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6"/>
  </p:handoutMasterIdLst>
  <p:sldIdLst>
    <p:sldId id="256" r:id="rId2"/>
    <p:sldId id="257" r:id="rId3"/>
    <p:sldId id="258" r:id="rId4"/>
    <p:sldId id="278" r:id="rId5"/>
    <p:sldId id="261" r:id="rId6"/>
    <p:sldId id="263" r:id="rId7"/>
    <p:sldId id="281" r:id="rId8"/>
    <p:sldId id="282" r:id="rId9"/>
    <p:sldId id="276" r:id="rId10"/>
    <p:sldId id="269" r:id="rId11"/>
    <p:sldId id="265" r:id="rId12"/>
    <p:sldId id="267" r:id="rId13"/>
    <p:sldId id="264" r:id="rId14"/>
    <p:sldId id="275" r:id="rId15"/>
  </p:sldIdLst>
  <p:sldSz cx="9144000" cy="6858000" type="screen4x3"/>
  <p:notesSz cx="9942513" cy="676116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01" d="100"/>
          <a:sy n="101" d="100"/>
        </p:scale>
        <p:origin x="3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9458825-0144-2C47-EAF6-D16B36915F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6B80C2-9269-812D-9E56-7534BF2971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A56EA3-26CF-48A5-8DC2-2C8A74D03853}" type="datetimeFigureOut">
              <a:rPr lang="cs-CZ"/>
              <a:pPr>
                <a:defRPr/>
              </a:pPr>
              <a:t>08.01.2025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636F78-7049-0920-59BC-F6999D7510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35BC86-3BDC-FBA3-500C-0C3D8807F1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8FC985-CFC1-4197-A3F3-6F0800232F3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12848BC-D1BB-5EAB-50F5-8D8062A325EC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2E58237-41D8-697C-6759-A64012CDE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D9560498-E243-ED16-D310-CD98EE8AC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C85C17-F9E2-3E0E-C0FB-90DD3763201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D41BEA2-5A1C-B272-CC8A-822874601A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41016A3-7926-A337-EC50-927D3D463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06E6F-54CF-4C7B-863F-EAFB1AB6DC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014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CF5334-865C-584A-FEB9-3B4C2691C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C67E045-684F-5914-4307-2154AE471B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FC110DE-C9F3-0571-6FF2-FE8EC2047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0BD90-4400-460E-814B-FCE28F6588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39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29C0CBB-B3C4-2F47-9DF8-B1B713803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A26894E-1159-6464-DA98-5547C19BA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60FFC89-75C4-20B9-1D30-9BEC407AF2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BBBA7F-629E-4D70-8EFB-9ED76F4311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9020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E95AE0-6525-F05B-69F1-A520B819C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33BFCE9-F70A-5D2F-F5CE-402AD94AD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AE3E7D1-A4A4-CA3C-198B-317D1D4E7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33BBC-87C7-4721-B82B-7D3216CD51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0268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037DD6-C04B-25D3-166B-824EC6C43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CB19ED8-FFC5-5573-0467-6352ABCEB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9E58E46-BCF4-EC04-6472-C8D32CC9F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42FEC-C279-4C4D-A2D6-0A0C0814B3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6201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E2A50E-D670-AD3A-8AB5-35FFEA676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9A20664-BD35-EA2C-0770-530F10C19B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B50B471-6FB8-9DC4-B4C3-CE9E9FEE2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AD1FE-3BD8-4FB3-9C7C-7355404718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456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4CC3AB-4D50-4BB0-3D8E-9F5204161D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91D3B05-3B75-2CA4-1C00-3A77260E9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F5C9BEB-7D9E-0B71-92AA-35528D75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1B2E4-3C4B-42EF-9374-3EB372BBE6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14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8D320C-E325-0442-C7E2-6F4B1C15B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7E54D95-BFE8-9AFE-7709-70113EBEF2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5C6C86A-6D22-9783-8608-12CE4CEE3D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A3D7C-2D46-4B38-BF8E-B8D40BA7A3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68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089CB6-9080-D240-8FBD-9E080DF0D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F90DE3-8403-1549-9999-E237EEC33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6CFBC-3D98-7229-304D-7168CE899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E28F8-ABC6-488A-BD90-15C2F82AE3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809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BDB41C-FAE1-A5DF-6B98-1F29D378D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78C15CB-5030-A1C7-1F88-4C04945EA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B8B9802-5B9D-C9B1-1EC2-F4B4A721E0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F7D48-442B-4218-9E8E-3C71C9493B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92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3199D44-544D-E708-465A-ED180851E2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B74F19F9-F13D-FB0E-C671-8592F79924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1E51281-C186-DF17-07D0-C4C1329A42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A45B7-0A93-4B10-AEB6-A3343933C9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174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B626F3-2911-30EA-7C1B-F814DAF1F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AE2E640-EAC1-11BB-6E98-DD5AF0DA69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F70C102-9826-B6BF-5E0D-17D42AD26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0CB1E-2C91-43F4-B06A-7AFD97C451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014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F8E108-FDE3-FA28-6E57-FF9DD3429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09A1B8C-9DF8-5D9C-2543-6416E853D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FF3A4F9-2D82-17F4-6222-67A8777ED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F9C25A-F615-4DD9-94AD-CBAF8CF742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340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7E1E324-D9D1-DF58-D1F0-11CC720E8C6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1507" name="Freeform 3">
              <a:extLst>
                <a:ext uri="{FF2B5EF4-FFF2-40B4-BE49-F238E27FC236}">
                  <a16:creationId xmlns:a16="http://schemas.microsoft.com/office/drawing/2014/main" id="{56DEF679-B3A5-D75F-AABC-FAF243677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cs-CZ">
                <a:latin typeface="Times New Roman" charset="0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05EB1F01-B2A0-25DB-54A7-93942DC3A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9" name="Rectangle 5">
            <a:extLst>
              <a:ext uri="{FF2B5EF4-FFF2-40B4-BE49-F238E27FC236}">
                <a16:creationId xmlns:a16="http://schemas.microsoft.com/office/drawing/2014/main" id="{68407119-3DC5-3ED6-6DF3-FD521FEA0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A696491-825E-9904-C29F-86270AEB8F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9ACE325A-956D-87E2-8AB7-B5C8BE7906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9D23F05C-2132-8472-2A56-4021FCFE01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EA5837D-B504-4BB9-8CD4-DC84A881A34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9301CE3B-144A-E69C-8CB8-28ECB8CDF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8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58B4F25A-59C0-3ED8-7E30-C825261F4E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4713" y="836712"/>
            <a:ext cx="8277101" cy="14700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Gymnázium Na Vítězné pláni,</a:t>
            </a:r>
            <a:br>
              <a:rPr lang="cs-CZ" altLang="cs-CZ" b="1" dirty="0"/>
            </a:br>
            <a:r>
              <a:rPr lang="cs-CZ" altLang="cs-CZ" b="1" dirty="0"/>
              <a:t>Praha 4</a:t>
            </a:r>
          </a:p>
        </p:txBody>
      </p:sp>
      <p:sp>
        <p:nvSpPr>
          <p:cNvPr id="3075" name="Rectangle 7">
            <a:extLst>
              <a:ext uri="{FF2B5EF4-FFF2-40B4-BE49-F238E27FC236}">
                <a16:creationId xmlns:a16="http://schemas.microsoft.com/office/drawing/2014/main" id="{A70E59BF-6F06-9201-A9AB-822555DB47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3284984"/>
            <a:ext cx="7199312" cy="2303463"/>
          </a:xfrm>
        </p:spPr>
        <p:txBody>
          <a:bodyPr/>
          <a:lstStyle/>
          <a:p>
            <a:pPr marL="1430338" algn="l" eaLnBrk="1" hangingPunct="1">
              <a:buFont typeface="Wingdings" pitchFamily="2" charset="2"/>
              <a:buChar char="l"/>
            </a:pPr>
            <a:r>
              <a:rPr lang="cs-CZ" altLang="cs-CZ" dirty="0">
                <a:latin typeface="Arial" panose="020B0604020202020204" pitchFamily="34" charset="0"/>
              </a:rPr>
              <a:t> naše škola</a:t>
            </a:r>
          </a:p>
          <a:p>
            <a:pPr marL="1430338" algn="l" eaLnBrk="1" hangingPunct="1">
              <a:buFont typeface="Wingdings" pitchFamily="2" charset="2"/>
              <a:buChar char="l"/>
            </a:pPr>
            <a:r>
              <a:rPr lang="cs-CZ" altLang="cs-CZ" dirty="0">
                <a:latin typeface="Arial" panose="020B0604020202020204" pitchFamily="34" charset="0"/>
              </a:rPr>
              <a:t> přijímací </a:t>
            </a:r>
            <a:r>
              <a:rPr lang="cs-CZ" altLang="cs-CZ">
                <a:latin typeface="Arial" panose="020B0604020202020204" pitchFamily="34" charset="0"/>
              </a:rPr>
              <a:t>řízení 2025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id="{6EFC9927-20AC-2ED5-55C7-F3B470C7A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636838"/>
            <a:ext cx="7704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Informace pro uchazeče o studium</a:t>
            </a: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D212832-2AAF-F4FD-E00A-7A2D4C78C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Podmínky pro přijetí</a:t>
            </a:r>
            <a:br>
              <a:rPr lang="cs-CZ" altLang="cs-CZ" dirty="0"/>
            </a:br>
            <a:r>
              <a:rPr lang="cs-CZ" altLang="cs-CZ" dirty="0"/>
              <a:t>pouze přijímací zkouška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94761B7-2B12-8A7F-43B4-1B44CB885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532" y="1628800"/>
            <a:ext cx="8424936" cy="4400128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test z matematiky (max. 50 bodů)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test z českého jazyka (max. 50 bodů)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o </a:t>
            </a:r>
            <a:r>
              <a:rPr lang="cs-CZ" altLang="cs-CZ" dirty="0">
                <a:latin typeface="Arial" panose="020B0604020202020204" pitchFamily="34" charset="0"/>
              </a:rPr>
              <a:t>přijetí rozhoduje pořadí počtu získaných bodů z přijímací zkoušky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v případě rovnosti součtu rozhoduje test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z matematiky (popř. elektronický los)</a:t>
            </a:r>
          </a:p>
          <a:p>
            <a:pPr marL="0" indent="0" eaLnBrk="1" hangingPunct="1">
              <a:buNone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2F4F3D6-9684-24AD-5824-73115005F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Přihláška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71B8A6F-B2B4-686C-2782-3523AAAE73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846640" cy="5112568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na přihlášce 3 školy s předem stanovenou závaznou prioritou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3 možnosti jak podat přihlášku: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1) elektronická s ověřeným podpisem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hlinkClick r:id="rId2"/>
              </a:rPr>
              <a:t>www.dipsy.cz</a:t>
            </a:r>
            <a:r>
              <a:rPr lang="cs-CZ" altLang="cs-CZ" dirty="0">
                <a:latin typeface="Arial" panose="020B0604020202020204" pitchFamily="34" charset="0"/>
              </a:rPr>
              <a:t> (od 1. 2. 2025)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2) ručně podepsaný výpis ze systému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3) na papírovém formuláři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přihlášku je potřeba podat do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20. února 2025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přílohy přihlášky nepožadujeme</a:t>
            </a:r>
          </a:p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62B53F4-80B7-2A63-CBDD-BDED2D98C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0080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Co následuje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5A78BC9-CCA9-806A-5440-D573128CA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2" y="1124744"/>
            <a:ext cx="7992243" cy="5113337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+mj-lt"/>
              </a:rPr>
              <a:t>bude vám doručena pozvánka </a:t>
            </a:r>
            <a:br>
              <a:rPr lang="cs-CZ" altLang="cs-CZ" dirty="0">
                <a:latin typeface="+mj-lt"/>
              </a:rPr>
            </a:br>
            <a:r>
              <a:rPr lang="cs-CZ" altLang="cs-CZ" dirty="0">
                <a:latin typeface="+mj-lt"/>
              </a:rPr>
              <a:t>k přijímací zkoušce (min. 14 dní předem)</a:t>
            </a:r>
          </a:p>
          <a:p>
            <a:pPr eaLnBrk="1" hangingPunct="1"/>
            <a:r>
              <a:rPr lang="cs-CZ" altLang="cs-CZ" dirty="0">
                <a:latin typeface="+mj-lt"/>
              </a:rPr>
              <a:t>přijímací zkouška (út 15. 4. a st 16. 4.)</a:t>
            </a:r>
          </a:p>
          <a:p>
            <a:pPr eaLnBrk="1" hangingPunct="1"/>
            <a:r>
              <a:rPr lang="cs-CZ" altLang="cs-CZ" dirty="0">
                <a:latin typeface="+mj-lt"/>
              </a:rPr>
              <a:t>náhradní termín (po 28. 4. a út 29. 4.)</a:t>
            </a:r>
          </a:p>
          <a:p>
            <a:pPr eaLnBrk="1" hangingPunct="1"/>
            <a:r>
              <a:rPr lang="cs-CZ" altLang="cs-CZ" dirty="0">
                <a:latin typeface="+mj-lt"/>
              </a:rPr>
              <a:t>nahlížení do spisu (po 12. 5. - st 14. 5.)</a:t>
            </a:r>
          </a:p>
          <a:p>
            <a:pPr eaLnBrk="1" hangingPunct="1"/>
            <a:r>
              <a:rPr lang="cs-CZ" altLang="cs-CZ" dirty="0">
                <a:latin typeface="+mj-lt"/>
              </a:rPr>
              <a:t>konečné výsledky (čt 15. 5.)</a:t>
            </a:r>
          </a:p>
          <a:p>
            <a:pPr eaLnBrk="1" hangingPunct="1"/>
            <a:r>
              <a:rPr lang="cs-CZ" altLang="cs-CZ" dirty="0">
                <a:latin typeface="+mj-lt"/>
              </a:rPr>
              <a:t>informační schůzka rodičů nových </a:t>
            </a:r>
            <a:br>
              <a:rPr lang="cs-CZ" altLang="cs-CZ" dirty="0">
                <a:latin typeface="+mj-lt"/>
              </a:rPr>
            </a:br>
            <a:r>
              <a:rPr lang="cs-CZ" altLang="cs-CZ" dirty="0">
                <a:latin typeface="+mj-lt"/>
              </a:rPr>
              <a:t>studentů (středa 11. 6.)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629ACBD-FF58-CF96-A294-9524B1CB4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Přijímačky dřívějších let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637FD65-1B49-682B-F78B-D19EE62AE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55375"/>
              </p:ext>
            </p:extLst>
          </p:nvPr>
        </p:nvGraphicFramePr>
        <p:xfrm>
          <a:off x="1115616" y="1700808"/>
          <a:ext cx="7128792" cy="3456385"/>
        </p:xfrm>
        <a:graphic>
          <a:graphicData uri="http://schemas.openxmlformats.org/drawingml/2006/table">
            <a:tbl>
              <a:tblPr bandRow="1">
                <a:tableStyleId>{638B1855-1B75-4FBE-930C-398BA8C253C6}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50025425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3172207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50822630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01098170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rok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Uchazečů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p.přijatý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bodů z JPZ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9397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2024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1220/782</a:t>
                      </a:r>
                      <a:endParaRPr lang="cs-CZ" sz="3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92./59.</a:t>
                      </a:r>
                      <a:endParaRPr lang="cs-CZ" sz="3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72/79</a:t>
                      </a:r>
                      <a:endParaRPr lang="cs-CZ" sz="3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711107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2023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1009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96.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166909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2022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652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99.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12487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2021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822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139.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08302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E50B966-D8A9-0A59-5BF4-A2B68A3F113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04664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Informace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1A2F4F5-FED3-CE91-2A36-72ED513828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03648" y="1554163"/>
            <a:ext cx="6553200" cy="432311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www.gvp.cz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mail@gvp.cz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tel.: 261 109 611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www.prihlaskynastredni.cz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www.cermat.cz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www.dipsy.cz (</a:t>
            </a: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od 15.1</a:t>
            </a:r>
            <a:r>
              <a:rPr lang="cs-CZ" altLang="cs-CZ" dirty="0">
                <a:latin typeface="Arial" panose="020B0604020202020204" pitchFamily="34" charset="0"/>
              </a:rPr>
              <a:t>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>
            <a:extLst>
              <a:ext uri="{FF2B5EF4-FFF2-40B4-BE49-F238E27FC236}">
                <a16:creationId xmlns:a16="http://schemas.microsoft.com/office/drawing/2014/main" id="{3A8ADB6E-4CEA-BB2E-18EF-08B12E4D5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Základní informace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BDEF4E4-0485-1D48-F112-E246989D8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zřizovatel hl. město Praha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ředitel školy PhDr. Jaroslav </a:t>
            </a:r>
            <a:r>
              <a:rPr lang="cs-CZ" altLang="cs-CZ" dirty="0" err="1">
                <a:latin typeface="Arial" panose="020B0604020202020204" pitchFamily="34" charset="0"/>
              </a:rPr>
              <a:t>Mervínský</a:t>
            </a:r>
            <a:endParaRPr lang="cs-CZ" altLang="cs-CZ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22 tříd (14 + 8)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669 studentů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67 učitelů (44 žen + 23 mužů)</a:t>
            </a:r>
          </a:p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patříme mezi velká gymnázia</a:t>
            </a: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22F73E3-E109-F830-F7BB-7102F6BBF1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Škola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35B6888-CEDF-3AEA-778E-3DB9BA0CC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6016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příprava pro studium na vysoké škole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třídy jsou všeobecné (tj. bez konkrétního zaměření) a liší se pouze hodinovou dotací preferovaných cizích jazyků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pokud je to možné, snažíme se v cizích jazycích o návaznost na ZŠ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zaměření studentů formou volitelných předmětů v 5. a 6. ročníku.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2224642-4375-422B-0A39-96D8DDAE4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altLang="cs-CZ" dirty="0">
                <a:effectLst/>
              </a:rPr>
              <a:t>Absolventi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D8FF8CD-3437-FEFE-11B8-70705022E3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3988" cy="3248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Téměř 100 % absolventů pokračuje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ve studiu na vysoké škole.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>
                <a:latin typeface="Arial" panose="020B0604020202020204" pitchFamily="34" charset="0"/>
              </a:rPr>
              <a:t>Zastoupeny jsou nejrůznější obory: ekonomie a management, právo, medicína, technika, přírodověda, humanitní a jazykové obory a další.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4BC491C-D9D0-9A5F-864E-516C7DB93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Individuální přístup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D636144-7C4C-172F-89CF-1A9402E09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664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možnost individuálního studijního plánu</a:t>
            </a:r>
            <a:br>
              <a:rPr lang="cs-CZ" altLang="cs-CZ" dirty="0">
                <a:latin typeface="+mj-lt"/>
              </a:rPr>
            </a:br>
            <a:r>
              <a:rPr lang="cs-CZ" altLang="cs-CZ" dirty="0">
                <a:latin typeface="+mj-lt"/>
              </a:rPr>
              <a:t>(důvody zdravotní, sportovní aj.)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možnost integrace studenta se zdravotním postižením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pomoc školního psychologa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dietní jídlo ve školní jídelně</a:t>
            </a: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E3DB9A-4D34-B8D7-2EBD-F0AD6C92B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Dobré podmínky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C8F7511-A2E3-498D-0EAA-A09639607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odpovídající vybavení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školní jídelna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možnost trávení volného času</a:t>
            </a:r>
            <a:br>
              <a:rPr lang="cs-CZ" altLang="cs-CZ" dirty="0">
                <a:latin typeface="+mj-lt"/>
              </a:rPr>
            </a:br>
            <a:r>
              <a:rPr lang="cs-CZ" altLang="cs-CZ" dirty="0">
                <a:latin typeface="+mj-lt"/>
              </a:rPr>
              <a:t>studovna, knihovna, poč. učebny, </a:t>
            </a:r>
            <a:r>
              <a:rPr lang="cs-CZ" altLang="cs-CZ" dirty="0" err="1">
                <a:latin typeface="+mj-lt"/>
              </a:rPr>
              <a:t>wifi</a:t>
            </a:r>
            <a:r>
              <a:rPr lang="cs-CZ" altLang="cs-CZ" dirty="0">
                <a:latin typeface="+mj-lt"/>
              </a:rPr>
              <a:t>, hřiště, bufet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výborná dopravní dostupnost</a:t>
            </a:r>
          </a:p>
          <a:p>
            <a:pPr eaLnBrk="1" hangingPunct="1">
              <a:defRPr/>
            </a:pPr>
            <a:r>
              <a:rPr lang="cs-CZ" altLang="cs-CZ" dirty="0">
                <a:latin typeface="+mj-lt"/>
              </a:rPr>
              <a:t>příjemná atmosféra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18BCF-36C6-5129-C60B-853C0D76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Kurzy a exkurze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276C3409-0726-D43E-79EF-FAAAB6DEC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latin typeface="+mj-lt"/>
              </a:rPr>
              <a:t>seznamovací kurz, vodácký kurz</a:t>
            </a:r>
          </a:p>
          <a:p>
            <a:r>
              <a:rPr lang="cs-CZ" altLang="cs-CZ" dirty="0">
                <a:latin typeface="+mj-lt"/>
              </a:rPr>
              <a:t>hory, zahraniční exkurze (výměna) </a:t>
            </a:r>
          </a:p>
          <a:p>
            <a:r>
              <a:rPr lang="cs-CZ" altLang="cs-CZ" dirty="0">
                <a:latin typeface="+mj-lt"/>
              </a:rPr>
              <a:t>kola, výběrová exkurze do USA, výběrová exkurze po Evropě se zaměřením na přírodovědná a technická muzea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FB5C7-3530-D34E-F657-B7A3DA63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Nepovinné předměty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5C329F5B-ACBC-ED4E-BE24-9B0426F7B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630616" cy="4114800"/>
          </a:xfrm>
        </p:spPr>
        <p:txBody>
          <a:bodyPr/>
          <a:lstStyle/>
          <a:p>
            <a:r>
              <a:rPr lang="cs-CZ" altLang="cs-CZ" dirty="0">
                <a:latin typeface="+mj-lt"/>
              </a:rPr>
              <a:t>sportovní hry – florbal</a:t>
            </a:r>
          </a:p>
          <a:p>
            <a:r>
              <a:rPr lang="cs-CZ" altLang="cs-CZ" dirty="0">
                <a:latin typeface="+mj-lt"/>
              </a:rPr>
              <a:t>lezení na horolezecké stěně</a:t>
            </a:r>
          </a:p>
          <a:p>
            <a:r>
              <a:rPr lang="cs-CZ" altLang="cs-CZ" dirty="0">
                <a:latin typeface="+mj-lt"/>
              </a:rPr>
              <a:t>jóga</a:t>
            </a:r>
          </a:p>
          <a:p>
            <a:r>
              <a:rPr lang="cs-CZ" altLang="cs-CZ" dirty="0">
                <a:latin typeface="+mj-lt"/>
              </a:rPr>
              <a:t>řečtina</a:t>
            </a:r>
          </a:p>
          <a:p>
            <a:r>
              <a:rPr lang="cs-CZ" altLang="cs-CZ" dirty="0">
                <a:latin typeface="+mj-lt"/>
              </a:rPr>
              <a:t>technický kroužek (3D tisk, konstrukce a programování robotů)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91DDF-A943-D5D2-FFA9-ABE35003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Otvíráme 2 třídy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1501042A-B867-FC0E-E9AB-1A18A054D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50696" cy="4256112"/>
          </a:xfrm>
        </p:spPr>
        <p:txBody>
          <a:bodyPr/>
          <a:lstStyle/>
          <a:p>
            <a:r>
              <a:rPr lang="cs-CZ" altLang="cs-CZ" sz="4700" dirty="0">
                <a:latin typeface="+mj-lt"/>
              </a:rPr>
              <a:t>1.A němčina – angličtina</a:t>
            </a:r>
          </a:p>
          <a:p>
            <a:r>
              <a:rPr lang="cs-CZ" altLang="cs-CZ" sz="4700" dirty="0">
                <a:latin typeface="+mj-lt"/>
              </a:rPr>
              <a:t>1.B angličtina – francouzština</a:t>
            </a:r>
          </a:p>
          <a:p>
            <a:r>
              <a:rPr lang="cs-CZ" altLang="cs-CZ" sz="4700" dirty="0">
                <a:latin typeface="+mj-lt"/>
              </a:rPr>
              <a:t>1.C angličtina - španělština</a:t>
            </a:r>
            <a:br>
              <a:rPr lang="cs-CZ" altLang="cs-CZ" sz="4700" dirty="0">
                <a:latin typeface="+mj-lt"/>
              </a:rPr>
            </a:br>
            <a:endParaRPr lang="cs-CZ" altLang="cs-CZ" sz="4700" dirty="0">
              <a:latin typeface="+mj-lt"/>
            </a:endParaRPr>
          </a:p>
          <a:p>
            <a:r>
              <a:rPr lang="cs-CZ" altLang="cs-CZ" dirty="0">
                <a:latin typeface="+mj-lt"/>
              </a:rPr>
              <a:t>přijímací řízení je pro každou třídu samostatně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Designs\Vzletný.pot</Template>
  <TotalTime>1839</TotalTime>
  <Words>547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Vzletný</vt:lpstr>
      <vt:lpstr>Gymnázium Na Vítězné pláni, Praha 4</vt:lpstr>
      <vt:lpstr>Základní informace</vt:lpstr>
      <vt:lpstr>Škola</vt:lpstr>
      <vt:lpstr>Absolventi</vt:lpstr>
      <vt:lpstr>Individuální přístup</vt:lpstr>
      <vt:lpstr>Dobré podmínky</vt:lpstr>
      <vt:lpstr>Kurzy a exkurze</vt:lpstr>
      <vt:lpstr>Nepovinné předměty</vt:lpstr>
      <vt:lpstr>Otvíráme 2 třídy</vt:lpstr>
      <vt:lpstr>Podmínky pro přijetí pouze přijímací zkouška</vt:lpstr>
      <vt:lpstr>Přihláška</vt:lpstr>
      <vt:lpstr>Co následuje</vt:lpstr>
      <vt:lpstr>Přijímačky dřívějších let</vt:lpstr>
      <vt:lpstr>Informace</vt:lpstr>
    </vt:vector>
  </TitlesOfParts>
  <Company>GVP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Gymnázium Na Vítězné pláni, Praha 4</dc:title>
  <dc:creator>Martin Horyna</dc:creator>
  <cp:lastModifiedBy>Martin Horyna</cp:lastModifiedBy>
  <cp:revision>99</cp:revision>
  <cp:lastPrinted>2020-01-07T12:40:33Z</cp:lastPrinted>
  <dcterms:created xsi:type="dcterms:W3CDTF">2014-01-04T23:11:38Z</dcterms:created>
  <dcterms:modified xsi:type="dcterms:W3CDTF">2025-01-08T17:48:24Z</dcterms:modified>
</cp:coreProperties>
</file>