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7" r:id="rId5"/>
    <p:sldId id="260" r:id="rId6"/>
    <p:sldId id="261" r:id="rId7"/>
    <p:sldId id="262" r:id="rId8"/>
    <p:sldId id="263" r:id="rId9"/>
    <p:sldId id="276" r:id="rId10"/>
    <p:sldId id="268" r:id="rId11"/>
    <p:sldId id="269" r:id="rId12"/>
    <p:sldId id="270" r:id="rId13"/>
    <p:sldId id="265" r:id="rId14"/>
    <p:sldId id="266" r:id="rId15"/>
    <p:sldId id="267" r:id="rId16"/>
    <p:sldId id="264" r:id="rId17"/>
    <p:sldId id="271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3026-5505-4C72-B05A-CCC33E7966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447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229B0-75BD-44B5-AE09-E5974A26BA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905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B92CD-F644-4676-A7F0-AA00F8D4E7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105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BDC85-3146-4A89-A495-733C79CC21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92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81BC0-3A92-4448-8D68-AAAFA07CE5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839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8DF11-5021-40BD-A931-492396841C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07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FB181-D3F8-466B-9209-9E05BD1037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78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DEB29-197D-484E-8DE0-0A8E96A853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4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8E1D5-0AC8-4852-B986-58A4340C02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4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1ABB6-CDB4-42CB-AB94-A28443D780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4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1E9F9-6654-49E3-A700-57C1BC5D0C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008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FBE796-CBD7-47FD-A069-191F8C5A132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6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0" r:id="rId9"/>
    <p:sldLayoutId id="2147483759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Gymnázium Na Vítězné pláni,</a:t>
            </a:r>
            <a:br>
              <a:rPr lang="cs-CZ" altLang="cs-CZ" smtClean="0"/>
            </a:br>
            <a:r>
              <a:rPr lang="cs-CZ" altLang="cs-CZ" smtClean="0"/>
              <a:t>Praha 4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199313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Informace pro uchazeče o studium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Podmínky pro přijetí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Budou oficiálně zveřejněny 31. 1. 2018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Sledujeme a bodujeme prospěch</a:t>
            </a:r>
            <a:br>
              <a:rPr lang="cs-CZ" altLang="cs-CZ" smtClean="0">
                <a:latin typeface="Arial" panose="020B0604020202020204" pitchFamily="34" charset="0"/>
              </a:rPr>
            </a:br>
            <a:r>
              <a:rPr lang="cs-CZ" altLang="cs-CZ" smtClean="0">
                <a:latin typeface="Arial" panose="020B0604020202020204" pitchFamily="34" charset="0"/>
              </a:rPr>
              <a:t>v 8. ročníku a v pololetí 9. ročníku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do průměru 1,1 			6 bodů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do průměru 1,5 bez 3		3 body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olympiády – obvodní kolo do 5. místa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Přijímací zkoušky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matematika (max. 50 bodů)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český jazyk (max. 50 bodů)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anglický nebo německý jazyk (40 b.)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je třeba získat alespoň 10 bodů</a:t>
            </a:r>
            <a:br>
              <a:rPr lang="cs-CZ" altLang="cs-CZ" smtClean="0">
                <a:latin typeface="Arial" panose="020B0604020202020204" pitchFamily="34" charset="0"/>
              </a:rPr>
            </a:br>
            <a:r>
              <a:rPr lang="cs-CZ" altLang="cs-CZ" smtClean="0">
                <a:latin typeface="Arial" panose="020B0604020202020204" pitchFamily="34" charset="0"/>
              </a:rPr>
              <a:t>z každého testu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Přijetí ke studiu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O přijetí rozhoduje pořadí počtu získaných bodů z přijímací zkoušky (max. 140), bodů za prospěch na ZŠ (max. 12) a bodů za úspěch</a:t>
            </a:r>
            <a:br>
              <a:rPr lang="cs-CZ" altLang="cs-CZ" smtClean="0">
                <a:latin typeface="Arial" panose="020B0604020202020204" pitchFamily="34" charset="0"/>
              </a:rPr>
            </a:br>
            <a:r>
              <a:rPr lang="cs-CZ" altLang="cs-CZ" smtClean="0">
                <a:latin typeface="Arial" panose="020B0604020202020204" pitchFamily="34" charset="0"/>
              </a:rPr>
              <a:t>v olympiádě (max. 12).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Přihláška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Formulář získáte na ZŠ nebo na našem webu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Doručit do školy do 1. 3. 2018 poštou nebo osobně (vrátnice prac. dny 7:00 </a:t>
            </a:r>
            <a:br>
              <a:rPr lang="cs-CZ" altLang="cs-CZ" smtClean="0">
                <a:latin typeface="Arial" panose="020B0604020202020204" pitchFamily="34" charset="0"/>
              </a:rPr>
            </a:br>
            <a:r>
              <a:rPr lang="cs-CZ" altLang="cs-CZ" smtClean="0">
                <a:latin typeface="Arial" panose="020B0604020202020204" pitchFamily="34" charset="0"/>
              </a:rPr>
              <a:t>až 21:00)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8039100" cy="624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následuje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5113337"/>
          </a:xfrm>
        </p:spPr>
        <p:txBody>
          <a:bodyPr/>
          <a:lstStyle/>
          <a:p>
            <a:pPr eaLnBrk="1" hangingPunct="1"/>
            <a:r>
              <a:rPr lang="cs-CZ" altLang="cs-CZ" smtClean="0"/>
              <a:t>Potvrzení na email a výzva k výběru jazyka pro přijímací zkoušku a pro studium</a:t>
            </a:r>
          </a:p>
          <a:p>
            <a:pPr eaLnBrk="1" hangingPunct="1"/>
            <a:r>
              <a:rPr lang="cs-CZ" altLang="cs-CZ" smtClean="0"/>
              <a:t>Pozvánka k přijímací zkoušce (do 31.3.)</a:t>
            </a:r>
          </a:p>
          <a:p>
            <a:pPr eaLnBrk="1" hangingPunct="1"/>
            <a:r>
              <a:rPr lang="cs-CZ" altLang="cs-CZ" smtClean="0"/>
              <a:t>Přijímací zkouška (čt 12.4. nebo po 16. 4.)</a:t>
            </a:r>
          </a:p>
          <a:p>
            <a:pPr eaLnBrk="1" hangingPunct="1"/>
            <a:r>
              <a:rPr lang="cs-CZ" altLang="cs-CZ" smtClean="0"/>
              <a:t>Zveřejnění výsledků zkoušky (pá 27.4.)</a:t>
            </a:r>
          </a:p>
          <a:p>
            <a:pPr eaLnBrk="1" hangingPunct="1"/>
            <a:r>
              <a:rPr lang="cs-CZ" altLang="cs-CZ" smtClean="0"/>
              <a:t>Odevzdání zápisového lístku (do 10 prac. dnů) nebo eventuálně podání odvolání</a:t>
            </a:r>
          </a:p>
          <a:p>
            <a:pPr eaLnBrk="1" hangingPunct="1"/>
            <a:r>
              <a:rPr lang="cs-CZ" altLang="cs-CZ" smtClean="0"/>
              <a:t>Informační schůzka rodičů nových </a:t>
            </a:r>
            <a:br>
              <a:rPr lang="cs-CZ" altLang="cs-CZ" smtClean="0"/>
            </a:br>
            <a:r>
              <a:rPr lang="cs-CZ" altLang="cs-CZ" smtClean="0"/>
              <a:t>studentů (středa 20. 6.)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Přijímačky 2017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přijímány 2 třídy (60 studentů)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147 přihlášek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146 uchazečů vykonalo přijímací zkoušky, výsledek (73, 70, 3)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73 přijato (49 nastoupilo, 24 ne)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dodatečně přijato dalších 11 studentů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poslední přijatý uchazeč na 89. místě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29" name="Group 73"/>
          <p:cNvGraphicFramePr>
            <a:graphicFrameLocks noGrp="1"/>
          </p:cNvGraphicFramePr>
          <p:nvPr/>
        </p:nvGraphicFramePr>
        <p:xfrm>
          <a:off x="539750" y="1397000"/>
          <a:ext cx="8280400" cy="4740275"/>
        </p:xfrm>
        <a:graphic>
          <a:graphicData uri="http://schemas.openxmlformats.org/drawingml/2006/table">
            <a:tbl>
              <a:tblPr/>
              <a:tblGrid>
                <a:gridCol w="2160042"/>
                <a:gridCol w="1656184"/>
                <a:gridCol w="1656184"/>
                <a:gridCol w="1512168"/>
                <a:gridCol w="1295821"/>
              </a:tblGrid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uchazečů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„přijatých“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nastoupilo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nenastoupilo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další přijatí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„poslední“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89.</a:t>
                      </a: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4213" y="404813"/>
            <a:ext cx="7772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Srovnání přijímacích zkoušek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Informace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2133600"/>
            <a:ext cx="6553200" cy="23749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4800" dirty="0" smtClean="0">
                <a:latin typeface="+mj-lt"/>
              </a:rPr>
              <a:t>http://www.gvp.cz</a:t>
            </a:r>
          </a:p>
          <a:p>
            <a:pPr algn="ctr" eaLnBrk="1" hangingPunct="1">
              <a:defRPr/>
            </a:pPr>
            <a:r>
              <a:rPr lang="cs-CZ" altLang="cs-CZ" sz="4800" dirty="0" smtClean="0">
                <a:latin typeface="+mj-lt"/>
              </a:rPr>
              <a:t>mail@gvp.cz</a:t>
            </a:r>
          </a:p>
          <a:p>
            <a:pPr algn="ctr" eaLnBrk="1" hangingPunct="1">
              <a:defRPr/>
            </a:pPr>
            <a:r>
              <a:rPr lang="cs-CZ" altLang="cs-CZ" sz="4800" dirty="0" smtClean="0">
                <a:latin typeface="+mj-lt"/>
              </a:rPr>
              <a:t>tel.: 261 109 611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Základní informace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zřizovatel hl. město Praha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ředitel školy PhDr. Jaroslav Mervínský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22 tříd (14 + 8)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648 studentů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61 učitelů (41 + 20)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patříme mezi velká gymnázia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Škola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Příprava pro studium na vysoké škole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Třídy jsou všeobecné, tj. bez konkrétního zaměření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Zaměření studentů formou volitelných předmětů ve 3. a 4. ročníku.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V Aj návaznost na ZŠ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5113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Absolventi</a:t>
            </a:r>
            <a:br>
              <a:rPr lang="cs-CZ" dirty="0" smtClean="0"/>
            </a:br>
            <a:r>
              <a:rPr lang="cs-CZ" sz="2800" dirty="0" smtClean="0"/>
              <a:t>úspěšnost přijetí na VŠ téměř 90%</a:t>
            </a:r>
            <a:endParaRPr lang="cs-CZ" sz="2800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34 ... ekonomické obory, právo</a:t>
            </a:r>
          </a:p>
          <a:p>
            <a:r>
              <a:rPr lang="cs-CZ" altLang="cs-CZ" smtClean="0"/>
              <a:t>18 ... medicína, přírodověda</a:t>
            </a:r>
          </a:p>
          <a:p>
            <a:r>
              <a:rPr lang="cs-CZ" altLang="cs-CZ" smtClean="0"/>
              <a:t>17 ... technické obory (</a:t>
            </a:r>
            <a:r>
              <a:rPr lang="cs-CZ" altLang="cs-CZ" sz="2800" smtClean="0"/>
              <a:t>ČVUT, VŠChT, MFF</a:t>
            </a:r>
            <a:r>
              <a:rPr lang="cs-CZ" altLang="cs-CZ" smtClean="0"/>
              <a:t>) </a:t>
            </a:r>
          </a:p>
          <a:p>
            <a:r>
              <a:rPr lang="cs-CZ" altLang="cs-CZ" smtClean="0"/>
              <a:t>11 ... humanitní obory (</a:t>
            </a:r>
            <a:r>
              <a:rPr lang="cs-CZ" altLang="cs-CZ" sz="2800" smtClean="0"/>
              <a:t>FF, FHS, HTF</a:t>
            </a:r>
            <a:r>
              <a:rPr lang="cs-CZ" altLang="cs-CZ" smtClean="0"/>
              <a:t>)</a:t>
            </a:r>
          </a:p>
          <a:p>
            <a:r>
              <a:rPr lang="cs-CZ" altLang="cs-CZ" smtClean="0"/>
              <a:t>10 ... ostatní (</a:t>
            </a:r>
            <a:r>
              <a:rPr lang="cs-CZ" altLang="cs-CZ" sz="2800" smtClean="0"/>
              <a:t>FTVS, PedF, umělecké školy</a:t>
            </a:r>
            <a:r>
              <a:rPr lang="cs-CZ" altLang="cs-CZ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40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Vysoká úspěšnost při státní maturitě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7191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+mj-lt"/>
              </a:rPr>
              <a:t>Porovnání průměrů percentilových umístění</a:t>
            </a:r>
          </a:p>
        </p:txBody>
      </p:sp>
      <p:graphicFrame>
        <p:nvGraphicFramePr>
          <p:cNvPr id="6199" name="Group 55"/>
          <p:cNvGraphicFramePr>
            <a:graphicFrameLocks noGrp="1"/>
          </p:cNvGraphicFramePr>
          <p:nvPr/>
        </p:nvGraphicFramePr>
        <p:xfrm>
          <a:off x="755650" y="2565400"/>
          <a:ext cx="7489825" cy="2125663"/>
        </p:xfrm>
        <a:graphic>
          <a:graphicData uri="http://schemas.openxmlformats.org/drawingml/2006/table">
            <a:tbl>
              <a:tblPr/>
              <a:tblGrid>
                <a:gridCol w="1890712"/>
                <a:gridCol w="1349375"/>
                <a:gridCol w="1441450"/>
                <a:gridCol w="1368425"/>
                <a:gridCol w="1439863"/>
              </a:tblGrid>
              <a:tr h="6400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Čtyřletá gymnázia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 ČR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leté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GVP</a:t>
                      </a:r>
                      <a:b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 leté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GyBu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 leté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GJK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 leté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Čj a literatura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72,11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82,03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80,50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84,82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</a:tr>
              <a:tr h="3714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Anglický jazyk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75,29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87,98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75,92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87,12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3714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Německý jazyk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75,59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84,97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85,43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FFF"/>
                    </a:solidFill>
                  </a:tcPr>
                </a:tc>
              </a:tr>
              <a:tr h="3714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Matematika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60,44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71,63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61,46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74,35</a:t>
                      </a:r>
                    </a:p>
                  </a:txBody>
                  <a:tcPr marL="91445" marR="9144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FFF"/>
                    </a:solidFill>
                  </a:tcPr>
                </a:tc>
              </a:tr>
            </a:tbl>
          </a:graphicData>
        </a:graphic>
      </p:graphicFrame>
      <p:sp>
        <p:nvSpPr>
          <p:cNvPr id="7210" name="TextovéPole 1"/>
          <p:cNvSpPr txBox="1">
            <a:spLocks noChangeArrowheads="1"/>
          </p:cNvSpPr>
          <p:nvPr/>
        </p:nvSpPr>
        <p:spPr bwMode="auto">
          <a:xfrm>
            <a:off x="755650" y="4854575"/>
            <a:ext cx="7488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Zdroj: vysledky.cermat.cz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Individuální přístup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Možnost individuálního studijního plánu</a:t>
            </a:r>
            <a:br>
              <a:rPr lang="cs-CZ" altLang="cs-CZ" dirty="0" smtClean="0">
                <a:latin typeface="+mj-lt"/>
              </a:rPr>
            </a:br>
            <a:r>
              <a:rPr lang="cs-CZ" altLang="cs-CZ" dirty="0" smtClean="0">
                <a:latin typeface="+mj-lt"/>
              </a:rPr>
              <a:t>(důvody zdravotní, sportovní aj.)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Možnost integrace studenta se zdravotním postižením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Pomoc školního psychologa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Dietní jídlo ve školní jídelně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Vynikající studenti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772400" cy="4968875"/>
          </a:xfrm>
        </p:spPr>
        <p:txBody>
          <a:bodyPr/>
          <a:lstStyle/>
          <a:p>
            <a:pPr eaLnBrk="1" hangingPunct="1"/>
            <a:r>
              <a:rPr lang="cs-CZ" altLang="cs-CZ" smtClean="0"/>
              <a:t>Adéla Čermáková – 1. místo v celostátním kole SOČ (kat. Teorie kultury a umění)</a:t>
            </a:r>
          </a:p>
          <a:p>
            <a:pPr eaLnBrk="1" hangingPunct="1"/>
            <a:r>
              <a:rPr lang="cs-CZ" altLang="cs-CZ" smtClean="0"/>
              <a:t>Kateřina Limburská – celostátní kolo SOČ (fyzika)</a:t>
            </a:r>
          </a:p>
          <a:p>
            <a:pPr eaLnBrk="1" hangingPunct="1"/>
            <a:r>
              <a:rPr lang="cs-CZ" altLang="cs-CZ" smtClean="0"/>
              <a:t>Michal Straka – 1. místo v krajském kole ChO; 3. místo European Union Science Olympiad</a:t>
            </a:r>
          </a:p>
          <a:p>
            <a:pPr eaLnBrk="1" hangingPunct="1"/>
            <a:r>
              <a:rPr lang="cs-CZ" altLang="cs-CZ" smtClean="0"/>
              <a:t>Řada dalších úspěchů v odborných i sportovních soutěžích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Dobré podmínky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Odpovídající vybavení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Školní jídelna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Možnost trávení volného času</a:t>
            </a:r>
            <a:br>
              <a:rPr lang="cs-CZ" altLang="cs-CZ" dirty="0" smtClean="0">
                <a:latin typeface="+mj-lt"/>
              </a:rPr>
            </a:br>
            <a:r>
              <a:rPr lang="cs-CZ" altLang="cs-CZ" dirty="0" smtClean="0">
                <a:latin typeface="+mj-lt"/>
              </a:rPr>
              <a:t>studovna, knihovna, poč. učebny, </a:t>
            </a:r>
            <a:r>
              <a:rPr lang="cs-CZ" altLang="cs-CZ" dirty="0" err="1" smtClean="0">
                <a:latin typeface="+mj-lt"/>
              </a:rPr>
              <a:t>wifi</a:t>
            </a:r>
            <a:r>
              <a:rPr lang="cs-CZ" altLang="cs-CZ" dirty="0" smtClean="0">
                <a:latin typeface="+mj-lt"/>
              </a:rPr>
              <a:t>, hřiště, bufet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Výborná dopravní dostupnost</a:t>
            </a:r>
          </a:p>
          <a:p>
            <a:pPr eaLnBrk="1" hangingPunct="1">
              <a:defRPr/>
            </a:pPr>
            <a:r>
              <a:rPr lang="cs-CZ" altLang="cs-CZ" dirty="0" smtClean="0">
                <a:latin typeface="+mj-lt"/>
              </a:rPr>
              <a:t>Příjemná atmosféra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Otvíráme 2 třídy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4800" smtClean="0"/>
              <a:t>1.E angličtina – němčina</a:t>
            </a:r>
          </a:p>
          <a:p>
            <a:r>
              <a:rPr lang="cs-CZ" altLang="cs-CZ" sz="4800" smtClean="0"/>
              <a:t>1.F angličtina – </a:t>
            </a:r>
            <a:br>
              <a:rPr lang="cs-CZ" altLang="cs-CZ" sz="4800" smtClean="0"/>
            </a:br>
            <a:r>
              <a:rPr lang="cs-CZ" altLang="cs-CZ" sz="4800" smtClean="0"/>
              <a:t>       španělština/francouzština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807</TotalTime>
  <Words>520</Words>
  <Application>Microsoft Office PowerPoint</Application>
  <PresentationFormat>Předvádění na obrazovce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Wingdings</vt:lpstr>
      <vt:lpstr>Calibri</vt:lpstr>
      <vt:lpstr>Vzletný</vt:lpstr>
      <vt:lpstr>Gymnázium Na Vítězné pláni, Praha 4</vt:lpstr>
      <vt:lpstr>Základní informace</vt:lpstr>
      <vt:lpstr>Škola</vt:lpstr>
      <vt:lpstr>Absolventi úspěšnost přijetí na VŠ téměř 90%</vt:lpstr>
      <vt:lpstr>Vysoká úspěšnost při státní maturitě</vt:lpstr>
      <vt:lpstr>Individuální přístup</vt:lpstr>
      <vt:lpstr>Vynikající studenti</vt:lpstr>
      <vt:lpstr>Dobré podmínky</vt:lpstr>
      <vt:lpstr>Otvíráme 2 třídy</vt:lpstr>
      <vt:lpstr>Podmínky pro přijetí</vt:lpstr>
      <vt:lpstr>Přijímací zkoušky</vt:lpstr>
      <vt:lpstr>Přijetí ke studiu</vt:lpstr>
      <vt:lpstr>Přihláška</vt:lpstr>
      <vt:lpstr>Prezentace aplikace PowerPoint</vt:lpstr>
      <vt:lpstr>Co následuje</vt:lpstr>
      <vt:lpstr>Přijímačky 2017</vt:lpstr>
      <vt:lpstr>Prezentace aplikace PowerPoint</vt:lpstr>
      <vt:lpstr>Informace</vt:lpstr>
    </vt:vector>
  </TitlesOfParts>
  <Company>GVP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Na Vítězné pláni, Praha 4</dc:title>
  <dc:creator>Martin Horyna</dc:creator>
  <cp:lastModifiedBy>Horyna</cp:lastModifiedBy>
  <cp:revision>54</cp:revision>
  <dcterms:created xsi:type="dcterms:W3CDTF">2014-01-04T23:11:38Z</dcterms:created>
  <dcterms:modified xsi:type="dcterms:W3CDTF">2018-01-10T21:41:35Z</dcterms:modified>
</cp:coreProperties>
</file>