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8" r:id="rId23"/>
    <p:sldId id="278" r:id="rId24"/>
    <p:sldId id="279" r:id="rId25"/>
    <p:sldId id="281" r:id="rId26"/>
    <p:sldId id="282" r:id="rId27"/>
    <p:sldId id="283" r:id="rId28"/>
    <p:sldId id="284" r:id="rId29"/>
    <p:sldId id="286" r:id="rId30"/>
    <p:sldId id="289" r:id="rId31"/>
    <p:sldId id="290" r:id="rId32"/>
    <p:sldId id="287" r:id="rId33"/>
    <p:sldId id="301" r:id="rId34"/>
    <p:sldId id="302" r:id="rId35"/>
    <p:sldId id="303" r:id="rId36"/>
    <p:sldId id="304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89E2F9-33EC-41D3-ADE2-9A7D2880DBB5}" type="datetimeFigureOut">
              <a:rPr lang="cs-CZ"/>
              <a:pPr>
                <a:defRPr/>
              </a:pPr>
              <a:t>26.9.2013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0AF8E-9701-4218-A15F-A5B9511246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C1B4C-1693-4CB8-9AEE-05FBBA0D388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BFD9-BA87-472B-B055-962856A8104E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3161-CBB0-4D5B-84E5-F1DEA5C21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201-8437-416A-84DF-4C5138E09482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A641-90F1-41E3-A017-332A7DF35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0BA5-67D8-4428-BABB-6B589521CE1A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F06B-5047-4162-8931-CBED38A46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9617-6C66-4ED2-A1B5-7B37861A395D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071-D721-4641-8936-974A7F912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BB27-6F89-4E81-A339-BBDA7C4C6AE9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2B59-B762-4E5D-8627-AC838E3A8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99CC-1E8E-48A7-9A78-66BD20006E96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848E-D3D9-4AB2-9CE3-301D871E9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4EE8-7325-4D55-8851-A66416437BB0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380B-A176-49CA-B0E8-D795F48F5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5326-AB20-40ED-8C3D-B9BBD0C9F2AC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DCBC-B4A6-4D3C-A0D1-6B36DBF9E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3840-EF20-4B05-856A-090B86DD6693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C13F-0B84-409E-B1CD-DE075ECA9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5B11-96A8-4913-93CF-77704CE8510E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17B7-063E-4F20-918A-E09664112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4C01-3006-48BD-9032-FEF9887C0986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5072-E522-4DB8-87F4-36B1113AA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A9BDB-09C2-44C8-A88B-BE090E5AE0BE}" type="datetimeFigureOut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E60B5-9384-432F-9ADF-3FCD8ADCB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8194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PREHISTORE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  <a:r>
              <a:rPr lang="cs-CZ" sz="3100" smtClean="0">
                <a:latin typeface="Arial" charset="0"/>
                <a:cs typeface="Arial" charset="0"/>
              </a:rPr>
              <a:t>– DOBA PŘED HISTORIÍ – před tím, než člověk začal zaznamenávat své dějiny.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8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pPr eaLnBrk="1" hangingPunct="1"/>
            <a:endParaRPr lang="cs-CZ" sz="2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PRAVĚKÉ UMĚNÍ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3 mil. – 4000/3000 let př.n.l.</a:t>
            </a:r>
          </a:p>
          <a:p>
            <a:pPr eaLnBrk="1" hangingPunct="1"/>
            <a:endParaRPr lang="cs-CZ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Starší doba kamenná – paleolit</a:t>
            </a:r>
          </a:p>
          <a:p>
            <a:pPr eaLnBrk="1" hangingPunct="1"/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3mil. Let př.n.l. – 10 000 let př.n.l.</a:t>
            </a:r>
          </a:p>
          <a:p>
            <a:pPr eaLnBrk="1" hangingPunct="1"/>
            <a:endParaRPr lang="cs-CZ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Mladší doba kamenná – neolit</a:t>
            </a:r>
            <a:endParaRPr lang="cs-CZ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10 000 – 3000 let př.n.l.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>
                <a:latin typeface="Arial" charset="0"/>
                <a:cs typeface="Arial" charset="0"/>
              </a:rPr>
              <a:t>a) barvy</a:t>
            </a: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různobarevné hlinky + zvířecí tuk, krev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ploché kameny a kosti sloužily jako </a:t>
            </a:r>
            <a:r>
              <a:rPr lang="cs-CZ" sz="3000" smtClean="0">
                <a:latin typeface="Arial" charset="0"/>
                <a:cs typeface="Arial" charset="0"/>
              </a:rPr>
              <a:t>první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smtClean="0">
                <a:latin typeface="Arial" charset="0"/>
                <a:cs typeface="Arial" charset="0"/>
              </a:rPr>
              <a:t>     malířské </a:t>
            </a:r>
            <a:r>
              <a:rPr lang="en-US" sz="3000" smtClean="0">
                <a:latin typeface="Arial" charset="0"/>
                <a:cs typeface="Arial" charset="0"/>
              </a:rPr>
              <a:t>palet</a:t>
            </a:r>
            <a:r>
              <a:rPr lang="cs-CZ" sz="3000" smtClean="0">
                <a:latin typeface="Arial" charset="0"/>
                <a:cs typeface="Arial" charset="0"/>
              </a:rPr>
              <a:t>y</a:t>
            </a: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štetce z </a:t>
            </a:r>
            <a:r>
              <a:rPr lang="cs-CZ" sz="3000" smtClean="0">
                <a:latin typeface="Arial" charset="0"/>
                <a:cs typeface="Arial" charset="0"/>
              </a:rPr>
              <a:t>lidských </a:t>
            </a:r>
            <a:r>
              <a:rPr lang="en-US" sz="3000" smtClean="0">
                <a:latin typeface="Arial" charset="0"/>
                <a:cs typeface="Arial" charset="0"/>
              </a:rPr>
              <a:t>vlasů</a:t>
            </a:r>
            <a:r>
              <a:rPr lang="cs-CZ" sz="3000" smtClean="0">
                <a:latin typeface="Arial" charset="0"/>
                <a:cs typeface="Arial" charset="0"/>
              </a:rPr>
              <a:t>, chlupů zvířat</a:t>
            </a: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nanášení barev také foukáním z dutých </a:t>
            </a:r>
            <a:endParaRPr lang="cs-CZ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smtClean="0">
                <a:latin typeface="Arial" charset="0"/>
                <a:cs typeface="Arial" charset="0"/>
              </a:rPr>
              <a:t>     </a:t>
            </a:r>
            <a:r>
              <a:rPr lang="en-US" sz="3000" smtClean="0">
                <a:latin typeface="Arial" charset="0"/>
                <a:cs typeface="Arial" charset="0"/>
              </a:rPr>
              <a:t>kostí</a:t>
            </a:r>
            <a:endParaRPr lang="cs-CZ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zuhelnatělým dřívkem se napřed nakreslil </a:t>
            </a:r>
            <a:r>
              <a:rPr lang="cs-CZ" sz="30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smtClean="0">
                <a:latin typeface="Arial" charset="0"/>
                <a:cs typeface="Arial" charset="0"/>
              </a:rPr>
              <a:t>     </a:t>
            </a:r>
            <a:r>
              <a:rPr lang="en-US" sz="3000" smtClean="0">
                <a:latin typeface="Arial" charset="0"/>
                <a:cs typeface="Arial" charset="0"/>
              </a:rPr>
              <a:t>obrys (nebo také vyr</a:t>
            </a:r>
            <a:r>
              <a:rPr lang="cs-CZ" sz="3000" smtClean="0">
                <a:latin typeface="Arial" charset="0"/>
                <a:cs typeface="Arial" charset="0"/>
              </a:rPr>
              <a:t>y</a:t>
            </a:r>
            <a:r>
              <a:rPr lang="en-US" sz="3000" smtClean="0">
                <a:latin typeface="Arial" charset="0"/>
                <a:cs typeface="Arial" charset="0"/>
              </a:rPr>
              <a:t>l) a potom vybarvil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smtClean="0">
                <a:latin typeface="Arial" charset="0"/>
                <a:cs typeface="Arial" charset="0"/>
              </a:rPr>
              <a:t>b) osvětlení</a:t>
            </a: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důlek v kameni naplněný zvířecím tukem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Arial" charset="0"/>
                <a:cs typeface="Arial" charset="0"/>
              </a:rPr>
              <a:t>- místo knotu stočený suchý mech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JESKYNĚ CHAUVET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32 000 př.n.l.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Francie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eskyn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ě byla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objev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ená v r.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cs-C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nedotčen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á,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nepoškozen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Obrysy a obrazce zvířat nakreslené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uhlem, z žárem ohně opáleného dřeva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armonická kompozice, využívající tvarů a objemů skalního povrchu, hran a oblin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vyvolává dojem plastičnosti a perspektivy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Rytiny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malby, kresby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nespočetné množství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zvířat lvů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lvic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kozorožců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mamutů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oní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jelen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medvěd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Lidská 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ostava s hlavou bizona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kouzelník?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Podlaha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pokryta otisky zvířecích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lidských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stop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Otisky dvou lidských dlaní na stěně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podpis umělce?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Na podlaze jeskyně se našlo velké množství </a:t>
            </a:r>
            <a:r>
              <a:rPr lang="en-US" sz="2500" smtClean="0">
                <a:latin typeface="Arial" charset="0"/>
                <a:cs typeface="Arial" charset="0"/>
              </a:rPr>
              <a:t>medvědí</a:t>
            </a:r>
            <a:r>
              <a:rPr lang="cs-CZ" sz="2500" smtClean="0">
                <a:latin typeface="Arial" charset="0"/>
                <a:cs typeface="Arial" charset="0"/>
              </a:rPr>
              <a:t>ch</a:t>
            </a:r>
            <a:r>
              <a:rPr lang="en-US" sz="2500" smtClean="0">
                <a:latin typeface="Arial" charset="0"/>
                <a:cs typeface="Arial" charset="0"/>
              </a:rPr>
              <a:t> kost</a:t>
            </a:r>
            <a:r>
              <a:rPr lang="cs-CZ" sz="2500" smtClean="0">
                <a:latin typeface="Arial" charset="0"/>
                <a:cs typeface="Arial" charset="0"/>
              </a:rPr>
              <a:t>í</a:t>
            </a:r>
            <a:r>
              <a:rPr lang="en-US" sz="2500" smtClean="0">
                <a:latin typeface="Arial" charset="0"/>
                <a:cs typeface="Arial" charset="0"/>
              </a:rPr>
              <a:t>, leb</a:t>
            </a:r>
            <a:r>
              <a:rPr lang="cs-CZ" sz="2500" smtClean="0">
                <a:latin typeface="Arial" charset="0"/>
                <a:cs typeface="Arial" charset="0"/>
              </a:rPr>
              <a:t>e</a:t>
            </a:r>
            <a:r>
              <a:rPr lang="en-US" sz="2500" smtClean="0">
                <a:latin typeface="Arial" charset="0"/>
                <a:cs typeface="Arial" charset="0"/>
              </a:rPr>
              <a:t>k</a:t>
            </a:r>
            <a:r>
              <a:rPr lang="cs-CZ" sz="2500" smtClean="0">
                <a:latin typeface="Arial" charset="0"/>
                <a:cs typeface="Arial" charset="0"/>
              </a:rPr>
              <a:t> -</a:t>
            </a:r>
            <a:r>
              <a:rPr lang="en-US" sz="2500" smtClean="0">
                <a:latin typeface="Arial" charset="0"/>
                <a:cs typeface="Arial" charset="0"/>
              </a:rPr>
              <a:t> vše je nedotčeno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Na zemi a stěnách se zachovaly stopy po m</a:t>
            </a:r>
            <a:r>
              <a:rPr lang="en-US" sz="2500" smtClean="0">
                <a:latin typeface="Arial" charset="0"/>
                <a:cs typeface="Arial" charset="0"/>
              </a:rPr>
              <a:t>edvěd</a:t>
            </a:r>
            <a:r>
              <a:rPr lang="cs-CZ" sz="2500" smtClean="0">
                <a:latin typeface="Arial" charset="0"/>
                <a:cs typeface="Arial" charset="0"/>
              </a:rPr>
              <a:t>ích drápech</a:t>
            </a:r>
            <a:r>
              <a:rPr lang="en-US" sz="2500" smtClean="0">
                <a:latin typeface="Arial" charset="0"/>
                <a:cs typeface="Arial" charset="0"/>
              </a:rPr>
              <a:t> </a:t>
            </a:r>
            <a:r>
              <a:rPr lang="cs-CZ" sz="2500" smtClean="0">
                <a:latin typeface="Arial" charset="0"/>
                <a:cs typeface="Arial" charset="0"/>
              </a:rPr>
              <a:t>- m</a:t>
            </a:r>
            <a:r>
              <a:rPr lang="en-US" sz="2500" smtClean="0">
                <a:latin typeface="Arial" charset="0"/>
                <a:cs typeface="Arial" charset="0"/>
              </a:rPr>
              <a:t>edvědi umírali při přezimování, během období zimního spánku, pro to zde svědčí četnost medvědích brlohů a doupat. Ve smrtelné agónii se točili dokolečka a sekali kolem sebe drápy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  <a:cs typeface="Arial" charset="0"/>
              </a:rPr>
              <a:t>Škrábance medvědích drápů jsou překryty malbami a pravěkými rytinami</a:t>
            </a:r>
            <a:r>
              <a:rPr lang="cs-CZ" sz="2500" smtClean="0">
                <a:latin typeface="Arial" charset="0"/>
                <a:cs typeface="Arial" charset="0"/>
              </a:rPr>
              <a:t>, které zde byly vytvořeny později</a:t>
            </a:r>
            <a:endParaRPr lang="en-US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S</a:t>
            </a:r>
            <a:r>
              <a:rPr lang="en-US" sz="2500" smtClean="0">
                <a:latin typeface="Arial" charset="0"/>
                <a:cs typeface="Arial" charset="0"/>
              </a:rPr>
              <a:t>pekulace o „</a:t>
            </a:r>
            <a:r>
              <a:rPr lang="en-US" sz="2500" b="1" smtClean="0">
                <a:latin typeface="Arial" charset="0"/>
                <a:cs typeface="Arial" charset="0"/>
              </a:rPr>
              <a:t>kultu medvěda</a:t>
            </a:r>
            <a:r>
              <a:rPr lang="cs-CZ" sz="2500" b="1" smtClean="0">
                <a:latin typeface="Arial" charset="0"/>
                <a:cs typeface="Arial" charset="0"/>
              </a:rPr>
              <a:t>“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Jeskyně </a:t>
            </a:r>
            <a:r>
              <a:rPr lang="en-US" sz="2500" smtClean="0">
                <a:latin typeface="Arial" charset="0"/>
                <a:cs typeface="Arial" charset="0"/>
              </a:rPr>
              <a:t>nebyla</a:t>
            </a:r>
            <a:r>
              <a:rPr lang="cs-CZ" sz="2500" smtClean="0">
                <a:latin typeface="Arial" charset="0"/>
                <a:cs typeface="Arial" charset="0"/>
              </a:rPr>
              <a:t> obývána</a:t>
            </a:r>
            <a:r>
              <a:rPr lang="en-US" sz="2500" smtClean="0">
                <a:latin typeface="Arial" charset="0"/>
                <a:cs typeface="Arial" charset="0"/>
              </a:rPr>
              <a:t> lidmi</a:t>
            </a:r>
            <a:r>
              <a:rPr lang="cs-CZ" sz="2500" smtClean="0">
                <a:latin typeface="Arial" charset="0"/>
                <a:cs typeface="Arial" charset="0"/>
              </a:rPr>
              <a:t> (z</a:t>
            </a:r>
            <a:r>
              <a:rPr lang="en-US" sz="2500" smtClean="0">
                <a:latin typeface="Arial" charset="0"/>
                <a:cs typeface="Arial" charset="0"/>
              </a:rPr>
              <a:t>ůstaly by tu odpadní jámy, se zbytky ohnišť</a:t>
            </a:r>
            <a:r>
              <a:rPr lang="cs-CZ" sz="2500" smtClean="0">
                <a:latin typeface="Arial" charset="0"/>
                <a:cs typeface="Arial" charset="0"/>
              </a:rPr>
              <a:t>, </a:t>
            </a:r>
            <a:r>
              <a:rPr lang="en-US" sz="2500" smtClean="0">
                <a:latin typeface="Arial" charset="0"/>
                <a:cs typeface="Arial" charset="0"/>
              </a:rPr>
              <a:t>ohlodaných kostí</a:t>
            </a:r>
            <a:r>
              <a:rPr lang="cs-CZ" sz="2500" smtClean="0">
                <a:latin typeface="Arial" charset="0"/>
                <a:cs typeface="Arial" charset="0"/>
              </a:rPr>
              <a:t> atd.)</a:t>
            </a:r>
            <a:endParaRPr lang="en-US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O</a:t>
            </a:r>
            <a:r>
              <a:rPr lang="en-US" sz="2500" smtClean="0">
                <a:latin typeface="Arial" charset="0"/>
                <a:cs typeface="Arial" charset="0"/>
              </a:rPr>
              <a:t>heň nesloužil k přípravě potravy, ale k osvětlení</a:t>
            </a:r>
            <a:r>
              <a:rPr lang="cs-CZ" sz="2500" smtClean="0">
                <a:latin typeface="Arial" charset="0"/>
                <a:cs typeface="Arial" charset="0"/>
              </a:rPr>
              <a:t> (</a:t>
            </a:r>
            <a:r>
              <a:rPr lang="en-US" sz="2500" smtClean="0">
                <a:latin typeface="Arial" charset="0"/>
                <a:cs typeface="Arial" charset="0"/>
              </a:rPr>
              <a:t>prokázaly rozbory</a:t>
            </a:r>
            <a:r>
              <a:rPr lang="cs-CZ" sz="2500" smtClean="0">
                <a:latin typeface="Arial" charset="0"/>
                <a:cs typeface="Arial" charset="0"/>
              </a:rPr>
              <a:t>)</a:t>
            </a:r>
            <a:endParaRPr lang="en-US" sz="25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Znázornění zvířat, svědčí o jejich kvalitě a naturalizmu, je dokladem vysoké umělecké zručnosti a znalosti paleolitické fauny tehdejší doby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Překrývání hlav a těl, dává dojem množství ve stádě, vyvolává i zdání dynamického pohybu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užili valérů barev, stínování a reliéfního plastického působení podkladu. Vzácné, z jiných nalezišť neznámé, je i užití reliéfu a odstínů, pro podání srsti zvířecích těl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Jedinečné je to, že 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vířata, znázorňovaná v paleolitických jeskyních jsou ta, co byla lovena pro obživu. Zde jsou to však nebezpečné šelmy, jež se na paleolitickém jídelníčku nevyskytovaly a přitom tu tvoří většinu vyobrazení (60 %)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:\Users\User\Desktop\Chauvet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 descr="http://www.ancient-wisdom.co.uk/Images/countries/French%20pics/chauvet-cave3.jpg"/>
          <p:cNvSpPr>
            <a:spLocks noChangeAspect="1" noChangeArrowheads="1"/>
          </p:cNvSpPr>
          <p:nvPr/>
        </p:nvSpPr>
        <p:spPr bwMode="auto">
          <a:xfrm>
            <a:off x="155575" y="-1744663"/>
            <a:ext cx="5381625" cy="363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9698" name="Picture 3" descr="C:\Users\User\Desktop\chauvet-cave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381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Users\User\Desktop\6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437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User\Desktop\Chauvet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286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User\Desktop\chauvetbison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04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User\Desktop\3042295537_a16a9007c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User\Desktop\Cave-Bears-Chauvet-painting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71800"/>
            <a:ext cx="4953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Arial" pitchFamily="34" charset="0"/>
                <a:cs typeface="Arial" pitchFamily="34" charset="0"/>
              </a:rPr>
              <a:t>STARŠÍ DOBA KAMENNÁ</a:t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latin typeface="Arial" pitchFamily="34" charset="0"/>
                <a:cs typeface="Arial" pitchFamily="34" charset="0"/>
              </a:rPr>
              <a:t>PALEOLIT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Lidé neměli svá sídla, putovali za stády zvířat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Byli závislí na pohybu zvířat a na plodech, které nasbírali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Obydlí – jeskyně, skalní převisy, primitivní tábořiště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ochrana před klimatologickými podmínkami a divou zvěří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Použití ohně – užitek, ochrana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Nástroje z pazourků - hroty, oštěpy, sekery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Umělecká tvořivost – drobné předměty, které zdobili vrypy, někdy náhodné, někdy vytvářeli obrázky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Šperky - ze zubů, kostí, kamínků - náhrdelníky, přívěsky, náramky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Důležitou roli hráli „šamani“, „kouzelníci“ - lidé se zvláštními schopnostmi (nedokázali si vysvětlit přírodní jevy, měli potřebu projevit úctu k tajemným silám)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Arial" charset="0"/>
                <a:ea typeface="Verdana" pitchFamily="34" charset="0"/>
                <a:cs typeface="Arial" charset="0"/>
              </a:rPr>
              <a:t>Nejstarší naleziště jsou ve Španělsku a Francii</a:t>
            </a:r>
          </a:p>
          <a:p>
            <a:pPr eaLnBrk="1" hangingPunct="1">
              <a:lnSpc>
                <a:spcPct val="80000"/>
              </a:lnSpc>
            </a:pPr>
            <a:endParaRPr lang="cs-CZ" sz="2200" smtClean="0">
              <a:ea typeface="Verdana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smtClean="0">
              <a:ea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20,000_Year_Old_Cave_Paintings_Hyen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4674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180px-Owl,_Chauvet_cav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1714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C:\Users\User\Desktop\151582739_6513f6217c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1460500"/>
            <a:ext cx="27432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User\Desktop\p__li__star__jeskyn__49f04897d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523875"/>
            <a:ext cx="7486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User\Desktop\HandPrint_623x6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9340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  <a:cs typeface="Arial" charset="0"/>
              </a:rPr>
              <a:t>LASCAUX</a:t>
            </a:r>
            <a:br>
              <a:rPr lang="cs-CZ" sz="3600" smtClean="0">
                <a:latin typeface="Arial" charset="0"/>
                <a:cs typeface="Arial" charset="0"/>
              </a:rPr>
            </a:br>
            <a:r>
              <a:rPr lang="cs-CZ" sz="3600" smtClean="0">
                <a:latin typeface="Arial" charset="0"/>
                <a:cs typeface="Arial" charset="0"/>
              </a:rPr>
              <a:t>17 000 – 13 000 př.n.l.</a:t>
            </a:r>
            <a:br>
              <a:rPr lang="cs-CZ" sz="3600" smtClean="0">
                <a:latin typeface="Arial" charset="0"/>
                <a:cs typeface="Arial" charset="0"/>
              </a:rPr>
            </a:br>
            <a:r>
              <a:rPr lang="nn-NO" sz="3600" smtClean="0">
                <a:latin typeface="Arial" charset="0"/>
                <a:cs typeface="Arial" charset="0"/>
              </a:rPr>
              <a:t>Sixtinská kaple mladší doby kamenné</a:t>
            </a:r>
            <a:r>
              <a:rPr lang="cs-CZ" sz="3600" smtClean="0">
                <a:latin typeface="Arial" charset="0"/>
                <a:cs typeface="Arial" charset="0"/>
              </a:rPr>
              <a:t/>
            </a:r>
            <a:br>
              <a:rPr lang="cs-CZ" sz="3600" smtClean="0">
                <a:latin typeface="Arial" charset="0"/>
                <a:cs typeface="Arial" charset="0"/>
              </a:rPr>
            </a:br>
            <a:r>
              <a:rPr lang="cs-CZ" sz="3600" smtClean="0">
                <a:latin typeface="Arial" charset="0"/>
                <a:cs typeface="Arial" charset="0"/>
              </a:rPr>
              <a:t>Francie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3891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  <a:cs typeface="Arial" charset="0"/>
              </a:rPr>
              <a:t>Jesky</a:t>
            </a:r>
            <a:r>
              <a:rPr lang="cs-CZ" sz="2500" smtClean="0">
                <a:latin typeface="Arial" charset="0"/>
                <a:cs typeface="Arial" charset="0"/>
              </a:rPr>
              <a:t>ně byla </a:t>
            </a:r>
            <a:r>
              <a:rPr lang="en-US" sz="2500" smtClean="0">
                <a:latin typeface="Arial" charset="0"/>
                <a:cs typeface="Arial" charset="0"/>
              </a:rPr>
              <a:t>objev</a:t>
            </a:r>
            <a:r>
              <a:rPr lang="cs-CZ" sz="2500" smtClean="0">
                <a:latin typeface="Arial" charset="0"/>
                <a:cs typeface="Arial" charset="0"/>
              </a:rPr>
              <a:t>ena</a:t>
            </a:r>
            <a:r>
              <a:rPr lang="en-US" sz="2500" smtClean="0">
                <a:latin typeface="Arial" charset="0"/>
                <a:cs typeface="Arial" charset="0"/>
              </a:rPr>
              <a:t> zcela náhodně čtyř</a:t>
            </a:r>
            <a:r>
              <a:rPr lang="cs-CZ" sz="2500" smtClean="0">
                <a:latin typeface="Arial" charset="0"/>
                <a:cs typeface="Arial" charset="0"/>
              </a:rPr>
              <a:t>mi</a:t>
            </a:r>
            <a:r>
              <a:rPr lang="en-US" sz="2500" smtClean="0">
                <a:latin typeface="Arial" charset="0"/>
                <a:cs typeface="Arial" charset="0"/>
              </a:rPr>
              <a:t> chlapci, kteří hledali svého psa</a:t>
            </a:r>
            <a:r>
              <a:rPr lang="cs-CZ" sz="2500" smtClean="0">
                <a:latin typeface="Arial" charset="0"/>
                <a:cs typeface="Arial" charset="0"/>
              </a:rPr>
              <a:t> v roce 1940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N</a:t>
            </a:r>
            <a:r>
              <a:rPr lang="en-US" sz="2500" smtClean="0">
                <a:latin typeface="Arial" charset="0"/>
                <a:cs typeface="Arial" charset="0"/>
              </a:rPr>
              <a:t>ebyl</a:t>
            </a:r>
            <a:r>
              <a:rPr lang="cs-CZ" sz="2500" smtClean="0">
                <a:latin typeface="Arial" charset="0"/>
                <a:cs typeface="Arial" charset="0"/>
              </a:rPr>
              <a:t>a</a:t>
            </a:r>
            <a:r>
              <a:rPr lang="en-US" sz="2500" smtClean="0">
                <a:latin typeface="Arial" charset="0"/>
                <a:cs typeface="Arial" charset="0"/>
              </a:rPr>
              <a:t> obýván</a:t>
            </a:r>
            <a:r>
              <a:rPr lang="cs-CZ" sz="2500" smtClean="0">
                <a:latin typeface="Arial" charset="0"/>
                <a:cs typeface="Arial" charset="0"/>
              </a:rPr>
              <a:t>a –</a:t>
            </a:r>
            <a:r>
              <a:rPr lang="en-US" sz="2500" smtClean="0">
                <a:latin typeface="Arial" charset="0"/>
                <a:cs typeface="Arial" charset="0"/>
              </a:rPr>
              <a:t> kultovní míst</a:t>
            </a:r>
            <a:r>
              <a:rPr lang="cs-CZ" sz="2500" smtClean="0">
                <a:latin typeface="Arial" charset="0"/>
                <a:cs typeface="Arial" charset="0"/>
              </a:rPr>
              <a:t>o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V </a:t>
            </a:r>
            <a:r>
              <a:rPr lang="en-US" sz="2500" smtClean="0">
                <a:latin typeface="Arial" charset="0"/>
                <a:cs typeface="Arial" charset="0"/>
              </a:rPr>
              <a:t>jeskyni </a:t>
            </a:r>
            <a:r>
              <a:rPr lang="cs-CZ" sz="2500" smtClean="0">
                <a:latin typeface="Arial" charset="0"/>
                <a:cs typeface="Arial" charset="0"/>
              </a:rPr>
              <a:t>se </a:t>
            </a:r>
            <a:r>
              <a:rPr lang="en-US" sz="2500" smtClean="0">
                <a:latin typeface="Arial" charset="0"/>
                <a:cs typeface="Arial" charset="0"/>
              </a:rPr>
              <a:t>nachází 600 maleb</a:t>
            </a:r>
            <a:r>
              <a:rPr lang="cs-CZ" sz="2500" smtClean="0">
                <a:latin typeface="Arial" charset="0"/>
                <a:cs typeface="Arial" charset="0"/>
              </a:rPr>
              <a:t>,</a:t>
            </a:r>
            <a:r>
              <a:rPr lang="en-US" sz="2500" smtClean="0">
                <a:latin typeface="Arial" charset="0"/>
                <a:cs typeface="Arial" charset="0"/>
              </a:rPr>
              <a:t> 1500 rytých kreseb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Vyobrazeni jsou d</a:t>
            </a:r>
            <a:r>
              <a:rPr lang="en-US" sz="2500" smtClean="0">
                <a:latin typeface="Arial" charset="0"/>
                <a:cs typeface="Arial" charset="0"/>
              </a:rPr>
              <a:t>ivocí koně, mamuti, tuři, jeleni</a:t>
            </a:r>
            <a:r>
              <a:rPr lang="cs-CZ" sz="2500" smtClean="0">
                <a:latin typeface="Arial" charset="0"/>
                <a:cs typeface="Arial" charset="0"/>
              </a:rPr>
              <a:t>,</a:t>
            </a:r>
            <a:r>
              <a:rPr lang="en-US" sz="2500" smtClean="0">
                <a:latin typeface="Arial" charset="0"/>
                <a:cs typeface="Arial" charset="0"/>
              </a:rPr>
              <a:t> bizoni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  <a:cs typeface="Arial" charset="0"/>
              </a:rPr>
              <a:t>Místnost koček je vyzdobena malbami kočkovitých šelem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500" smtClean="0">
                <a:latin typeface="Arial" charset="0"/>
                <a:cs typeface="Arial" charset="0"/>
              </a:rPr>
              <a:t>O</a:t>
            </a:r>
            <a:r>
              <a:rPr lang="en-US" sz="2500" smtClean="0">
                <a:latin typeface="Arial" charset="0"/>
                <a:cs typeface="Arial" charset="0"/>
              </a:rPr>
              <a:t>brazy vytvořené fantazií</a:t>
            </a:r>
            <a:r>
              <a:rPr lang="cs-CZ" sz="2500" smtClean="0">
                <a:latin typeface="Arial" charset="0"/>
                <a:cs typeface="Arial" charset="0"/>
              </a:rPr>
              <a:t> – k </a:t>
            </a:r>
            <a:r>
              <a:rPr lang="en-US" sz="2500" smtClean="0">
                <a:latin typeface="Arial" charset="0"/>
                <a:cs typeface="Arial" charset="0"/>
              </a:rPr>
              <a:t>nejznámějším patří proslulý jednorožec z Lascaux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  <a:cs typeface="Arial" charset="0"/>
              </a:rPr>
              <a:t>Řada z nich je obrovských rozměrů, některé až </a:t>
            </a:r>
            <a:r>
              <a:rPr lang="cs-CZ" sz="2500" smtClean="0">
                <a:latin typeface="Arial" charset="0"/>
                <a:cs typeface="Arial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500" smtClean="0">
                <a:latin typeface="Arial" charset="0"/>
                <a:cs typeface="Arial" charset="0"/>
              </a:rPr>
              <a:t>    </a:t>
            </a:r>
            <a:r>
              <a:rPr lang="en-US" sz="2500" smtClean="0">
                <a:latin typeface="Arial" charset="0"/>
                <a:cs typeface="Arial" charset="0"/>
              </a:rPr>
              <a:t>pětimetrové</a:t>
            </a:r>
            <a:endParaRPr lang="cs-CZ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ýjimečně je možné spatřit vyobrazení lidské postavy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muž s ptačí hlavou, na něhož se řítí obří býk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inie maleb jsou pevné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alíř používal stínování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smysl pro hloubku obrazu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ředem si připravil stěny jeskyně škrábáním, aby tak obrazy lépe vynikly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Nástropní malby byly téměř tři metry vysoko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zřejmě používal „pohyblivé lešení“, mnohokrát musel malovat  vleže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žíval štětec ze srsti a barvu smíchanou z tuku a přírodních minerálů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Využil tmavého zabarvení skály k zobrazení řeky, přes kterou plavali jeleni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lascaux_caves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5" y="1279525"/>
            <a:ext cx="6350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User\Desktop\lascaux_caves_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334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User\Desktop\odkresbyk3d06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988" y="2066925"/>
            <a:ext cx="3495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User\Desktop\lascaux-cave-walls-438085-sw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342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Náboženské představy – kulty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VENUŠE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Malé figurky ženských postav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Idoly – stylizované, idealizované vyjádření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Zdůrazněné ženské znaky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Symbol mateřství, plodnosti (nutnost </a:t>
            </a:r>
            <a:r>
              <a:rPr lang="en-US" sz="2700" smtClean="0">
                <a:latin typeface="Arial" charset="0"/>
                <a:cs typeface="Arial" charset="0"/>
              </a:rPr>
              <a:t>zajistit plodnost</a:t>
            </a:r>
            <a:r>
              <a:rPr lang="cs-CZ" sz="2700" smtClean="0">
                <a:latin typeface="Arial" charset="0"/>
                <a:cs typeface="Arial" charset="0"/>
              </a:rPr>
              <a:t>, </a:t>
            </a:r>
            <a:r>
              <a:rPr lang="en-US" sz="2700" smtClean="0">
                <a:latin typeface="Arial" charset="0"/>
                <a:cs typeface="Arial" charset="0"/>
              </a:rPr>
              <a:t>rozmnožování rodu</a:t>
            </a:r>
            <a:r>
              <a:rPr lang="cs-CZ" sz="270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Stylizace forem – převedení skutečného tvaru do jednoduché formy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>
                <a:latin typeface="Arial" charset="0"/>
                <a:cs typeface="Arial" charset="0"/>
              </a:rPr>
              <a:t>Různé materiály – hlína, kost, kel, kámen, roh, různé směsi (popel, jílová hlína, kostní prach atd.)</a:t>
            </a:r>
            <a:endParaRPr lang="en-US" sz="27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User\Desktop\human-wp-gfd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4445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User\Desktop\lascauxmai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Users\User\Desktop\unicorn-wp-p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2004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 descr="C:\Users\User\Desktop\running-animals-wp-gfd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44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TEORIE VÝZNAMU NĚKTERÝCH MALEB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 významu jednotlivých maleb bylo vysloveno velmi mnoho více či méně odvážných hypotéz. Nedávno k nim přibyla teorie francouzské etnoastronomky Chantal Jéguez-Wolkiewiczové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Figury jednotlivých zvířat podle ní nejsou rozmístěny nahodile, nýbrž odpovídají souhvězdím zvěrokruhu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Porovnala astronomické a archeologické poznatky a došla k závěru, že jde o přesnou mapu tehdejší oblohy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Mezi souhvězdí, která se jí podařilo určit, patří Kozoroh, Býk a Štír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Tvrzení o existenci mapy hvězdné oblohy v jeskyni Lascaux zatím nedokázal nikdo z archeologů a astronomů potvrdit nebo vyvrátit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User\Desktop\image0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3" descr="C:\Users\User\Desktop\lascaux-by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7660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midnightsciencejournal.com/wp-content/uploads/2011/06/Lascaux-stereographic-comparis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362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ALTAMIRA</a:t>
            </a:r>
            <a:br>
              <a:rPr lang="cs-CZ" dirty="0" smtClean="0"/>
            </a:br>
            <a:r>
              <a:rPr lang="cs-CZ" dirty="0" smtClean="0"/>
              <a:t>16 000 -9 000 př.n.l.</a:t>
            </a:r>
            <a:br>
              <a:rPr lang="cs-CZ" dirty="0" smtClean="0"/>
            </a:br>
            <a:r>
              <a:rPr lang="cs-CZ" dirty="0" smtClean="0"/>
              <a:t>Španělsko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1886, se lovc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 zatoulal pes,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objevil nevelkou rozsedlinu uprostřed louky, ze které uslyšel zoufalý štěkot.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Objevil pouze vstup do jeskyně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upozornil vlastníka pozemku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ten nálezu nevěnoval pozornost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pouze na žádost spoluobčanů nechal otvor zahradil velkým balvanem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 sedmi letech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jeskyně vypravil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 dobu tří let nashromáždil celou řadu archeologických vykopávek. Se svoji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sbírkou odcestoval do Paříže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výstav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Expo Paříž 1878.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Odborníci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mu potvrdili pravost jeho nálezů a povzbudili ho k další práci. Po návratu plný sil začal jeskyni věnovat všechen svůj volný čas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Jeho malá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dcerka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toužila do jeskyně vejít,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 dlouhých prosbách k tomu svolil, za předpokladu, že ho dcerka nebude rušit při jeho práci.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Dcerka se vzdálila 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nízké boční chodbě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ta 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náhle rozšířila v nevelkou jeskyni a světlo lampy proběhlo po jejích stěnách a stropě. V té chvíli zaslechl Sautuola křik, který ohlásil jeden z nejpodivuhodnějších archeologických nálezů. Ta slova byla: Torros, torros!!! Býci, býci!!!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Altamirsk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 jeskyně je dlouh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 necel</a:t>
            </a:r>
            <a:r>
              <a:rPr lang="cs-CZ" smtClean="0">
                <a:latin typeface="Arial" charset="0"/>
                <a:cs typeface="Arial" charset="0"/>
              </a:rPr>
              <a:t>ý</a:t>
            </a:r>
            <a:r>
              <a:rPr lang="en-US" smtClean="0">
                <a:latin typeface="Arial" charset="0"/>
                <a:cs typeface="Arial" charset="0"/>
              </a:rPr>
              <a:t>ch 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300 m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Nejznamějši je tzv. Polychromn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 s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l nach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zej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c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 se asi 30 m od vchodu do jeskyně</a:t>
            </a:r>
            <a:r>
              <a:rPr lang="cs-CZ" smtClean="0">
                <a:latin typeface="Arial" charset="0"/>
                <a:cs typeface="Arial" charset="0"/>
              </a:rPr>
              <a:t> - </a:t>
            </a:r>
            <a:r>
              <a:rPr lang="en-US" smtClean="0">
                <a:latin typeface="Arial" charset="0"/>
                <a:cs typeface="Arial" charset="0"/>
              </a:rPr>
              <a:t>jeho n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stropn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 malby zobrazuj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 skupinu patn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cti velk</a:t>
            </a:r>
            <a:r>
              <a:rPr lang="cs-CZ" smtClean="0">
                <a:latin typeface="Arial" charset="0"/>
                <a:cs typeface="Arial" charset="0"/>
              </a:rPr>
              <a:t>ý</a:t>
            </a:r>
            <a:r>
              <a:rPr lang="en-US" smtClean="0">
                <a:latin typeface="Arial" charset="0"/>
                <a:cs typeface="Arial" charset="0"/>
              </a:rPr>
              <a:t>ch bizonů </a:t>
            </a:r>
            <a:r>
              <a:rPr lang="cs-CZ" smtClean="0">
                <a:latin typeface="Arial" charset="0"/>
                <a:cs typeface="Arial" charset="0"/>
              </a:rPr>
              <a:t>– </a:t>
            </a:r>
            <a:r>
              <a:rPr lang="en-US" smtClean="0">
                <a:latin typeface="Arial" charset="0"/>
                <a:cs typeface="Arial" charset="0"/>
              </a:rPr>
              <a:t>skutečn</a:t>
            </a:r>
            <a:r>
              <a:rPr lang="cs-CZ" smtClean="0">
                <a:latin typeface="Arial" charset="0"/>
                <a:cs typeface="Arial" charset="0"/>
              </a:rPr>
              <a:t>é mistrovské dílo -</a:t>
            </a:r>
            <a:r>
              <a:rPr lang="en-US" smtClean="0">
                <a:latin typeface="Arial" charset="0"/>
                <a:cs typeface="Arial" charset="0"/>
              </a:rPr>
              <a:t> d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ky němu se Altamiře ř</a:t>
            </a:r>
            <a:r>
              <a:rPr lang="cs-CZ" smtClean="0">
                <a:latin typeface="Arial" charset="0"/>
                <a:cs typeface="Arial" charset="0"/>
              </a:rPr>
              <a:t>í</a:t>
            </a:r>
            <a:r>
              <a:rPr lang="en-US" smtClean="0">
                <a:latin typeface="Arial" charset="0"/>
                <a:cs typeface="Arial" charset="0"/>
              </a:rPr>
              <a:t>k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 sixtinsk</a:t>
            </a:r>
            <a:r>
              <a:rPr lang="cs-CZ" smtClean="0">
                <a:latin typeface="Arial" charset="0"/>
                <a:cs typeface="Arial" charset="0"/>
              </a:rPr>
              <a:t>á</a:t>
            </a:r>
            <a:r>
              <a:rPr lang="en-US" smtClean="0">
                <a:latin typeface="Arial" charset="0"/>
                <a:cs typeface="Arial" charset="0"/>
              </a:rPr>
              <a:t> kaple paleolitu</a:t>
            </a:r>
            <a:endParaRPr lang="cs-CZ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cs typeface="Arial" charset="0"/>
              </a:rPr>
              <a:t>rovedeno ve třech barvách </a:t>
            </a:r>
            <a:r>
              <a:rPr lang="cs-CZ" smtClean="0">
                <a:latin typeface="Arial" charset="0"/>
                <a:cs typeface="Arial" charset="0"/>
              </a:rPr>
              <a:t>- </a:t>
            </a:r>
            <a:r>
              <a:rPr lang="en-US" smtClean="0">
                <a:latin typeface="Arial" charset="0"/>
                <a:cs typeface="Arial" charset="0"/>
              </a:rPr>
              <a:t>červené, hnědé a černé </a:t>
            </a:r>
            <a:endParaRPr lang="cs-CZ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User\Desktop\rup_altamir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10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User\Desktop\Ice-Age-Cave-Paintings-Altamira-Spai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WILLENDORFSKÁ  VENUŠE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25 000 př.n.l.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Arial" charset="0"/>
                <a:cs typeface="Arial" charset="0"/>
              </a:rPr>
              <a:t>Rakousko, vápenec, výška 11cm, původně obarvena                                                    červeně</a:t>
            </a:r>
            <a:endParaRPr lang="en-US" sz="2800" smtClean="0">
              <a:latin typeface="Arial" charset="0"/>
              <a:cs typeface="Arial" charset="0"/>
            </a:endParaRPr>
          </a:p>
        </p:txBody>
      </p:sp>
      <p:pic>
        <p:nvPicPr>
          <p:cNvPr id="18435" name="Picture 2" descr="C:\Users\User\Desktop\Willendorfska_Venus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3622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User\Desktop\altamira_bison.3311358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 descr="C:\Users\User\Desktop\g-altamira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4445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Desktop\jeskyne-altamira-malby-na-stenach-w-701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620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User\Desktop\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819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User\Desktop\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4851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User\Desktop\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VENUŠE S ROHEM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15 000 -20 000 př.n.l.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Francie, vyřezáno do mamutího klu, výška 15 cm, v ruce drží roh – symbol hojnosti (vysvětlení archeologů)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9459" name="Picture 3" descr="C:\Users\User\Desktop\erkajs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76600"/>
            <a:ext cx="39528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VENUŠE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LESPUGUE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15 000 -20 000 př.n.l.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Francie, mamutí kel,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výška 15 cm,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stylizováno do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geometrických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tvarů – kružnice, ovály,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elipsy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0483" name="Picture 2" descr="C:\Users\User\Desktop\6-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"/>
            <a:ext cx="28670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VĚSTONICKÁ VENUŠE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30 000 př.n.l.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Česko, Dolní Věstonice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    na Moravě, výška 11,5 cm,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    směs popela, hlíny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    a kostního prachu 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7" name="Picture 3" descr="C:\Users\User\Desktop\vestonicka_venus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1781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mtClean="0">
                <a:latin typeface="Arial" pitchFamily="34" charset="0"/>
                <a:cs typeface="Arial" pitchFamily="34" charset="0"/>
              </a:rPr>
              <a:t>SOŠKA ŽENY Z </a:t>
            </a:r>
            <a:br>
              <a:rPr lang="pl-PL" smtClean="0">
                <a:latin typeface="Arial" pitchFamily="34" charset="0"/>
                <a:cs typeface="Arial" pitchFamily="34" charset="0"/>
              </a:rPr>
            </a:br>
            <a:r>
              <a:rPr lang="pl-PL" smtClean="0">
                <a:latin typeface="Arial" pitchFamily="34" charset="0"/>
                <a:cs typeface="Arial" pitchFamily="34" charset="0"/>
              </a:rPr>
              <a:t>HLUBOKÝCH                      MAŠŮVEK</a:t>
            </a:r>
            <a:br>
              <a:rPr lang="pl-PL" smtClean="0">
                <a:latin typeface="Arial" pitchFamily="34" charset="0"/>
                <a:cs typeface="Arial" pitchFamily="34" charset="0"/>
              </a:rPr>
            </a:br>
            <a:r>
              <a:rPr lang="pl-PL" smtClean="0">
                <a:latin typeface="Arial" pitchFamily="34" charset="0"/>
                <a:cs typeface="Arial" pitchFamily="34" charset="0"/>
              </a:rPr>
              <a:t>5 000 př.n.l.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Česko, Hluboké Mašůvky,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    keramika (soška je dutá)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2531" name="Picture 4" descr="C:\Users\User\Desktop\poklady_moravy_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-228600"/>
            <a:ext cx="3581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KULT ZVÍŘAT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MALBY NA STĚNÁCH JESKYNÍ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Vznikly poté, co se lidé </a:t>
            </a:r>
            <a:r>
              <a:rPr lang="cs-CZ" smtClean="0">
                <a:latin typeface="Arial" charset="0"/>
                <a:cs typeface="Arial" charset="0"/>
              </a:rPr>
              <a:t>opakovaně vraceli na stejné místo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 Zobrazují zvířata, lovce, či šamany</a:t>
            </a: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Jsou abstrahované, malované různými způsoby </a:t>
            </a:r>
            <a:r>
              <a:rPr lang="cs-CZ" smtClean="0">
                <a:latin typeface="Arial" charset="0"/>
                <a:cs typeface="Arial" charset="0"/>
              </a:rPr>
              <a:t>(</a:t>
            </a:r>
            <a:r>
              <a:rPr lang="en-US" smtClean="0">
                <a:latin typeface="Arial" charset="0"/>
                <a:cs typeface="Arial" charset="0"/>
              </a:rPr>
              <a:t>od nanášení větévkou po rozprašování ústy</a:t>
            </a:r>
            <a:r>
              <a:rPr lang="cs-CZ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Pravděpodobně měly magický účel</a:t>
            </a:r>
            <a:r>
              <a:rPr lang="cs-CZ" smtClean="0">
                <a:latin typeface="Arial" charset="0"/>
                <a:cs typeface="Arial" charset="0"/>
              </a:rPr>
              <a:t> –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cs-CZ" smtClean="0">
                <a:latin typeface="Arial" charset="0"/>
                <a:cs typeface="Arial" charset="0"/>
              </a:rPr>
              <a:t>lidé </a:t>
            </a:r>
            <a:r>
              <a:rPr lang="en-US" smtClean="0">
                <a:latin typeface="Arial" charset="0"/>
                <a:cs typeface="Arial" charset="0"/>
              </a:rPr>
              <a:t>chtěli přivolat úspěch v lovu</a:t>
            </a:r>
            <a:r>
              <a:rPr lang="cs-CZ" smtClean="0">
                <a:latin typeface="Arial" charset="0"/>
                <a:cs typeface="Arial" charset="0"/>
              </a:rPr>
              <a:t> („lovili podoby“ zvířat zřejmě ještě před lovem)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Opálený uhel, hlinka, vrypy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1153</Words>
  <Application>Microsoft Office PowerPoint</Application>
  <PresentationFormat>Předvádění na obrazovce (4:3)</PresentationFormat>
  <Paragraphs>115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Verdana</vt:lpstr>
      <vt:lpstr>Θέμα του Office</vt:lpstr>
      <vt:lpstr>PREHISTORE – DOBA PŘED HISTORIÍ – před tím, než člověk začal zaznamenávat své dějiny. </vt:lpstr>
      <vt:lpstr>STARŠÍ DOBA KAMENNÁ PALEOLIT</vt:lpstr>
      <vt:lpstr>Náboženské představy – kulty VENUŠE </vt:lpstr>
      <vt:lpstr>WILLENDORFSKÁ  VENUŠE 25 000 př.n.l.</vt:lpstr>
      <vt:lpstr>VENUŠE S ROHEM 15 000 -20 000 př.n.l.</vt:lpstr>
      <vt:lpstr>VENUŠE LESPUGUE  15 000 -20 000 př.n.l.</vt:lpstr>
      <vt:lpstr>VĚSTONICKÁ VENUŠE 30 000 př.n.l.</vt:lpstr>
      <vt:lpstr>SOŠKA ŽENY Z  HLUBOKÝCH                      MAŠŮVEK 5 000 př.n.l.</vt:lpstr>
      <vt:lpstr>KULT ZVÍŘAT MALBY NA STĚNÁCH JESKYNÍ</vt:lpstr>
      <vt:lpstr>Snímek 10</vt:lpstr>
      <vt:lpstr>JESKYNĚ CHAUVET 32 000 př.n.l. Francie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LASCAUX 17 000 – 13 000 př.n.l. Sixtinská kaple mladší doby kamenné Francie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TEORIE VÝZNAMU NĚKTERÝCH MALEB</vt:lpstr>
      <vt:lpstr>Snímek 34</vt:lpstr>
      <vt:lpstr>Snímek 35</vt:lpstr>
      <vt:lpstr>ALTAMIRA 16 000 -9 000 př.n.l. Španělsko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student GVP</cp:lastModifiedBy>
  <cp:revision>64</cp:revision>
  <dcterms:created xsi:type="dcterms:W3CDTF">2011-09-11T14:34:35Z</dcterms:created>
  <dcterms:modified xsi:type="dcterms:W3CDTF">2013-09-26T09:37:28Z</dcterms:modified>
</cp:coreProperties>
</file>