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259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5" r:id="rId14"/>
    <p:sldId id="276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67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A5A10A-0ED6-462E-964D-03000C11B143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2C168A-6F4D-4545-9465-61FD8FC3E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DB63-CC8B-4C10-B890-B276B1226E2A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4F12-D34B-4D10-B135-01BF7C57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DE88-56D3-4FDB-970A-9FCAE8A8B660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5743-AB8C-4A91-9A07-52092F430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C3E5-FBB4-489B-B510-714A4F60A6A0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E5F4-5EB0-415F-AFF0-F8C6C4D5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09D2-841B-406A-ACA0-4FC90DF4AB62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124B3-76D0-4961-B407-B3343AE86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5B3E-A7BE-45D9-81ED-3D76735D2161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ABD0-EA06-449C-BFAA-7FCEC658A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1D93-F362-4084-817F-4B046A465FBD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FC32-D254-43D5-920D-2D575086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7A9A-FE00-45C8-9731-6A6914ACA963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957B-ECB4-40FA-840F-2847BA0C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B7C9-4CDF-44F0-B237-88C37BE7E770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B3BC-4078-41DB-ADC8-94F9E472C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D8A5-650E-4F08-968E-C3C2F6D08756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8A6F-8004-4A59-B74D-88E25218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252E-C888-41E6-8DC1-465FD0789553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8D0A-31CF-4875-80A6-918B92CA9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C67C-9238-4126-8570-98D2C5853315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ACEF-8ECE-42E6-8837-D0AD2A94D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370A4-EEF6-496F-AA2C-59E07B280936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4BD7D3-A6FC-442C-95D7-A81DD0BD2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1/17/Courbet_-_Begr%C3%A4bnis_in_Ornan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d/d7/Jean-Fran%C3%A7ois_Millet_(II)_00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kty.topkontakt.idnes.cz/p/kvalitni-spanek-s-posteli-holly-golightly/8114362?rtype=V&amp;rmain=7826479&amp;ritem=8114362&amp;rclanek=10408778&amp;rslovo=424452&amp;showdirect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produkty.topkontakt.idnes.cz/p/vypnete-svuj-dekolt-a-zbavte-se-vrasek/10846263?rtype=V&amp;rmain=7829543&amp;ritem=10846263&amp;rclanek=10408778&amp;rslovo=430444&amp;showdirect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4/Courbet_LAtelier_du_peintre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REALISMUS</a:t>
            </a:r>
            <a:br>
              <a:rPr lang="en-US" dirty="0" smtClean="0"/>
            </a:br>
            <a:r>
              <a:rPr lang="cs-CZ" dirty="0" smtClean="0"/>
              <a:t>40. - 60.léta 19.století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Slovo </a:t>
            </a:r>
            <a:r>
              <a:rPr lang="cs-CZ" b="1" dirty="0"/>
              <a:t>realismus</a:t>
            </a:r>
            <a:r>
              <a:rPr lang="cs-CZ" dirty="0"/>
              <a:t> (z latinského </a:t>
            </a:r>
            <a:r>
              <a:rPr lang="cs-CZ" i="1" dirty="0"/>
              <a:t>realis</a:t>
            </a:r>
            <a:r>
              <a:rPr lang="cs-CZ" dirty="0"/>
              <a:t> = věcný, skutečný, od </a:t>
            </a:r>
            <a:r>
              <a:rPr lang="cs-CZ" i="1" dirty="0"/>
              <a:t>res</a:t>
            </a:r>
            <a:r>
              <a:rPr lang="cs-CZ" dirty="0"/>
              <a:t> = věc) označuje různé směry, názory a postoje, které různým způsobem zdůrazňují „věcnost“, respekt člověka vůči skutečnosti, úsilí o správné poznání věcí </a:t>
            </a:r>
            <a:r>
              <a:rPr lang="cs-CZ" dirty="0" smtClean="0"/>
              <a:t>samých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Znaky: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Komplexní, pravdivé a věrné zachycení skutečnosti.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</a:t>
            </a:r>
            <a:r>
              <a:rPr lang="cs-CZ" dirty="0" smtClean="0"/>
              <a:t>ypický </a:t>
            </a:r>
            <a:r>
              <a:rPr lang="cs-CZ" dirty="0"/>
              <a:t>hrdina – typizace, autor představuje hrdinu (např. bohatý, který se během příběhu vyvíjí a podléhá změnám</a:t>
            </a:r>
            <a:r>
              <a:rPr lang="cs-CZ" dirty="0" smtClean="0"/>
              <a:t>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</a:t>
            </a:r>
            <a:r>
              <a:rPr lang="cs-CZ" dirty="0" smtClean="0"/>
              <a:t>bjektivnost </a:t>
            </a:r>
            <a:r>
              <a:rPr lang="cs-CZ" dirty="0"/>
              <a:t>– autor do děje nezasahuje, stojí nad dílem a neztotožňuje se s žádným </a:t>
            </a:r>
            <a:r>
              <a:rPr lang="cs-CZ" dirty="0" smtClean="0"/>
              <a:t>hrdinou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 smtClean="0"/>
              <a:t>Zobrazuje průměrného člověka.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 smtClean="0"/>
              <a:t>Záměrně se vyhýbají pohledu do minulosti.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Image:Courbet - Begräbnis in Orn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2 - TextBox"/>
          <p:cNvSpPr txBox="1">
            <a:spLocks noChangeArrowheads="1"/>
          </p:cNvSpPr>
          <p:nvPr/>
        </p:nvSpPr>
        <p:spPr bwMode="auto">
          <a:xfrm>
            <a:off x="152400" y="4800600"/>
            <a:ext cx="8763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 O Pohřbu v Ornans bylo celkem pravdivě  výstižně v kritikách řečeno: „Ještě nikdy nebyl kult ošklivosti provozován s takovou otevřeností.“  Zato sám Coubert se nechal slyšet, že ve skutečnosti je to pohřeb romantismu. Realistické zobrazení vesnického pohřbu na plátně o rozměrech 3,1 krát 6,6 jakoby šlo o nějaký biblický námět či pohřeb krále a ne Courbetova prastrýce nemělo v tehdejší době obdoby.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Barbizonská škola krajinářů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Prvním organizovaným odklonem od akademické a historizující tradice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Název podle vesnice Barbizon v oblasti Fointanebleuau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Škola vycházela z tradic francouzského klasicismu i romantismu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Přišla s řadou převratných inovací, platných především pro impresionisty, ale i celkový pozdější vývoj.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Objevila malbu v plenéru -</a:t>
            </a:r>
            <a:r>
              <a:rPr lang="cs-CZ" dirty="0" smtClean="0"/>
              <a:t> rychlé zachycení aktuálního stavu krajiny.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cs-CZ" smtClean="0"/>
              <a:t>Hlavní představitelé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 smtClean="0"/>
              <a:t>Charles-Francois Daubigny (1817-1878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 smtClean="0"/>
              <a:t>Théodore Rousseau (1812-1867)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 smtClean="0"/>
              <a:t>Jean-Francois Millet (1814-1875)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err="1" smtClean="0"/>
              <a:t>Snažili</a:t>
            </a:r>
            <a:r>
              <a:rPr lang="en-US" dirty="0" smtClean="0"/>
              <a:t> se </a:t>
            </a:r>
            <a:r>
              <a:rPr lang="en-US" dirty="0" err="1" smtClean="0"/>
              <a:t>vytvořit</a:t>
            </a:r>
            <a:r>
              <a:rPr lang="en-US" dirty="0" smtClean="0"/>
              <a:t> „</a:t>
            </a:r>
            <a:r>
              <a:rPr lang="en-US" dirty="0" err="1" smtClean="0"/>
              <a:t>portrét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“ </a:t>
            </a:r>
            <a:r>
              <a:rPr lang="en-US" dirty="0" err="1" smtClean="0"/>
              <a:t>zachycením</a:t>
            </a:r>
            <a:r>
              <a:rPr lang="en-US" dirty="0" smtClean="0"/>
              <a:t> </a:t>
            </a:r>
            <a:r>
              <a:rPr lang="en-US" dirty="0" err="1" smtClean="0"/>
              <a:t>přirozeného</a:t>
            </a:r>
            <a:r>
              <a:rPr lang="en-US" dirty="0" smtClean="0"/>
              <a:t> </a:t>
            </a:r>
            <a:r>
              <a:rPr lang="en-US" dirty="0" err="1" smtClean="0"/>
              <a:t>výseku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 v </a:t>
            </a:r>
            <a:r>
              <a:rPr lang="en-US" dirty="0" err="1" smtClean="0"/>
              <a:t>různých</a:t>
            </a:r>
            <a:r>
              <a:rPr lang="en-US" dirty="0" smtClean="0"/>
              <a:t> </a:t>
            </a:r>
            <a:r>
              <a:rPr lang="en-US" dirty="0" err="1" smtClean="0"/>
              <a:t>denních</a:t>
            </a:r>
            <a:r>
              <a:rPr lang="en-US" dirty="0" smtClean="0"/>
              <a:t> </a:t>
            </a:r>
            <a:r>
              <a:rPr lang="en-US" dirty="0" err="1" smtClean="0"/>
              <a:t>dobách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vším</a:t>
            </a:r>
            <a:r>
              <a:rPr lang="en-US" dirty="0" smtClean="0"/>
              <a:t> </a:t>
            </a:r>
            <a:r>
              <a:rPr lang="en-US" dirty="0" err="1" smtClean="0"/>
              <a:t>učinili</a:t>
            </a:r>
            <a:r>
              <a:rPr lang="en-US" dirty="0" smtClean="0"/>
              <a:t> </a:t>
            </a:r>
            <a:r>
              <a:rPr lang="en-US" dirty="0" err="1" smtClean="0"/>
              <a:t>významný</a:t>
            </a:r>
            <a:r>
              <a:rPr lang="en-US" dirty="0" smtClean="0"/>
              <a:t> </a:t>
            </a:r>
            <a:r>
              <a:rPr lang="en-US" dirty="0" err="1" smtClean="0"/>
              <a:t>krok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vývoji</a:t>
            </a:r>
            <a:r>
              <a:rPr lang="en-US" dirty="0" smtClean="0"/>
              <a:t> </a:t>
            </a:r>
            <a:r>
              <a:rPr lang="en-US" dirty="0" err="1" smtClean="0"/>
              <a:t>francouzské</a:t>
            </a:r>
            <a:r>
              <a:rPr lang="en-US" dirty="0" smtClean="0"/>
              <a:t> </a:t>
            </a:r>
            <a:r>
              <a:rPr lang="en-US" dirty="0" err="1" smtClean="0"/>
              <a:t>krajinomalby</a:t>
            </a:r>
            <a:r>
              <a:rPr lang="en-US" dirty="0" smtClean="0"/>
              <a:t> </a:t>
            </a:r>
            <a:r>
              <a:rPr lang="en-US" dirty="0" err="1" smtClean="0"/>
              <a:t>směrem</a:t>
            </a:r>
            <a:r>
              <a:rPr lang="en-US" dirty="0" smtClean="0"/>
              <a:t> k </a:t>
            </a:r>
            <a:r>
              <a:rPr lang="en-US" dirty="0" err="1" smtClean="0"/>
              <a:t>realismu</a:t>
            </a:r>
            <a:r>
              <a:rPr lang="en-US" dirty="0" smtClean="0"/>
              <a:t>. </a:t>
            </a:r>
            <a:endParaRPr lang="cs-CZ" dirty="0" smtClean="0"/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err="1" smtClean="0"/>
              <a:t>Uvolněním</a:t>
            </a:r>
            <a:r>
              <a:rPr lang="en-US" dirty="0" smtClean="0"/>
              <a:t> </a:t>
            </a:r>
            <a:r>
              <a:rPr lang="en-US" dirty="0" err="1" smtClean="0"/>
              <a:t>malířského</a:t>
            </a:r>
            <a:r>
              <a:rPr lang="en-US" dirty="0" smtClean="0"/>
              <a:t> </a:t>
            </a:r>
            <a:r>
              <a:rPr lang="en-US" dirty="0" err="1" smtClean="0"/>
              <a:t>rukopisu</a:t>
            </a:r>
            <a:r>
              <a:rPr lang="en-US" dirty="0" smtClean="0"/>
              <a:t> a </a:t>
            </a:r>
            <a:r>
              <a:rPr lang="en-US" dirty="0" err="1" smtClean="0"/>
              <a:t>zachycením</a:t>
            </a:r>
            <a:r>
              <a:rPr lang="en-US" dirty="0" smtClean="0"/>
              <a:t> </a:t>
            </a:r>
            <a:r>
              <a:rPr lang="en-US" dirty="0" err="1" smtClean="0"/>
              <a:t>přírodních</a:t>
            </a:r>
            <a:r>
              <a:rPr lang="en-US" dirty="0" smtClean="0"/>
              <a:t> </a:t>
            </a:r>
            <a:r>
              <a:rPr lang="en-US" dirty="0" err="1" smtClean="0"/>
              <a:t>nálad</a:t>
            </a:r>
            <a:r>
              <a:rPr lang="en-US" dirty="0" smtClean="0"/>
              <a:t> se </a:t>
            </a:r>
            <a:r>
              <a:rPr lang="en-US" dirty="0" err="1" smtClean="0"/>
              <a:t>zase</a:t>
            </a:r>
            <a:r>
              <a:rPr lang="en-US" dirty="0" smtClean="0"/>
              <a:t> </a:t>
            </a:r>
            <a:r>
              <a:rPr lang="en-US" dirty="0" err="1" smtClean="0"/>
              <a:t>přiblížili</a:t>
            </a:r>
            <a:r>
              <a:rPr lang="en-US" dirty="0" smtClean="0"/>
              <a:t> k </a:t>
            </a:r>
            <a:r>
              <a:rPr lang="en-US" dirty="0" err="1" smtClean="0"/>
              <a:t>impresionismu</a:t>
            </a:r>
            <a:r>
              <a:rPr lang="en-US" dirty="0" smtClean="0"/>
              <a:t>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oby</a:t>
            </a:r>
            <a:r>
              <a:rPr lang="cs-CZ" dirty="0" smtClean="0"/>
              <a:t>Jean-Francois Millet (1814 – 1875)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rní a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/>
              <a:t>V</a:t>
            </a:r>
            <a:r>
              <a:rPr lang="cs-CZ" sz="3800" dirty="0" smtClean="0"/>
              <a:t>stoupil do ateliéru k E. Delacroixovi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Nesblížil se však ani s jeho romantismem, ani s Ingresovým klasicismem.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1849 se přestěhoval z Paříže do Barbizonu u Fontainebleau; zde uslyšel hlas země, jejž se snažil vyjádřit ve svém malířském díle.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Dlouho zůstal zneuznán.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V padesátých letech byly jeho obrazy v Salónu odmítány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V šedesátých letech začal být oceňován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Po smrti se ceny jeho děl až ztisícinásobily.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b="1" dirty="0" smtClean="0"/>
              <a:t>Milletova zásluha -  poprvé se v moderním malířství objevuje sedlák bez sentimentální nebo humoristické pointy, nazírán s pravdivostí a klidnou monumentalitou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Krása je ve všem, co je pravdivé, účelné, charakteristické, že spočívá v živé a plné přítomnosti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/>
              <a:t>Realismus vyloučil všechno malé a zbytečné, takže zůstala jen harmonie mezi člověkem a krajinou, dělníkem a prací.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dirty="0" smtClean="0">
                <a:solidFill>
                  <a:schemeClr val="bg1"/>
                </a:solidFill>
              </a:rPr>
              <a:t>čejné. Chtěl zachytit realitu bez romantizující</a:t>
            </a:r>
            <a:r>
              <a:rPr lang="cs-CZ" dirty="0" smtClean="0">
                <a:solidFill>
                  <a:schemeClr val="bg1"/>
                </a:solidFill>
              </a:rPr>
              <a:t>ho vylepšování.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Image:Jean-François Millet (II) 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6272213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2 - TextBox"/>
          <p:cNvSpPr txBox="1">
            <a:spLocks noChangeArrowheads="1"/>
          </p:cNvSpPr>
          <p:nvPr/>
        </p:nvSpPr>
        <p:spPr bwMode="auto">
          <a:xfrm>
            <a:off x="914400" y="59436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latin typeface="Calibri" pitchFamily="34" charset="0"/>
              </a:rPr>
              <a:t>Anděl Páně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Zlom</a:t>
            </a:r>
            <a:r>
              <a:rPr lang="en-US" dirty="0" smtClean="0"/>
              <a:t> v </a:t>
            </a:r>
            <a:r>
              <a:rPr lang="en-US" dirty="0" err="1" smtClean="0"/>
              <a:t>Milletově</a:t>
            </a:r>
            <a:r>
              <a:rPr lang="en-US" dirty="0" smtClean="0"/>
              <a:t> </a:t>
            </a:r>
            <a:r>
              <a:rPr lang="en-US" dirty="0" err="1" smtClean="0"/>
              <a:t>životě</a:t>
            </a:r>
            <a:r>
              <a:rPr lang="en-US" dirty="0" smtClean="0"/>
              <a:t> </a:t>
            </a:r>
            <a:r>
              <a:rPr lang="en-US" dirty="0" err="1" smtClean="0"/>
              <a:t>přinesl</a:t>
            </a:r>
            <a:r>
              <a:rPr lang="en-US" dirty="0" smtClean="0"/>
              <a:t> </a:t>
            </a:r>
            <a:r>
              <a:rPr lang="en-US" dirty="0" err="1" smtClean="0"/>
              <a:t>rok</a:t>
            </a:r>
            <a:r>
              <a:rPr lang="en-US" dirty="0" smtClean="0"/>
              <a:t> 1849, </a:t>
            </a:r>
            <a:r>
              <a:rPr lang="en-US" dirty="0" err="1" smtClean="0"/>
              <a:t>kdy</a:t>
            </a:r>
            <a:r>
              <a:rPr lang="en-US" dirty="0" smtClean="0"/>
              <a:t> v </a:t>
            </a:r>
            <a:r>
              <a:rPr lang="en-US" dirty="0" err="1" smtClean="0"/>
              <a:t>Paříži</a:t>
            </a:r>
            <a:r>
              <a:rPr lang="en-US" dirty="0" smtClean="0"/>
              <a:t> </a:t>
            </a:r>
            <a:r>
              <a:rPr lang="en-US" dirty="0" err="1" smtClean="0"/>
              <a:t>vypukla</a:t>
            </a:r>
            <a:r>
              <a:rPr lang="en-US" dirty="0" smtClean="0"/>
              <a:t> </a:t>
            </a:r>
            <a:r>
              <a:rPr lang="en-US" dirty="0" err="1" smtClean="0"/>
              <a:t>epidemie</a:t>
            </a:r>
            <a:r>
              <a:rPr lang="en-US" dirty="0" smtClean="0"/>
              <a:t> </a:t>
            </a:r>
            <a:r>
              <a:rPr lang="en-US" dirty="0" err="1" smtClean="0"/>
              <a:t>cholery</a:t>
            </a:r>
            <a:r>
              <a:rPr lang="en-US" dirty="0" smtClean="0"/>
              <a:t> a Millet se </a:t>
            </a:r>
            <a:r>
              <a:rPr lang="en-US" dirty="0" err="1" smtClean="0"/>
              <a:t>spolu</a:t>
            </a:r>
            <a:r>
              <a:rPr lang="en-US" dirty="0" smtClean="0"/>
              <a:t> se </a:t>
            </a:r>
            <a:r>
              <a:rPr lang="en-US" dirty="0" err="1" smtClean="0"/>
              <a:t>svou</a:t>
            </a:r>
            <a:r>
              <a:rPr lang="en-US" dirty="0" smtClean="0"/>
              <a:t> </a:t>
            </a:r>
            <a:r>
              <a:rPr lang="en-US" dirty="0" err="1" smtClean="0"/>
              <a:t>manželkou</a:t>
            </a:r>
            <a:r>
              <a:rPr lang="en-US" dirty="0" smtClean="0"/>
              <a:t> a </a:t>
            </a:r>
            <a:r>
              <a:rPr lang="en-US" dirty="0" err="1" smtClean="0"/>
              <a:t>pěti</a:t>
            </a:r>
            <a:r>
              <a:rPr lang="en-US" dirty="0" smtClean="0"/>
              <a:t> </a:t>
            </a:r>
            <a:r>
              <a:rPr lang="en-US" dirty="0" err="1" smtClean="0"/>
              <a:t>dětmi</a:t>
            </a:r>
            <a:r>
              <a:rPr lang="en-US" dirty="0" smtClean="0"/>
              <a:t> </a:t>
            </a:r>
            <a:r>
              <a:rPr lang="en-US" dirty="0" err="1" smtClean="0"/>
              <a:t>přestěhoval</a:t>
            </a:r>
            <a:r>
              <a:rPr lang="en-US" dirty="0" smtClean="0"/>
              <a:t> do </a:t>
            </a:r>
            <a:r>
              <a:rPr lang="en-US" dirty="0" err="1" smtClean="0"/>
              <a:t>Barbizonu</a:t>
            </a:r>
            <a:r>
              <a:rPr lang="en-US" dirty="0" smtClean="0"/>
              <a:t> </a:t>
            </a:r>
            <a:r>
              <a:rPr lang="cs-CZ" dirty="0" smtClean="0"/>
              <a:t>         </a:t>
            </a:r>
            <a:r>
              <a:rPr lang="en-US" dirty="0" smtClean="0"/>
              <a:t>u Fontainebleau,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pronajal</a:t>
            </a:r>
            <a:r>
              <a:rPr lang="en-US" dirty="0" smtClean="0"/>
              <a:t> </a:t>
            </a:r>
            <a:r>
              <a:rPr lang="en-US" dirty="0" err="1" smtClean="0"/>
              <a:t>vedle</a:t>
            </a:r>
            <a:r>
              <a:rPr lang="cs-CZ" dirty="0" smtClean="0"/>
              <a:t> Theodore Roisseaua</a:t>
            </a:r>
            <a:r>
              <a:rPr lang="en-US" dirty="0" smtClean="0"/>
              <a:t> </a:t>
            </a:r>
            <a:r>
              <a:rPr lang="en-US" dirty="0" err="1" smtClean="0"/>
              <a:t>třípokojovou</a:t>
            </a:r>
            <a:r>
              <a:rPr lang="en-US" dirty="0" smtClean="0"/>
              <a:t> </a:t>
            </a:r>
            <a:r>
              <a:rPr lang="en-US" dirty="0" err="1" smtClean="0"/>
              <a:t>chatu</a:t>
            </a:r>
            <a:r>
              <a:rPr lang="en-US" dirty="0" smtClean="0"/>
              <a:t>. </a:t>
            </a:r>
            <a:r>
              <a:rPr lang="en-US" dirty="0" err="1" smtClean="0"/>
              <a:t>Původně</a:t>
            </a:r>
            <a:r>
              <a:rPr lang="en-US" dirty="0" smtClean="0"/>
              <a:t> tam </a:t>
            </a:r>
            <a:r>
              <a:rPr lang="en-US" dirty="0" err="1" smtClean="0"/>
              <a:t>zamýšlel</a:t>
            </a:r>
            <a:r>
              <a:rPr lang="en-US" dirty="0" smtClean="0"/>
              <a:t> </a:t>
            </a:r>
            <a:r>
              <a:rPr lang="en-US" dirty="0" err="1" smtClean="0"/>
              <a:t>strávit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několik</a:t>
            </a:r>
            <a:r>
              <a:rPr lang="en-US" dirty="0" smtClean="0"/>
              <a:t> </a:t>
            </a:r>
            <a:r>
              <a:rPr lang="en-US" dirty="0" err="1" smtClean="0"/>
              <a:t>týdnů</a:t>
            </a:r>
            <a:r>
              <a:rPr lang="en-US" dirty="0" smtClean="0"/>
              <a:t>, ale </a:t>
            </a:r>
            <a:r>
              <a:rPr lang="en-US" dirty="0" err="1" smtClean="0"/>
              <a:t>uslyšel</a:t>
            </a:r>
            <a:r>
              <a:rPr lang="en-US" dirty="0" smtClean="0"/>
              <a:t> tam ‚</a:t>
            </a:r>
            <a:r>
              <a:rPr lang="en-US" dirty="0" err="1" smtClean="0"/>
              <a:t>hlas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‘ (cri de la </a:t>
            </a:r>
            <a:r>
              <a:rPr lang="en-US" dirty="0" err="1" smtClean="0"/>
              <a:t>terre</a:t>
            </a:r>
            <a:r>
              <a:rPr lang="en-US" dirty="0" smtClean="0"/>
              <a:t>), </a:t>
            </a:r>
            <a:r>
              <a:rPr lang="en-US" dirty="0" err="1" smtClean="0"/>
              <a:t>který</a:t>
            </a:r>
            <a:r>
              <a:rPr lang="en-US" dirty="0" smtClean="0"/>
              <a:t> se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snažil</a:t>
            </a:r>
            <a:r>
              <a:rPr lang="en-US" dirty="0" smtClean="0"/>
              <a:t> </a:t>
            </a:r>
            <a:r>
              <a:rPr lang="en-US" dirty="0" err="1" smtClean="0"/>
              <a:t>zachytit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svých</a:t>
            </a:r>
            <a:r>
              <a:rPr lang="en-US" dirty="0" smtClean="0"/>
              <a:t> </a:t>
            </a:r>
            <a:r>
              <a:rPr lang="en-US" dirty="0" err="1" smtClean="0"/>
              <a:t>dílech</a:t>
            </a:r>
            <a:r>
              <a:rPr lang="en-US" dirty="0" smtClean="0"/>
              <a:t>, a v </a:t>
            </a:r>
            <a:r>
              <a:rPr lang="en-US" dirty="0" err="1" smtClean="0"/>
              <a:t>Barbizonu</a:t>
            </a:r>
            <a:r>
              <a:rPr lang="en-US" dirty="0" smtClean="0"/>
              <a:t> </a:t>
            </a:r>
            <a:r>
              <a:rPr lang="en-US" dirty="0" err="1" smtClean="0"/>
              <a:t>nakonec</a:t>
            </a:r>
            <a:r>
              <a:rPr lang="en-US" dirty="0" smtClean="0"/>
              <a:t> </a:t>
            </a:r>
            <a:r>
              <a:rPr lang="en-US" dirty="0" err="1" smtClean="0"/>
              <a:t>zůstal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zbytek</a:t>
            </a:r>
            <a:r>
              <a:rPr lang="en-US" dirty="0" smtClean="0"/>
              <a:t> </a:t>
            </a:r>
            <a:r>
              <a:rPr lang="en-US" dirty="0" err="1" smtClean="0"/>
              <a:t>svého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Milletovy</a:t>
            </a:r>
            <a:r>
              <a:rPr lang="en-US" dirty="0" smtClean="0"/>
              <a:t> </a:t>
            </a:r>
            <a:r>
              <a:rPr lang="en-US" dirty="0" err="1" smtClean="0"/>
              <a:t>obrazy</a:t>
            </a:r>
            <a:r>
              <a:rPr lang="en-US" dirty="0" smtClean="0"/>
              <a:t> </a:t>
            </a:r>
            <a:r>
              <a:rPr lang="en-US" dirty="0" err="1" smtClean="0"/>
              <a:t>představují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obraz</a:t>
            </a:r>
            <a:r>
              <a:rPr lang="en-US" dirty="0" smtClean="0"/>
              <a:t> </a:t>
            </a:r>
            <a:r>
              <a:rPr lang="en-US" dirty="0" err="1" smtClean="0"/>
              <a:t>venkovského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en-US" dirty="0" err="1" smtClean="0"/>
              <a:t>ukazují</a:t>
            </a:r>
            <a:r>
              <a:rPr lang="en-US" dirty="0" smtClean="0"/>
              <a:t> </a:t>
            </a:r>
            <a:r>
              <a:rPr lang="en-US" dirty="0" err="1" smtClean="0"/>
              <a:t>těžkou</a:t>
            </a:r>
            <a:r>
              <a:rPr lang="en-US" dirty="0" smtClean="0"/>
              <a:t> </a:t>
            </a:r>
            <a:r>
              <a:rPr lang="en-US" dirty="0" err="1" smtClean="0"/>
              <a:t>práci</a:t>
            </a:r>
            <a:r>
              <a:rPr lang="en-US" dirty="0" smtClean="0"/>
              <a:t> a </a:t>
            </a:r>
            <a:r>
              <a:rPr lang="en-US" dirty="0" err="1" smtClean="0"/>
              <a:t>chudobu</a:t>
            </a:r>
            <a:r>
              <a:rPr lang="en-US" dirty="0" smtClean="0"/>
              <a:t> – </a:t>
            </a:r>
            <a:r>
              <a:rPr lang="en-US" dirty="0" err="1" smtClean="0"/>
              <a:t>neidealizovanou</a:t>
            </a:r>
            <a:r>
              <a:rPr lang="en-US" dirty="0" smtClean="0"/>
              <a:t> </a:t>
            </a:r>
            <a:r>
              <a:rPr lang="en-US" dirty="0" err="1" smtClean="0"/>
              <a:t>realitu</a:t>
            </a:r>
            <a:r>
              <a:rPr lang="en-US" dirty="0" smtClean="0"/>
              <a:t> </a:t>
            </a:r>
            <a:r>
              <a:rPr lang="en-US" dirty="0" err="1" smtClean="0"/>
              <a:t>prosté</a:t>
            </a:r>
            <a:r>
              <a:rPr lang="en-US" dirty="0" smtClean="0"/>
              <a:t> </a:t>
            </a:r>
            <a:r>
              <a:rPr lang="en-US" dirty="0" err="1" smtClean="0"/>
              <a:t>venkovské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a </a:t>
            </a:r>
            <a:r>
              <a:rPr lang="en-US" dirty="0" err="1" smtClean="0"/>
              <a:t>krajiny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obrazy</a:t>
            </a:r>
            <a:r>
              <a:rPr lang="en-US" dirty="0" smtClean="0"/>
              <a:t> </a:t>
            </a:r>
            <a:r>
              <a:rPr lang="en-US" dirty="0" err="1" smtClean="0"/>
              <a:t>byly</a:t>
            </a:r>
            <a:r>
              <a:rPr lang="en-US" dirty="0" smtClean="0"/>
              <a:t> v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době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terčem</a:t>
            </a:r>
            <a:r>
              <a:rPr lang="en-US" dirty="0" smtClean="0"/>
              <a:t> </a:t>
            </a:r>
            <a:r>
              <a:rPr lang="en-US" dirty="0" err="1" smtClean="0"/>
              <a:t>ostré</a:t>
            </a:r>
            <a:r>
              <a:rPr lang="en-US" dirty="0" smtClean="0"/>
              <a:t> </a:t>
            </a:r>
            <a:r>
              <a:rPr lang="en-US" dirty="0" err="1" smtClean="0"/>
              <a:t>kritiky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/>
              <a:t>O</a:t>
            </a:r>
            <a:r>
              <a:rPr lang="en-US" dirty="0" err="1" smtClean="0"/>
              <a:t>vlivnil</a:t>
            </a:r>
            <a:r>
              <a:rPr lang="en-US" dirty="0" smtClean="0"/>
              <a:t> </a:t>
            </a:r>
            <a:r>
              <a:rPr lang="cs-CZ" dirty="0" smtClean="0"/>
              <a:t>impresionisty – Boudina, Moneta, Pissarra i Gogha.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artmuseum.cz/resources/works/millet_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4762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2 - TextBox"/>
          <p:cNvSpPr txBox="1">
            <a:spLocks noChangeArrowheads="1"/>
          </p:cNvSpPr>
          <p:nvPr/>
        </p:nvSpPr>
        <p:spPr bwMode="auto">
          <a:xfrm>
            <a:off x="304800" y="61722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 </a:t>
            </a:r>
            <a:r>
              <a:rPr lang="cs-CZ" sz="3200">
                <a:latin typeface="Calibri" pitchFamily="34" charset="0"/>
              </a:rPr>
              <a:t>Cesta do práce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artmuseum.cz/resources/works/millet_01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5532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3 - TextBox"/>
          <p:cNvSpPr txBox="1">
            <a:spLocks noChangeArrowheads="1"/>
          </p:cNvSpPr>
          <p:nvPr/>
        </p:nvSpPr>
        <p:spPr bwMode="auto">
          <a:xfrm>
            <a:off x="838200" y="762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Sběračky klasů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artmuseum.cz/resources/works/millet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7625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2 - TextBox"/>
          <p:cNvSpPr txBox="1">
            <a:spLocks noChangeArrowheads="1"/>
          </p:cNvSpPr>
          <p:nvPr/>
        </p:nvSpPr>
        <p:spPr bwMode="auto">
          <a:xfrm>
            <a:off x="609600" y="58674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Žena pečící chléb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artmuseum.cz/resources/works/millet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6675"/>
            <a:ext cx="47625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2 - TextBox"/>
          <p:cNvSpPr txBox="1">
            <a:spLocks noChangeArrowheads="1"/>
          </p:cNvSpPr>
          <p:nvPr/>
        </p:nvSpPr>
        <p:spPr bwMode="auto">
          <a:xfrm>
            <a:off x="457200" y="6858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>
                <a:latin typeface="Calibri" pitchFamily="34" charset="0"/>
              </a:rPr>
              <a:t>Mladá pastýřka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Realismus</a:t>
            </a:r>
            <a:r>
              <a:rPr lang="en-US" dirty="0"/>
              <a:t> se </a:t>
            </a:r>
            <a:r>
              <a:rPr lang="en-US" dirty="0" err="1"/>
              <a:t>zaměřoval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čistou</a:t>
            </a:r>
            <a:r>
              <a:rPr lang="en-US" dirty="0"/>
              <a:t> a </a:t>
            </a:r>
            <a:r>
              <a:rPr lang="en-US" dirty="0" err="1"/>
              <a:t>ničím</a:t>
            </a:r>
            <a:r>
              <a:rPr lang="en-US" dirty="0"/>
              <a:t> </a:t>
            </a:r>
            <a:r>
              <a:rPr lang="en-US" dirty="0" err="1"/>
              <a:t>nepřikrášlenou</a:t>
            </a:r>
            <a:r>
              <a:rPr lang="en-US" dirty="0"/>
              <a:t> </a:t>
            </a:r>
            <a:r>
              <a:rPr lang="en-US" dirty="0" err="1"/>
              <a:t>věcnou</a:t>
            </a:r>
            <a:r>
              <a:rPr lang="en-US" dirty="0"/>
              <a:t> </a:t>
            </a:r>
            <a:r>
              <a:rPr lang="en-US" dirty="0" err="1"/>
              <a:t>pravdu</a:t>
            </a:r>
            <a:r>
              <a:rPr lang="en-US" dirty="0"/>
              <a:t> a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realitu</a:t>
            </a:r>
            <a:r>
              <a:rPr lang="en-US" dirty="0"/>
              <a:t> </a:t>
            </a:r>
            <a:r>
              <a:rPr lang="en-US" dirty="0" err="1"/>
              <a:t>předmětu</a:t>
            </a:r>
            <a:r>
              <a:rPr lang="en-US" dirty="0"/>
              <a:t> v </a:t>
            </a:r>
            <a:r>
              <a:rPr lang="en-US" dirty="0" err="1"/>
              <a:t>umění</a:t>
            </a:r>
            <a:r>
              <a:rPr lang="en-US" dirty="0"/>
              <a:t>, v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případech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odhalením</a:t>
            </a:r>
            <a:r>
              <a:rPr lang="en-US" dirty="0"/>
              <a:t> </a:t>
            </a:r>
            <a:r>
              <a:rPr lang="en-US" dirty="0" err="1"/>
              <a:t>pravdy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nepříjemné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syrové</a:t>
            </a:r>
            <a:r>
              <a:rPr lang="en-US" dirty="0"/>
              <a:t> </a:t>
            </a:r>
            <a:r>
              <a:rPr lang="en-US" dirty="0" err="1"/>
              <a:t>stránky</a:t>
            </a:r>
            <a:r>
              <a:rPr lang="en-US" dirty="0"/>
              <a:t>. </a:t>
            </a:r>
            <a:endParaRPr lang="en-US" dirty="0" smtClean="0"/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cs-CZ" dirty="0"/>
              <a:t>Je reakcí na romantismus, který popisuje život jako romantickou představu, kdežto realismus usiluje o reálný popis života a to zejména lidí z nižších sociálních vrstev.</a:t>
            </a:r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cs-CZ" dirty="0" smtClean="0"/>
              <a:t>Pozitivismus </a:t>
            </a:r>
            <a:r>
              <a:rPr lang="cs-CZ" dirty="0"/>
              <a:t>– naděje vyvolává hlavně pokrok vědy a techniky</a:t>
            </a:r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cs-CZ" dirty="0"/>
              <a:t>I umění se snaží řešit sociální problémy (kapitalismus</a:t>
            </a:r>
            <a:r>
              <a:rPr lang="cs-CZ" dirty="0" smtClean="0"/>
              <a:t>)</a:t>
            </a:r>
            <a:endParaRPr lang="en-US" dirty="0" smtClean="0"/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dirty="0" smtClean="0"/>
          </a:p>
          <a:p>
            <a:pPr marL="391686" indent="-293764" fontAlgn="auto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Charles Francois Daubigny </a:t>
            </a:r>
            <a:br>
              <a:rPr lang="cs-CZ" dirty="0" smtClean="0"/>
            </a:br>
            <a:r>
              <a:rPr lang="cs-CZ" dirty="0" smtClean="0"/>
              <a:t>(1817-1878)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Cestoval po Itálii, později společně s Corotem po Francii.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Vyzdobil společně s Corotem a Daumierem nástěnnými malbami.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Ateliér na loďce, vyjížděl po Oise, Seině a Yonně –</a:t>
            </a:r>
            <a:r>
              <a:rPr lang="pl-PL" dirty="0" smtClean="0"/>
              <a:t>krajiny s řekami a vodními plochami.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Zajímali ho 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jezdil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inspirací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celé</a:t>
            </a:r>
            <a:r>
              <a:rPr lang="en-US" dirty="0" smtClean="0"/>
              <a:t> </a:t>
            </a:r>
            <a:r>
              <a:rPr lang="en-US" dirty="0" err="1" smtClean="0"/>
              <a:t>Francii</a:t>
            </a:r>
            <a:r>
              <a:rPr lang="en-US" dirty="0" smtClean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jedním</a:t>
            </a:r>
            <a:r>
              <a:rPr lang="en-US" dirty="0" smtClean="0"/>
              <a:t> z </a:t>
            </a:r>
            <a:r>
              <a:rPr lang="en-US" dirty="0" err="1" smtClean="0"/>
              <a:t>prvních</a:t>
            </a:r>
            <a:r>
              <a:rPr lang="en-US" dirty="0" smtClean="0"/>
              <a:t> </a:t>
            </a:r>
            <a:r>
              <a:rPr lang="en-US" dirty="0" err="1" smtClean="0"/>
              <a:t>malířů</a:t>
            </a:r>
            <a:r>
              <a:rPr lang="en-US" dirty="0" smtClean="0"/>
              <a:t>, </a:t>
            </a:r>
            <a:r>
              <a:rPr lang="en-US" dirty="0" err="1" smtClean="0"/>
              <a:t>kteří</a:t>
            </a:r>
            <a:r>
              <a:rPr lang="en-US" dirty="0" smtClean="0"/>
              <a:t> </a:t>
            </a:r>
            <a:r>
              <a:rPr lang="en-US" dirty="0" err="1" smtClean="0"/>
              <a:t>malovali</a:t>
            </a:r>
            <a:r>
              <a:rPr lang="en-US" dirty="0" smtClean="0"/>
              <a:t> v </a:t>
            </a:r>
            <a:r>
              <a:rPr lang="en-US" dirty="0" err="1" smtClean="0"/>
              <a:t>krajině</a:t>
            </a:r>
            <a:r>
              <a:rPr lang="en-US" dirty="0" smtClean="0"/>
              <a:t> (en </a:t>
            </a:r>
            <a:r>
              <a:rPr lang="en-US" dirty="0" err="1" smtClean="0"/>
              <a:t>plen</a:t>
            </a:r>
            <a:r>
              <a:rPr lang="en-US" dirty="0" smtClean="0"/>
              <a:t> air). </a:t>
            </a:r>
            <a:r>
              <a:rPr lang="en-US" dirty="0" err="1" smtClean="0"/>
              <a:t>Tuto</a:t>
            </a:r>
            <a:r>
              <a:rPr lang="en-US" dirty="0" smtClean="0"/>
              <a:t> </a:t>
            </a:r>
            <a:r>
              <a:rPr lang="en-US" dirty="0" err="1" smtClean="0"/>
              <a:t>metodu</a:t>
            </a:r>
            <a:r>
              <a:rPr lang="en-US" dirty="0" smtClean="0"/>
              <a:t> </a:t>
            </a:r>
            <a:r>
              <a:rPr lang="en-US" dirty="0" err="1" smtClean="0"/>
              <a:t>později</a:t>
            </a:r>
            <a:r>
              <a:rPr lang="en-US" dirty="0" smtClean="0"/>
              <a:t> </a:t>
            </a:r>
            <a:r>
              <a:rPr lang="en-US" dirty="0" err="1" smtClean="0"/>
              <a:t>převzali</a:t>
            </a:r>
            <a:r>
              <a:rPr lang="cs-CZ" dirty="0" smtClean="0"/>
              <a:t> impresionisté</a:t>
            </a:r>
            <a:r>
              <a:rPr lang="en-US" dirty="0" smtClean="0"/>
              <a:t> a </a:t>
            </a:r>
            <a:r>
              <a:rPr lang="en-US" dirty="0" err="1" smtClean="0"/>
              <a:t>přivedli</a:t>
            </a:r>
            <a:r>
              <a:rPr lang="cs-CZ" dirty="0" smtClean="0"/>
              <a:t> ji</a:t>
            </a:r>
            <a:r>
              <a:rPr lang="en-US" dirty="0" smtClean="0"/>
              <a:t> </a:t>
            </a:r>
            <a:r>
              <a:rPr lang="en-US" dirty="0" err="1" smtClean="0"/>
              <a:t>téměř</a:t>
            </a:r>
            <a:r>
              <a:rPr lang="en-US" dirty="0" smtClean="0"/>
              <a:t> k </a:t>
            </a:r>
            <a:r>
              <a:rPr lang="en-US" dirty="0" err="1" smtClean="0"/>
              <a:t>dokonalosti</a:t>
            </a:r>
            <a:r>
              <a:rPr lang="en-US" dirty="0" smtClean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Malíř</a:t>
            </a:r>
            <a:r>
              <a:rPr lang="en-US" dirty="0" smtClean="0"/>
              <a:t> </a:t>
            </a:r>
            <a:r>
              <a:rPr lang="en-US" dirty="0" err="1" smtClean="0"/>
              <a:t>bezprostředních</a:t>
            </a:r>
            <a:r>
              <a:rPr lang="en-US" dirty="0" smtClean="0"/>
              <a:t> </a:t>
            </a:r>
            <a:r>
              <a:rPr lang="en-US" dirty="0" err="1" smtClean="0"/>
              <a:t>venkovských</a:t>
            </a:r>
            <a:r>
              <a:rPr lang="en-US" dirty="0" smtClean="0"/>
              <a:t> </a:t>
            </a:r>
            <a:r>
              <a:rPr lang="en-US" dirty="0" err="1" smtClean="0"/>
              <a:t>scenérií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artmuseum.cz/resources/works/daubigny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2 - TextBox"/>
          <p:cNvSpPr txBox="1">
            <a:spLocks noChangeArrowheads="1"/>
          </p:cNvSpPr>
          <p:nvPr/>
        </p:nvSpPr>
        <p:spPr bwMode="auto">
          <a:xfrm>
            <a:off x="533400" y="5638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Břeh řeky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ww.artmuseum.cz/resources/works/daubigny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2 - TextBox"/>
          <p:cNvSpPr txBox="1">
            <a:spLocks noChangeArrowheads="1"/>
          </p:cNvSpPr>
          <p:nvPr/>
        </p:nvSpPr>
        <p:spPr bwMode="auto">
          <a:xfrm>
            <a:off x="228600" y="533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Cesta do Valmondois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artmuseum.cz/resources/works/daubigny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9263"/>
            <a:ext cx="91440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2 - TextBox"/>
          <p:cNvSpPr txBox="1">
            <a:spLocks noChangeArrowheads="1"/>
          </p:cNvSpPr>
          <p:nvPr/>
        </p:nvSpPr>
        <p:spPr bwMode="auto">
          <a:xfrm>
            <a:off x="304800" y="3810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Prámy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www.artmuseum.cz/resources/works/daubigny_01_l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5313"/>
            <a:ext cx="9144000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2 - TextBox"/>
          <p:cNvSpPr txBox="1">
            <a:spLocks noChangeArrowheads="1"/>
          </p:cNvSpPr>
          <p:nvPr/>
        </p:nvSpPr>
        <p:spPr bwMode="auto">
          <a:xfrm>
            <a:off x="381000" y="4572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Stavidlo u Optevozu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Théodore Rousseau </a:t>
            </a:r>
            <a:br>
              <a:rPr lang="cs-CZ" dirty="0" smtClean="0"/>
            </a:br>
            <a:r>
              <a:rPr lang="cs-CZ" dirty="0" smtClean="0"/>
              <a:t>(1812-1867)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Náměty v plenéru.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Inspirace v různých oblastech Francie.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roce 1841 se usadil v Barbizonu, kde pracuje v sousedství Milleta.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Často na svých obrazech pracoval velmi dlouho.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Utrpěl několik mrtvicí.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</a:t>
            </a:r>
            <a:r>
              <a:rPr lang="en-US" dirty="0" err="1" smtClean="0"/>
              <a:t>emřel</a:t>
            </a:r>
            <a:r>
              <a:rPr lang="en-US" dirty="0" smtClean="0"/>
              <a:t> v </a:t>
            </a:r>
            <a:r>
              <a:rPr lang="en-US" dirty="0" err="1" smtClean="0"/>
              <a:t>přítomnosti</a:t>
            </a:r>
            <a:r>
              <a:rPr lang="en-US" dirty="0" smtClean="0"/>
              <a:t> </a:t>
            </a:r>
            <a:r>
              <a:rPr lang="en-US" dirty="0" err="1" smtClean="0"/>
              <a:t>svého</a:t>
            </a:r>
            <a:r>
              <a:rPr lang="en-US" dirty="0" smtClean="0"/>
              <a:t> </a:t>
            </a:r>
            <a:r>
              <a:rPr lang="en-US" dirty="0" err="1" smtClean="0"/>
              <a:t>dlouholetého</a:t>
            </a:r>
            <a:r>
              <a:rPr lang="en-US" dirty="0" smtClean="0"/>
              <a:t> </a:t>
            </a:r>
            <a:r>
              <a:rPr lang="en-US" dirty="0" err="1" smtClean="0"/>
              <a:t>přítele</a:t>
            </a:r>
            <a:r>
              <a:rPr lang="cs-CZ" dirty="0" smtClean="0"/>
              <a:t> Jeana Francoise Milleta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</a:t>
            </a:r>
            <a:r>
              <a:rPr lang="en-US" dirty="0" err="1" smtClean="0"/>
              <a:t>padesáti</a:t>
            </a:r>
            <a:r>
              <a:rPr lang="en-US" dirty="0" smtClean="0"/>
              <a:t> </a:t>
            </a:r>
            <a:r>
              <a:rPr lang="en-US" dirty="0" err="1" smtClean="0"/>
              <a:t>pěti</a:t>
            </a:r>
            <a:r>
              <a:rPr lang="en-US" dirty="0" smtClean="0"/>
              <a:t> let v </a:t>
            </a:r>
            <a:r>
              <a:rPr lang="en-US" dirty="0" err="1" smtClean="0"/>
              <a:t>Barbizonu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cs-CZ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Témata: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Les ve Fointanebleau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Bizarně pokroucené stromy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Západ slunce, proměny v ovzduší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ttp://www.artmuseum.cz/resources/works/rousseau_theodor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3914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3 - TextBox"/>
          <p:cNvSpPr txBox="1">
            <a:spLocks noChangeArrowheads="1"/>
          </p:cNvSpPr>
          <p:nvPr/>
        </p:nvSpPr>
        <p:spPr bwMode="auto">
          <a:xfrm>
            <a:off x="685800" y="60198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Les u Fontainebleau I.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artmuseum.cz/resources/works/rousseau_theodore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962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2 - TextBox"/>
          <p:cNvSpPr txBox="1">
            <a:spLocks noChangeArrowheads="1"/>
          </p:cNvSpPr>
          <p:nvPr/>
        </p:nvSpPr>
        <p:spPr bwMode="auto">
          <a:xfrm>
            <a:off x="685800" y="59436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Les u Fontainebleau II.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ww.artmuseum.cz/resources/works/rousseau_th_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5815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2 - TextBox"/>
          <p:cNvSpPr txBox="1">
            <a:spLocks noChangeArrowheads="1"/>
          </p:cNvSpPr>
          <p:nvPr/>
        </p:nvSpPr>
        <p:spPr bwMode="auto">
          <a:xfrm>
            <a:off x="685800" y="60198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Les u Fontainebleau, ráno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www.artmuseum.cz/resources/works/rousseau_theodore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2 - TextBox"/>
          <p:cNvSpPr txBox="1">
            <a:spLocks noChangeArrowheads="1"/>
          </p:cNvSpPr>
          <p:nvPr/>
        </p:nvSpPr>
        <p:spPr bwMode="auto">
          <a:xfrm>
            <a:off x="304800" y="5943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Vesnice Becquigny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 srovnání s romantismem</a:t>
            </a:r>
            <a:endParaRPr lang="en-US" smtClean="0"/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cs-CZ" sz="2500" smtClean="0">
                <a:solidFill>
                  <a:srgbClr val="000000"/>
                </a:solidFill>
              </a:rPr>
              <a:t>Přítomnost – bezprostřední příroda a společnost (proti romantickému úniku do minulosti nebo exotična) </a:t>
            </a:r>
            <a:endParaRPr lang="en-US" sz="2500" smtClean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cs-CZ" sz="2500" smtClean="0">
                <a:solidFill>
                  <a:srgbClr val="000000"/>
                </a:solidFill>
              </a:rPr>
              <a:t>Přitažlivost vědy (proti romantické poezii a hudbě) </a:t>
            </a:r>
            <a:endParaRPr lang="en-US" sz="2500" smtClean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cs-CZ" sz="2500" smtClean="0">
                <a:solidFill>
                  <a:srgbClr val="000000"/>
                </a:solidFill>
              </a:rPr>
              <a:t>Víra v pokrok (proti romantickému pesimismu)</a:t>
            </a:r>
            <a:r>
              <a:rPr lang="en-US" sz="2400" smtClean="0"/>
              <a:t> </a:t>
            </a:r>
            <a:endParaRPr lang="cs-CZ" sz="2400" smtClean="0"/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/>
              <a:t>Realismus neměl být narušen osobními pocity či názory, měl představovat objektivní realitu a vyhýbat se přehnané citovosti</a:t>
            </a:r>
          </a:p>
          <a:p>
            <a:pPr marL="342900" lvl="1" indent="-342900">
              <a:buFont typeface="Arial" charset="0"/>
              <a:buChar char="•"/>
            </a:pPr>
            <a:endParaRPr lang="cs-CZ" sz="2500" smtClean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cs-CZ" sz="2500" smtClean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cs-CZ" sz="2500" smtClean="0">
              <a:solidFill>
                <a:srgbClr val="000000"/>
              </a:solidFill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ww.artnet.com/artwork_images_131732_578064_theodore-rouss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2 - TextBox"/>
          <p:cNvSpPr txBox="1">
            <a:spLocks noChangeArrowheads="1"/>
          </p:cNvSpPr>
          <p:nvPr/>
        </p:nvSpPr>
        <p:spPr bwMode="auto">
          <a:xfrm>
            <a:off x="990600" y="55626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Most na Juře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Camille Corot</a:t>
            </a:r>
            <a:br>
              <a:rPr lang="cs-CZ" dirty="0" smtClean="0"/>
            </a:br>
            <a:r>
              <a:rPr lang="en-US" dirty="0" smtClean="0"/>
              <a:t>1796 -1875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Pocházel z bohaté rodiny,</a:t>
            </a:r>
            <a:r>
              <a:rPr lang="en-US" sz="3600" dirty="0" err="1" smtClean="0"/>
              <a:t>netrpěl</a:t>
            </a:r>
            <a:r>
              <a:rPr lang="en-US" sz="3600" dirty="0" smtClean="0"/>
              <a:t> </a:t>
            </a:r>
            <a:r>
              <a:rPr lang="en-US" sz="3600" dirty="0" err="1" smtClean="0"/>
              <a:t>nedostatkem</a:t>
            </a:r>
            <a:r>
              <a:rPr lang="en-US" sz="3600" dirty="0" smtClean="0"/>
              <a:t> </a:t>
            </a:r>
            <a:r>
              <a:rPr lang="en-US" sz="3600" dirty="0" err="1" smtClean="0"/>
              <a:t>peněz</a:t>
            </a:r>
            <a:r>
              <a:rPr lang="cs-CZ" sz="3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Rozehrává ve svých hlavně italských krajinách proměny světla, atmosféry a stavů přírody , tedy tezi čistě impresionistickou.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Velmi přesně definoval prchavost dojmů neustále se měnící přírody.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Corot </a:t>
            </a:r>
            <a:r>
              <a:rPr lang="en-US" sz="3600" dirty="0" err="1" smtClean="0"/>
              <a:t>byl</a:t>
            </a:r>
            <a:r>
              <a:rPr lang="en-US" sz="3600" dirty="0" smtClean="0"/>
              <a:t> </a:t>
            </a:r>
            <a:r>
              <a:rPr lang="en-US" sz="3600" dirty="0" err="1" smtClean="0"/>
              <a:t>inspirován</a:t>
            </a:r>
            <a:r>
              <a:rPr lang="en-US" sz="3600" dirty="0" smtClean="0"/>
              <a:t> </a:t>
            </a:r>
            <a:r>
              <a:rPr lang="en-US" sz="3600" dirty="0" err="1" smtClean="0"/>
              <a:t>uměním</a:t>
            </a:r>
            <a:r>
              <a:rPr lang="en-US" sz="3600" dirty="0" smtClean="0"/>
              <a:t> </a:t>
            </a:r>
            <a:r>
              <a:rPr lang="en-US" sz="3600" dirty="0" err="1" smtClean="0"/>
              <a:t>minulosti</a:t>
            </a:r>
            <a:r>
              <a:rPr lang="en-US" sz="3600" dirty="0" smtClean="0"/>
              <a:t> a </a:t>
            </a:r>
            <a:r>
              <a:rPr lang="en-US" sz="3600" dirty="0" err="1" smtClean="0"/>
              <a:t>zároveň</a:t>
            </a:r>
            <a:r>
              <a:rPr lang="en-US" sz="3600" dirty="0" smtClean="0"/>
              <a:t> </a:t>
            </a:r>
            <a:r>
              <a:rPr lang="en-US" sz="3600" dirty="0" err="1" smtClean="0"/>
              <a:t>inspiroval</a:t>
            </a:r>
            <a:r>
              <a:rPr lang="en-US" sz="3600" dirty="0" smtClean="0"/>
              <a:t> </a:t>
            </a:r>
            <a:r>
              <a:rPr lang="en-US" sz="3600" dirty="0" err="1" smtClean="0"/>
              <a:t>umění</a:t>
            </a:r>
            <a:r>
              <a:rPr lang="en-US" sz="3600" dirty="0" smtClean="0"/>
              <a:t> </a:t>
            </a:r>
            <a:r>
              <a:rPr lang="en-US" sz="3600" dirty="0" err="1" smtClean="0"/>
              <a:t>budoucnosti</a:t>
            </a:r>
            <a:r>
              <a:rPr lang="en-US" sz="3600" dirty="0" smtClean="0"/>
              <a:t>. 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err="1"/>
              <a:t>Z</a:t>
            </a:r>
            <a:r>
              <a:rPr lang="en-US" sz="3600" dirty="0" err="1" smtClean="0"/>
              <a:t>avedl</a:t>
            </a:r>
            <a:r>
              <a:rPr lang="en-US" sz="3600" dirty="0" smtClean="0"/>
              <a:t> </a:t>
            </a:r>
            <a:r>
              <a:rPr lang="en-US" sz="3600" dirty="0" err="1" smtClean="0"/>
              <a:t>novou</a:t>
            </a:r>
            <a:r>
              <a:rPr lang="en-US" sz="3600" dirty="0" smtClean="0"/>
              <a:t> </a:t>
            </a:r>
            <a:r>
              <a:rPr lang="en-US" sz="3600" dirty="0" err="1" smtClean="0"/>
              <a:t>techniku</a:t>
            </a:r>
            <a:r>
              <a:rPr lang="en-US" sz="3600" dirty="0" smtClean="0"/>
              <a:t> </a:t>
            </a:r>
            <a:r>
              <a:rPr lang="en-US" sz="3600" dirty="0" err="1" smtClean="0"/>
              <a:t>podle</a:t>
            </a:r>
            <a:r>
              <a:rPr lang="en-US" sz="3600" dirty="0" smtClean="0"/>
              <a:t> – </a:t>
            </a:r>
            <a:r>
              <a:rPr lang="en-US" sz="3600" dirty="0" err="1" smtClean="0"/>
              <a:t>malování</a:t>
            </a:r>
            <a:r>
              <a:rPr lang="en-US" sz="3600" dirty="0" smtClean="0"/>
              <a:t> ‚en </a:t>
            </a:r>
            <a:r>
              <a:rPr lang="en-US" sz="3600" dirty="0" err="1" smtClean="0"/>
              <a:t>plein</a:t>
            </a:r>
            <a:r>
              <a:rPr lang="en-US" sz="3600" dirty="0" smtClean="0"/>
              <a:t> air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Během svého</a:t>
            </a:r>
            <a:r>
              <a:rPr lang="en-US" sz="3600" dirty="0" smtClean="0"/>
              <a:t> </a:t>
            </a:r>
            <a:r>
              <a:rPr lang="en-US" sz="3600" dirty="0" err="1" smtClean="0"/>
              <a:t>život</a:t>
            </a:r>
            <a:r>
              <a:rPr lang="cs-CZ" sz="3600" dirty="0" smtClean="0"/>
              <a:t>a</a:t>
            </a:r>
            <a:r>
              <a:rPr lang="en-US" sz="3600" dirty="0" smtClean="0"/>
              <a:t> </a:t>
            </a:r>
            <a:r>
              <a:rPr lang="en-US" sz="3600" dirty="0" err="1" smtClean="0"/>
              <a:t>namaloval</a:t>
            </a:r>
            <a:r>
              <a:rPr lang="en-US" sz="3600" dirty="0" smtClean="0"/>
              <a:t> </a:t>
            </a:r>
            <a:r>
              <a:rPr lang="en-US" sz="3600" dirty="0" err="1" smtClean="0"/>
              <a:t>více</a:t>
            </a:r>
            <a:r>
              <a:rPr lang="en-US" sz="3600" dirty="0" smtClean="0"/>
              <a:t> </a:t>
            </a:r>
            <a:r>
              <a:rPr lang="en-US" sz="3600" dirty="0" err="1" smtClean="0"/>
              <a:t>než</a:t>
            </a:r>
            <a:r>
              <a:rPr lang="en-US" sz="3600" dirty="0" smtClean="0"/>
              <a:t> </a:t>
            </a:r>
            <a:r>
              <a:rPr lang="en-US" sz="3600" dirty="0" err="1" smtClean="0"/>
              <a:t>tři</a:t>
            </a:r>
            <a:r>
              <a:rPr lang="en-US" sz="3600" dirty="0" smtClean="0"/>
              <a:t> </a:t>
            </a:r>
            <a:r>
              <a:rPr lang="en-US" sz="3600" dirty="0" err="1" smtClean="0"/>
              <a:t>tisíce</a:t>
            </a:r>
            <a:r>
              <a:rPr lang="en-US" sz="3600" dirty="0" smtClean="0"/>
              <a:t> </a:t>
            </a:r>
            <a:r>
              <a:rPr lang="en-US" sz="3600" dirty="0" err="1" smtClean="0"/>
              <a:t>pláten</a:t>
            </a:r>
            <a:r>
              <a:rPr lang="en-US" sz="3600" dirty="0" smtClean="0"/>
              <a:t> a je </a:t>
            </a:r>
            <a:r>
              <a:rPr lang="en-US" sz="3600" dirty="0" err="1" smtClean="0"/>
              <a:t>nejčastěji</a:t>
            </a:r>
            <a:r>
              <a:rPr lang="en-US" sz="3600" dirty="0" smtClean="0"/>
              <a:t> </a:t>
            </a:r>
            <a:r>
              <a:rPr lang="en-US" sz="3600" dirty="0" err="1" smtClean="0"/>
              <a:t>falšovaným</a:t>
            </a:r>
            <a:r>
              <a:rPr lang="en-US" sz="3600" dirty="0" smtClean="0"/>
              <a:t> </a:t>
            </a:r>
            <a:r>
              <a:rPr lang="en-US" sz="3600" dirty="0" err="1" smtClean="0"/>
              <a:t>malířem</a:t>
            </a:r>
            <a:r>
              <a:rPr lang="en-US" sz="3600" dirty="0" smtClean="0"/>
              <a:t>. </a:t>
            </a:r>
            <a:endParaRPr lang="cs-CZ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/>
              <a:t>B</a:t>
            </a:r>
            <a:r>
              <a:rPr lang="en-US" sz="3600" dirty="0" err="1" smtClean="0"/>
              <a:t>yl</a:t>
            </a:r>
            <a:r>
              <a:rPr lang="en-US" sz="3600" dirty="0" smtClean="0"/>
              <a:t> </a:t>
            </a:r>
            <a:r>
              <a:rPr lang="en-US" sz="3600" dirty="0" err="1" smtClean="0"/>
              <a:t>příkladem</a:t>
            </a:r>
            <a:r>
              <a:rPr lang="en-US" sz="3600" dirty="0" smtClean="0"/>
              <a:t> </a:t>
            </a:r>
            <a:r>
              <a:rPr lang="en-US" sz="3600" dirty="0" err="1" smtClean="0"/>
              <a:t>krajinářství</a:t>
            </a:r>
            <a:r>
              <a:rPr lang="en-US" sz="3600" dirty="0" smtClean="0"/>
              <a:t> pro</a:t>
            </a:r>
            <a:r>
              <a:rPr lang="cs-CZ" sz="3600" dirty="0" smtClean="0"/>
              <a:t> Sisleyho a Moneta</a:t>
            </a:r>
            <a:r>
              <a:rPr lang="en-US" sz="3600" dirty="0" smtClean="0"/>
              <a:t>. </a:t>
            </a:r>
            <a:r>
              <a:rPr lang="cs-CZ" sz="3600" dirty="0" smtClean="0"/>
              <a:t>Byl impresiosty považován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zakládajícího</a:t>
            </a:r>
            <a:r>
              <a:rPr lang="en-US" sz="3600" dirty="0" smtClean="0"/>
              <a:t> </a:t>
            </a:r>
            <a:r>
              <a:rPr lang="en-US" sz="3600" dirty="0" err="1" smtClean="0"/>
              <a:t>otce</a:t>
            </a:r>
            <a:r>
              <a:rPr lang="cs-CZ" sz="3600" dirty="0" smtClean="0"/>
              <a:t> impresionismu a</a:t>
            </a:r>
            <a:r>
              <a:rPr lang="en-US" sz="3600" dirty="0" smtClean="0"/>
              <a:t> </a:t>
            </a:r>
            <a:r>
              <a:rPr lang="en-US" sz="3600" dirty="0" err="1" smtClean="0"/>
              <a:t>byl</a:t>
            </a:r>
            <a:r>
              <a:rPr lang="cs-CZ" sz="3600" dirty="0" smtClean="0"/>
              <a:t> impresionisty</a:t>
            </a:r>
            <a:r>
              <a:rPr lang="en-US" sz="3600" dirty="0" smtClean="0"/>
              <a:t> </a:t>
            </a:r>
            <a:r>
              <a:rPr lang="en-US" sz="3600" dirty="0" err="1" smtClean="0"/>
              <a:t>bezmezně</a:t>
            </a:r>
            <a:r>
              <a:rPr lang="en-US" sz="3600" dirty="0" smtClean="0"/>
              <a:t> </a:t>
            </a:r>
            <a:r>
              <a:rPr lang="en-US" sz="3600" dirty="0" err="1" smtClean="0"/>
              <a:t>obdivován</a:t>
            </a:r>
            <a:r>
              <a:rPr lang="cs-CZ" sz="3600" dirty="0" smtClean="0"/>
              <a:t>, nikdy se neúčastnil žádné jejich výstavy.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err="1"/>
              <a:t>F</a:t>
            </a:r>
            <a:r>
              <a:rPr lang="en-US" sz="3600" dirty="0" err="1" smtClean="0"/>
              <a:t>inančně</a:t>
            </a:r>
            <a:r>
              <a:rPr lang="en-US" sz="3600" dirty="0" smtClean="0"/>
              <a:t> </a:t>
            </a:r>
            <a:r>
              <a:rPr lang="en-US" sz="3600" dirty="0" err="1" smtClean="0"/>
              <a:t>podporoval</a:t>
            </a:r>
            <a:r>
              <a:rPr lang="en-US" sz="3600" dirty="0" smtClean="0"/>
              <a:t> </a:t>
            </a:r>
            <a:r>
              <a:rPr lang="en-US" sz="3600" dirty="0" err="1" smtClean="0"/>
              <a:t>svoje</a:t>
            </a:r>
            <a:r>
              <a:rPr lang="en-US" sz="3600" dirty="0" smtClean="0"/>
              <a:t> </a:t>
            </a:r>
            <a:r>
              <a:rPr lang="en-US" sz="3600" dirty="0" err="1" smtClean="0"/>
              <a:t>přátele</a:t>
            </a:r>
            <a:r>
              <a:rPr lang="en-US" sz="3600" dirty="0" smtClean="0"/>
              <a:t> </a:t>
            </a:r>
            <a:r>
              <a:rPr lang="cs-CZ" sz="3600" dirty="0" smtClean="0"/>
              <a:t>(</a:t>
            </a:r>
            <a:r>
              <a:rPr lang="en-US" sz="3600" dirty="0" err="1" smtClean="0"/>
              <a:t>koupil</a:t>
            </a:r>
            <a:r>
              <a:rPr lang="en-US" sz="3600" dirty="0" smtClean="0"/>
              <a:t> </a:t>
            </a:r>
            <a:r>
              <a:rPr lang="en-US" sz="3600" dirty="0" err="1" smtClean="0"/>
              <a:t>dům</a:t>
            </a:r>
            <a:r>
              <a:rPr lang="en-US" sz="3600" dirty="0" smtClean="0"/>
              <a:t> v </a:t>
            </a:r>
            <a:r>
              <a:rPr lang="en-US" sz="3600" dirty="0" err="1" smtClean="0"/>
              <a:t>Auvers</a:t>
            </a:r>
            <a:r>
              <a:rPr lang="en-US" sz="3600" dirty="0" smtClean="0"/>
              <a:t>, </a:t>
            </a:r>
            <a:r>
              <a:rPr lang="en-US" sz="3600" dirty="0" err="1" smtClean="0"/>
              <a:t>který</a:t>
            </a:r>
            <a:r>
              <a:rPr lang="en-US" sz="3600" dirty="0" smtClean="0"/>
              <a:t> </a:t>
            </a:r>
            <a:r>
              <a:rPr lang="en-US" sz="3600" dirty="0" err="1" smtClean="0"/>
              <a:t>daroval</a:t>
            </a:r>
            <a:r>
              <a:rPr lang="cs-CZ" sz="3600" dirty="0" smtClean="0"/>
              <a:t> Honoré Daumierovi</a:t>
            </a:r>
            <a:r>
              <a:rPr lang="en-US" sz="3600" dirty="0" smtClean="0"/>
              <a:t>, </a:t>
            </a:r>
            <a:r>
              <a:rPr lang="en-US" sz="3600" dirty="0" err="1" smtClean="0"/>
              <a:t>který</a:t>
            </a:r>
            <a:r>
              <a:rPr lang="en-US" sz="3600" dirty="0" smtClean="0"/>
              <a:t> </a:t>
            </a:r>
            <a:r>
              <a:rPr lang="en-US" sz="3600" dirty="0" err="1" smtClean="0"/>
              <a:t>byl</a:t>
            </a:r>
            <a:r>
              <a:rPr lang="en-US" sz="3600" dirty="0" smtClean="0"/>
              <a:t> </a:t>
            </a:r>
            <a:r>
              <a:rPr lang="en-US" sz="3600" dirty="0" err="1" smtClean="0"/>
              <a:t>slepý</a:t>
            </a:r>
            <a:r>
              <a:rPr lang="en-US" sz="3600" dirty="0" smtClean="0"/>
              <a:t> a </a:t>
            </a:r>
            <a:r>
              <a:rPr lang="en-US" sz="3600" dirty="0" err="1" smtClean="0"/>
              <a:t>bez</a:t>
            </a:r>
            <a:r>
              <a:rPr lang="en-US" sz="3600" dirty="0" smtClean="0"/>
              <a:t> </a:t>
            </a:r>
            <a:r>
              <a:rPr lang="en-US" sz="3600" dirty="0" err="1" smtClean="0"/>
              <a:t>peněz</a:t>
            </a:r>
            <a:r>
              <a:rPr lang="en-US" sz="3600" dirty="0" smtClean="0"/>
              <a:t> </a:t>
            </a:r>
            <a:r>
              <a:rPr lang="en-US" sz="3600" dirty="0" err="1" smtClean="0"/>
              <a:t>žil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ulici</a:t>
            </a:r>
            <a:r>
              <a:rPr lang="en-US" sz="3600" dirty="0" smtClean="0"/>
              <a:t>. V </a:t>
            </a:r>
            <a:r>
              <a:rPr lang="en-US" sz="3600" dirty="0" err="1" smtClean="0"/>
              <a:t>roce</a:t>
            </a:r>
            <a:r>
              <a:rPr lang="en-US" sz="3600" dirty="0" smtClean="0"/>
              <a:t> 1875 Corot </a:t>
            </a:r>
            <a:r>
              <a:rPr lang="en-US" sz="3600" dirty="0" err="1" smtClean="0"/>
              <a:t>daroval</a:t>
            </a:r>
            <a:r>
              <a:rPr lang="en-US" sz="3600" dirty="0" smtClean="0"/>
              <a:t> </a:t>
            </a:r>
            <a:r>
              <a:rPr lang="en-US" sz="3600" dirty="0" err="1" smtClean="0"/>
              <a:t>deset</a:t>
            </a:r>
            <a:r>
              <a:rPr lang="en-US" sz="3600" dirty="0" smtClean="0"/>
              <a:t> </a:t>
            </a:r>
            <a:r>
              <a:rPr lang="en-US" sz="3600" dirty="0" err="1" smtClean="0"/>
              <a:t>tisíc</a:t>
            </a:r>
            <a:r>
              <a:rPr lang="en-US" sz="3600" dirty="0" smtClean="0"/>
              <a:t> </a:t>
            </a:r>
            <a:r>
              <a:rPr lang="en-US" sz="3600" dirty="0" err="1" smtClean="0"/>
              <a:t>franků</a:t>
            </a:r>
            <a:r>
              <a:rPr lang="en-US" sz="3600" dirty="0" smtClean="0"/>
              <a:t> </a:t>
            </a:r>
            <a:r>
              <a:rPr lang="en-US" sz="3600" dirty="0" err="1" smtClean="0"/>
              <a:t>vdově</a:t>
            </a:r>
            <a:r>
              <a:rPr lang="en-US" sz="3600" dirty="0" smtClean="0"/>
              <a:t> </a:t>
            </a:r>
            <a:r>
              <a:rPr lang="en-US" sz="3600" dirty="0" err="1" smtClean="0"/>
              <a:t>po</a:t>
            </a:r>
            <a:r>
              <a:rPr lang="en-US" sz="3600" dirty="0" smtClean="0"/>
              <a:t> </a:t>
            </a:r>
            <a:r>
              <a:rPr lang="cs-CZ" sz="3600" dirty="0" smtClean="0"/>
              <a:t>Milletovi</a:t>
            </a:r>
            <a:r>
              <a:rPr lang="en-US" sz="3600" dirty="0" smtClean="0"/>
              <a:t>, </a:t>
            </a:r>
            <a:r>
              <a:rPr lang="en-US" sz="3600" dirty="0" err="1" smtClean="0"/>
              <a:t>aby</a:t>
            </a:r>
            <a:r>
              <a:rPr lang="en-US" sz="3600" dirty="0" smtClean="0"/>
              <a:t> </a:t>
            </a:r>
            <a:r>
              <a:rPr lang="en-US" sz="3600" dirty="0" err="1" smtClean="0"/>
              <a:t>mohla</a:t>
            </a:r>
            <a:r>
              <a:rPr lang="en-US" sz="3600" dirty="0" smtClean="0"/>
              <a:t> </a:t>
            </a:r>
            <a:r>
              <a:rPr lang="en-US" sz="3600" dirty="0" err="1" smtClean="0"/>
              <a:t>uživit</a:t>
            </a:r>
            <a:r>
              <a:rPr lang="en-US" sz="3600" dirty="0" smtClean="0"/>
              <a:t> </a:t>
            </a:r>
            <a:r>
              <a:rPr lang="en-US" sz="3600" dirty="0" err="1" smtClean="0"/>
              <a:t>svoje</a:t>
            </a:r>
            <a:r>
              <a:rPr lang="en-US" sz="3600" dirty="0" smtClean="0"/>
              <a:t> </a:t>
            </a:r>
            <a:r>
              <a:rPr lang="en-US" sz="3600" dirty="0" err="1" smtClean="0"/>
              <a:t>děti</a:t>
            </a:r>
            <a:r>
              <a:rPr lang="cs-CZ" sz="3600" dirty="0" smtClean="0"/>
              <a:t> atd.)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www.artmuseum.cz/resources/works/corot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0" y="0"/>
            <a:ext cx="50673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2 - TextBox"/>
          <p:cNvSpPr txBox="1">
            <a:spLocks noChangeArrowheads="1"/>
          </p:cNvSpPr>
          <p:nvPr/>
        </p:nvSpPr>
        <p:spPr bwMode="auto">
          <a:xfrm>
            <a:off x="0" y="5334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Agostina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artmuseum.cz/resources/works/corot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1413" y="0"/>
            <a:ext cx="4192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2 - TextBox"/>
          <p:cNvSpPr txBox="1">
            <a:spLocks noChangeArrowheads="1"/>
          </p:cNvSpPr>
          <p:nvPr/>
        </p:nvSpPr>
        <p:spPr bwMode="auto">
          <a:xfrm>
            <a:off x="6096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Dáma v modrém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www.artmuseum.cz/resources/works/corot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2390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2 - TextBox"/>
          <p:cNvSpPr txBox="1">
            <a:spLocks noChangeArrowheads="1"/>
          </p:cNvSpPr>
          <p:nvPr/>
        </p:nvSpPr>
        <p:spPr bwMode="auto">
          <a:xfrm>
            <a:off x="1066800" y="5943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Orfeus vedoucí Eurydiku z podsvětí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ww.artmuseum.cz/resources/works/corot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0"/>
            <a:ext cx="762158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2 - TextBox"/>
          <p:cNvSpPr txBox="1">
            <a:spLocks noChangeArrowheads="1"/>
          </p:cNvSpPr>
          <p:nvPr/>
        </p:nvSpPr>
        <p:spPr bwMode="auto">
          <a:xfrm>
            <a:off x="838200" y="50292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Pohled ze zahrad Farnese, Řím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artmuseum.cz/resources/works/corot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2 - TextBox"/>
          <p:cNvSpPr txBox="1">
            <a:spLocks noChangeArrowheads="1"/>
          </p:cNvSpPr>
          <p:nvPr/>
        </p:nvSpPr>
        <p:spPr bwMode="auto">
          <a:xfrm>
            <a:off x="304800" y="8382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Žena čtoucí v krajině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www.artmuseum.cz/resources/works/corot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538" y="0"/>
            <a:ext cx="4843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2 - TextBox"/>
          <p:cNvSpPr txBox="1">
            <a:spLocks noChangeArrowheads="1"/>
          </p:cNvSpPr>
          <p:nvPr/>
        </p:nvSpPr>
        <p:spPr bwMode="auto">
          <a:xfrm>
            <a:off x="152400" y="15240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Žena s perlou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Gustave Courbet </a:t>
            </a:r>
            <a:r>
              <a:rPr lang="cs-CZ" smtClean="0"/>
              <a:t>(1819 – 1877)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/>
              <a:t>F</a:t>
            </a:r>
            <a:r>
              <a:rPr lang="cs-CZ" sz="4400" dirty="0" smtClean="0"/>
              <a:t>rancouzský malíř, vůdčí postava francouzského malířského realismu 19. století.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Jeho motto „Maluj, co vidíš, co cítíš a co chceš“ převzal Edouart Manet a  impresionisté, stejně jako jeho paletu lehkých a jasných barev.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Obsahem svých děl zanechal odkaz zvláště pro symbolismus.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Byl realisty odmítán, kritizován a velmi často i haněn.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V malířství – samouk, kopíroval staré mistry v Louvru.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Byl kritizován za to, že maloval věci vulgární a obyčejné. Snažil se zachytit realitu bez romantizujícího vylepšní.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1853 - obraz </a:t>
            </a:r>
            <a:r>
              <a:rPr lang="cs-CZ" sz="4400" i="1" dirty="0" smtClean="0"/>
              <a:t>Koupající se dívky</a:t>
            </a:r>
            <a:r>
              <a:rPr lang="cs-CZ" sz="4400" dirty="0" smtClean="0"/>
              <a:t> vyvolal skandál v salonu (byl zakoupen sběratelem Bruyasem z Montpellieru)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/>
              <a:t>1855 - Courbetovy obrazy oficiálně odmítnuty - odpovědí na to samostatná výstava v čele s plátnem </a:t>
            </a:r>
            <a:r>
              <a:rPr lang="cs-CZ" sz="4400" i="1" dirty="0" smtClean="0"/>
              <a:t>Ateliér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Paresse et luxure ou Le Sommeil ( 1866 ) de Gustave Courb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- TextBox"/>
          <p:cNvSpPr txBox="1">
            <a:spLocks noChangeArrowheads="1"/>
          </p:cNvSpPr>
          <p:nvPr/>
        </p:nvSpPr>
        <p:spPr bwMode="auto">
          <a:xfrm>
            <a:off x="0" y="0"/>
            <a:ext cx="4876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>
                <a:latin typeface="Calibri" pitchFamily="34" charset="0"/>
              </a:rPr>
              <a:t>Spánek</a:t>
            </a:r>
          </a:p>
          <a:p>
            <a:r>
              <a:rPr lang="en-US">
                <a:latin typeface="Calibri" pitchFamily="34" charset="0"/>
              </a:rPr>
              <a:t>Dodnes zůstává legendou, proč v roce 1866 namaloval velké plátno nazvané </a:t>
            </a:r>
            <a:r>
              <a:rPr lang="en-US">
                <a:latin typeface="Calibri" pitchFamily="34" charset="0"/>
                <a:hlinkClick r:id="rId3"/>
              </a:rPr>
              <a:t>Spánek</a:t>
            </a:r>
            <a:r>
              <a:rPr lang="en-US">
                <a:latin typeface="Calibri" pitchFamily="34" charset="0"/>
              </a:rPr>
              <a:t>, zobrazující objetí dvou lesbických </a:t>
            </a:r>
            <a:r>
              <a:rPr lang="en-US">
                <a:latin typeface="Calibri" pitchFamily="34" charset="0"/>
                <a:hlinkClick r:id="rId4"/>
              </a:rPr>
              <a:t>žen</a:t>
            </a:r>
            <a:r>
              <a:rPr lang="en-US">
                <a:latin typeface="Calibri" pitchFamily="34" charset="0"/>
              </a:rPr>
              <a:t>. Některé polemiky týkající se malířova života, hovoří v této souvislosti o tom, že Courbet sám měl možná blízko k homosexualitě.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pic>
        <p:nvPicPr>
          <p:cNvPr id="18435" name="Picture 2" descr="http://www.terminartors.com/files/artworks/4/1/0/41062/Courbet_Gustave-The_Woman_in_the_Wav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9838"/>
            <a:ext cx="36576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4 - TextBox"/>
          <p:cNvSpPr txBox="1">
            <a:spLocks noChangeArrowheads="1"/>
          </p:cNvSpPr>
          <p:nvPr/>
        </p:nvSpPr>
        <p:spPr bwMode="auto">
          <a:xfrm>
            <a:off x="3962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>
                <a:latin typeface="Calibri" pitchFamily="34" charset="0"/>
              </a:rPr>
              <a:t>Žena ve vlnách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anvasreplicas.com/images/Self%20Portrait%20Gustave%20Courb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57038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2 - TextBox"/>
          <p:cNvSpPr txBox="1">
            <a:spLocks noChangeArrowheads="1"/>
          </p:cNvSpPr>
          <p:nvPr/>
        </p:nvSpPr>
        <p:spPr bwMode="auto">
          <a:xfrm>
            <a:off x="533400" y="6096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latin typeface="Calibri" pitchFamily="34" charset="0"/>
              </a:rPr>
              <a:t>Autoportrét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Image:Courbet LAtelier du peint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2 - TextBox"/>
          <p:cNvSpPr txBox="1">
            <a:spLocks noChangeArrowheads="1"/>
          </p:cNvSpPr>
          <p:nvPr/>
        </p:nvSpPr>
        <p:spPr bwMode="auto">
          <a:xfrm>
            <a:off x="228600" y="5486400"/>
            <a:ext cx="891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V p</a:t>
            </a:r>
            <a:r>
              <a:rPr lang="en-US">
                <a:latin typeface="Calibri" pitchFamily="34" charset="0"/>
              </a:rPr>
              <a:t>ařížské dílně, před plátnem je on sám při práci a kolem milovníci umění a ti, které maluje. Setkávají se tu boháči i chudáci, vykořisťovatelé a vyko</a:t>
            </a:r>
            <a:r>
              <a:rPr lang="cs-CZ">
                <a:latin typeface="Calibri" pitchFamily="34" charset="0"/>
              </a:rPr>
              <a:t>ř</a:t>
            </a:r>
            <a:r>
              <a:rPr lang="en-US">
                <a:latin typeface="Calibri" pitchFamily="34" charset="0"/>
              </a:rPr>
              <a:t>i</a:t>
            </a:r>
            <a:r>
              <a:rPr lang="cs-CZ">
                <a:latin typeface="Calibri" pitchFamily="34" charset="0"/>
              </a:rPr>
              <a:t>sť</a:t>
            </a:r>
            <a:r>
              <a:rPr lang="en-US">
                <a:latin typeface="Calibri" pitchFamily="34" charset="0"/>
              </a:rPr>
              <a:t>ovaní, chudoba a bohatství. V tomto obraze dává zakladatel realismu přednost zobrazení historie před krajinou </a:t>
            </a:r>
            <a:r>
              <a:rPr lang="cs-CZ">
                <a:latin typeface="Calibri" pitchFamily="34" charset="0"/>
              </a:rPr>
              <a:t>(r. 1855).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Gustave Courbet: Ateliér, podtitul obrazu zněl: Reálná alegorie popisující sedm let mého uměleckého života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Tvrdé hodnocení kvalifikační komise pro výstavu 1855. Naprosté odmítnutí.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Titul a podtitul obrazu komisi dráždil. Kompozice díla přinášela množství interpretací.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Obraz vyvolal skandál. Vlevo jsou lidé ze všech společenských vrstev, Courbet pracuje na krajinomalbě, symbolicky nahá modelka jako poukaz k akademické tradici, vpravo přátelé.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Podle umělce samého Ateliér znázorňoval jeho vlastní osobnost a společnost, kde musí žít.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Courbet sám : postava v centru, sedící pod malířským stojanem - pozvednutý štětec a umělcovo gesto připomíná pozici ruky  Boha ze stvoření Adama od Michelangela. Maluje krajinu, zcela nezávisle na tom, co se odehrává kolem něj.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 pravé straně jsou zobrazení přátelé a lidé, kteřé ho podporují. Muž skloněný nad knížkou je Baudelaire.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 levé straně alegorie svých zaměstnání či společenských vrstev. Nejblíže plátnu stojí nahá modelka (Múza) a pasáček. Ti se zaujetím sledují malířovu práci.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Silný dojem, duchovní a fyzická historie Courbetova ateliéru, vlastní umělecká biografie.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artmuseum.cz/resources/works/courbet_r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286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2 - TextBox"/>
          <p:cNvSpPr txBox="1">
            <a:spLocks noChangeArrowheads="1"/>
          </p:cNvSpPr>
          <p:nvPr/>
        </p:nvSpPr>
        <p:spPr bwMode="auto">
          <a:xfrm>
            <a:off x="304800" y="304800"/>
            <a:ext cx="8305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 ‚Dobrý den, pane Courbete‘ </a:t>
            </a:r>
            <a:endParaRPr lang="cs-CZ" sz="2800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Novým tématem zcela zlomil tradice Salonu a postavil zeď mezi přikrášleným oficiálním uměním a čistotou a svobodou</a:t>
            </a:r>
            <a:r>
              <a:rPr lang="cs-CZ">
                <a:latin typeface="Calibri" pitchFamily="34" charset="0"/>
              </a:rPr>
              <a:t> realismu</a:t>
            </a:r>
            <a:r>
              <a:rPr lang="en-US">
                <a:latin typeface="Calibri" pitchFamily="34" charset="0"/>
              </a:rPr>
              <a:t>. Courbet popsal událost z května 1854, kdy přišel do Montpellieru jako host Alfreda Bruyase, významného patrona a sběratele umění. Courbet namaloval sám sebe s holí a batohem v okamžiku, kdy se na cestě setkal se svým hostitelem, jeho sluhou a psem. </a:t>
            </a:r>
            <a:endParaRPr lang="cs-CZ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Courbetovo téma a zpracování obrazu, </a:t>
            </a:r>
            <a:endParaRPr lang="cs-CZ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namalované zcela realisticky, zapříčinilo </a:t>
            </a:r>
            <a:endParaRPr lang="cs-CZ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velkou vlnu kritiky na pařížské Světové</a:t>
            </a:r>
            <a:endParaRPr lang="cs-CZ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výstavě v roce 1855</a:t>
            </a:r>
            <a:r>
              <a:rPr lang="cs-CZ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1359</Words>
  <Application>Microsoft Office PowerPoint</Application>
  <PresentationFormat>Předvádění na obrazovce (4:3)</PresentationFormat>
  <Paragraphs>128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Calibri</vt:lpstr>
      <vt:lpstr>Arial</vt:lpstr>
      <vt:lpstr>Wingdings</vt:lpstr>
      <vt:lpstr>Θέμα του Office</vt:lpstr>
      <vt:lpstr>REALISMUS 40. - 60.léta 19.století </vt:lpstr>
      <vt:lpstr>Snímek 2</vt:lpstr>
      <vt:lpstr>Ve srovnání s romantismem</vt:lpstr>
      <vt:lpstr>Gustave Courbet (1819 – 1877)</vt:lpstr>
      <vt:lpstr>Snímek 5</vt:lpstr>
      <vt:lpstr>Snímek 6</vt:lpstr>
      <vt:lpstr>Snímek 7</vt:lpstr>
      <vt:lpstr>Snímek 8</vt:lpstr>
      <vt:lpstr>Snímek 9</vt:lpstr>
      <vt:lpstr>Snímek 10</vt:lpstr>
      <vt:lpstr>Barbizonská škola krajinářů</vt:lpstr>
      <vt:lpstr>Hlavní představitelé</vt:lpstr>
      <vt:lpstr>obyJean-Francois Millet (1814 – 1875)</vt:lpstr>
      <vt:lpstr>Snímek 14</vt:lpstr>
      <vt:lpstr>Snímek 15</vt:lpstr>
      <vt:lpstr>Snímek 16</vt:lpstr>
      <vt:lpstr>Snímek 17</vt:lpstr>
      <vt:lpstr>Snímek 18</vt:lpstr>
      <vt:lpstr>Snímek 19</vt:lpstr>
      <vt:lpstr>Charles Francois Daubigny  (1817-1878)</vt:lpstr>
      <vt:lpstr>Snímek 21</vt:lpstr>
      <vt:lpstr>Snímek 22</vt:lpstr>
      <vt:lpstr>Snímek 23</vt:lpstr>
      <vt:lpstr>Snímek 24</vt:lpstr>
      <vt:lpstr>Théodore Rousseau  (1812-1867)</vt:lpstr>
      <vt:lpstr>Snímek 26</vt:lpstr>
      <vt:lpstr>Snímek 27</vt:lpstr>
      <vt:lpstr>Snímek 28</vt:lpstr>
      <vt:lpstr>Snímek 29</vt:lpstr>
      <vt:lpstr>Snímek 30</vt:lpstr>
      <vt:lpstr>Camille Corot 1796 -1875 </vt:lpstr>
      <vt:lpstr>Snímek 32</vt:lpstr>
      <vt:lpstr>Snímek 33</vt:lpstr>
      <vt:lpstr>Snímek 34</vt:lpstr>
      <vt:lpstr>Snímek 35</vt:lpstr>
      <vt:lpstr>Snímek 36</vt:lpstr>
      <vt:lpstr>Snímek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student GVP</cp:lastModifiedBy>
  <cp:revision>21</cp:revision>
  <dcterms:created xsi:type="dcterms:W3CDTF">2012-02-22T11:37:44Z</dcterms:created>
  <dcterms:modified xsi:type="dcterms:W3CDTF">2016-10-17T08:43:19Z</dcterms:modified>
</cp:coreProperties>
</file>