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261" r:id="rId3"/>
    <p:sldId id="283" r:id="rId4"/>
    <p:sldId id="284" r:id="rId5"/>
    <p:sldId id="270" r:id="rId6"/>
    <p:sldId id="271" r:id="rId7"/>
    <p:sldId id="273" r:id="rId8"/>
    <p:sldId id="274" r:id="rId9"/>
    <p:sldId id="276" r:id="rId10"/>
    <p:sldId id="277" r:id="rId11"/>
    <p:sldId id="275" r:id="rId12"/>
    <p:sldId id="281" r:id="rId13"/>
    <p:sldId id="279" r:id="rId14"/>
    <p:sldId id="280" r:id="rId15"/>
    <p:sldId id="282" r:id="rId16"/>
    <p:sldId id="289" r:id="rId17"/>
    <p:sldId id="286" r:id="rId18"/>
    <p:sldId id="287" r:id="rId19"/>
    <p:sldId id="288" r:id="rId20"/>
    <p:sldId id="290" r:id="rId21"/>
    <p:sldId id="291" r:id="rId22"/>
    <p:sldId id="292" r:id="rId23"/>
    <p:sldId id="293" r:id="rId24"/>
    <p:sldId id="295" r:id="rId25"/>
    <p:sldId id="296" r:id="rId26"/>
    <p:sldId id="297" r:id="rId27"/>
    <p:sldId id="298" r:id="rId28"/>
    <p:sldId id="299" r:id="rId29"/>
    <p:sldId id="300" r:id="rId30"/>
    <p:sldId id="262" r:id="rId31"/>
    <p:sldId id="263" r:id="rId32"/>
    <p:sldId id="264" r:id="rId33"/>
    <p:sldId id="265" r:id="rId34"/>
    <p:sldId id="267" r:id="rId35"/>
    <p:sldId id="268" r:id="rId36"/>
    <p:sldId id="269" r:id="rId37"/>
    <p:sldId id="266" r:id="rId38"/>
    <p:sldId id="258" r:id="rId39"/>
    <p:sldId id="259" r:id="rId40"/>
    <p:sldId id="30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5AA7D01-93B0-4DDA-92AF-E1F8890CB7D1}" type="datetimeFigureOut">
              <a:rPr lang="en-US"/>
              <a:pPr>
                <a:defRPr/>
              </a:pPr>
              <a:t>10/17/2016</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n-US"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33C03CD-E34A-4334-8AE1-BBBFD8DD78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48D6AE-FB4F-407B-8CD9-75B2D9D627C2}" type="slidenum">
              <a:rPr lang="en-US"/>
              <a:pPr fontAlgn="base">
                <a:spcBef>
                  <a:spcPct val="0"/>
                </a:spcBef>
                <a:spcAft>
                  <a:spcPct val="0"/>
                </a:spcAft>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35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endParaRPr lang="en-US" smtClean="0"/>
          </a:p>
        </p:txBody>
      </p:sp>
      <p:sp>
        <p:nvSpPr>
          <p:cNvPr id="235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F53948-9DCA-4A79-902E-E0AF060131AF}"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56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endParaRPr lang="en-US" smtClean="0"/>
          </a:p>
        </p:txBody>
      </p:sp>
      <p:sp>
        <p:nvSpPr>
          <p:cNvPr id="256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DBD7D-C432-46A8-9E6C-5F9BA2CED9E4}" type="slidenum">
              <a:rPr lang="en-US"/>
              <a:pPr fontAlgn="base">
                <a:spcBef>
                  <a:spcPct val="0"/>
                </a:spcBef>
                <a:spcAft>
                  <a:spcPct val="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76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D10601-786C-41CA-9318-2B6D89EE2E5A}" type="slidenum">
              <a:rPr lang="en-US"/>
              <a:pPr fontAlgn="base">
                <a:spcBef>
                  <a:spcPct val="0"/>
                </a:spcBef>
                <a:spcAft>
                  <a:spcPct val="0"/>
                </a:spcAft>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96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96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C0288-B588-4FC9-93E6-90CC1A589022}" type="slidenum">
              <a:rPr lang="en-US"/>
              <a:pPr fontAlgn="base">
                <a:spcBef>
                  <a:spcPct val="0"/>
                </a:spcBef>
                <a:spcAft>
                  <a:spcPct val="0"/>
                </a:spcAft>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17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317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C3055B-3D31-4821-86B2-DC3E2EA0DA0B}" type="slidenum">
              <a:rPr lang="en-US"/>
              <a:pPr fontAlgn="base">
                <a:spcBef>
                  <a:spcPct val="0"/>
                </a:spcBef>
                <a:spcAft>
                  <a:spcPct val="0"/>
                </a:spcAft>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562D4-7F9E-41D5-A776-609D4BFA5952}" type="slidenum">
              <a:rPr lang="cs-CZ"/>
              <a:pPr fontAlgn="base">
                <a:spcBef>
                  <a:spcPct val="0"/>
                </a:spcBef>
                <a:spcAft>
                  <a:spcPct val="0"/>
                </a:spcAft>
              </a:pPr>
              <a:t>23</a:t>
            </a:fld>
            <a:endParaRPr lang="cs-CZ"/>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Král Lear s Kordélií ve vězení</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lvl1pPr>
              <a:defRPr/>
            </a:lvl1pPr>
          </a:lstStyle>
          <a:p>
            <a:pPr>
              <a:defRPr/>
            </a:pPr>
            <a:fld id="{B5EBD677-BAF5-4B74-98E2-4865AA0F7C23}" type="datetimeFigureOut">
              <a:rPr lang="en-US"/>
              <a:pPr>
                <a:defRPr/>
              </a:pPr>
              <a:t>10/17/2016</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C57236DD-99EA-44F8-B953-92046E894C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114D0DE5-2B06-433C-9E51-6F2EBFFF063C}" type="datetimeFigureOut">
              <a:rPr lang="en-US"/>
              <a:pPr>
                <a:defRPr/>
              </a:pPr>
              <a:t>10/17/2016</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E85500CB-0B08-47D5-BA69-AC1012F69F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A56F1A2E-24D2-4572-855E-EE0A9CC19148}" type="datetimeFigureOut">
              <a:rPr lang="en-US"/>
              <a:pPr>
                <a:defRPr/>
              </a:pPr>
              <a:t>10/17/2016</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2F9A6530-BE09-4FD8-86DD-6046A0AF62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CFFB48B5-A1AB-4B54-9E99-753AB2AF9582}" type="datetimeFigureOut">
              <a:rPr lang="en-US"/>
              <a:pPr>
                <a:defRPr/>
              </a:pPr>
              <a:t>10/17/2016</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9862EEB6-C7FC-43EC-99F2-4879497948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C29C8AC-FBDC-45CE-843A-0F97FFB9011F}" type="datetimeFigureOut">
              <a:rPr lang="en-US"/>
              <a:pPr>
                <a:defRPr/>
              </a:pPr>
              <a:t>10/17/2016</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4A8EE529-F3CC-48D2-97CD-F379B95069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3 - Θέση ημερομηνίας"/>
          <p:cNvSpPr>
            <a:spLocks noGrp="1"/>
          </p:cNvSpPr>
          <p:nvPr>
            <p:ph type="dt" sz="half" idx="10"/>
          </p:nvPr>
        </p:nvSpPr>
        <p:spPr/>
        <p:txBody>
          <a:bodyPr/>
          <a:lstStyle>
            <a:lvl1pPr>
              <a:defRPr/>
            </a:lvl1pPr>
          </a:lstStyle>
          <a:p>
            <a:pPr>
              <a:defRPr/>
            </a:pPr>
            <a:fld id="{5845FA00-CB3D-4B28-A1B7-283E6448777C}" type="datetimeFigureOut">
              <a:rPr lang="en-US"/>
              <a:pPr>
                <a:defRPr/>
              </a:pPr>
              <a:t>10/17/2016</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355F0E8B-E6FB-4566-B613-24DD65F281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p:txBody>
          <a:bodyPr/>
          <a:lstStyle>
            <a:lvl1pPr>
              <a:defRPr/>
            </a:lvl1pPr>
          </a:lstStyle>
          <a:p>
            <a:pPr>
              <a:defRPr/>
            </a:pPr>
            <a:fld id="{C0279F52-8712-4A8A-A38B-F947E1ECD0C6}" type="datetimeFigureOut">
              <a:rPr lang="en-US"/>
              <a:pPr>
                <a:defRPr/>
              </a:pPr>
              <a:t>10/17/2016</a:t>
            </a:fld>
            <a:endParaRPr lang="en-US"/>
          </a:p>
        </p:txBody>
      </p:sp>
      <p:sp>
        <p:nvSpPr>
          <p:cNvPr id="8" name="4 - Θέση υποσέλιδου"/>
          <p:cNvSpPr>
            <a:spLocks noGrp="1"/>
          </p:cNvSpPr>
          <p:nvPr>
            <p:ph type="ftr" sz="quarter" idx="11"/>
          </p:nvPr>
        </p:nvSpPr>
        <p:spPr/>
        <p:txBody>
          <a:bodyPr/>
          <a:lstStyle>
            <a:lvl1pPr>
              <a:defRPr/>
            </a:lvl1pPr>
          </a:lstStyle>
          <a:p>
            <a:pPr>
              <a:defRPr/>
            </a:pPr>
            <a:endParaRPr lang="en-US"/>
          </a:p>
        </p:txBody>
      </p:sp>
      <p:sp>
        <p:nvSpPr>
          <p:cNvPr id="9" name="5 - Θέση αριθμού διαφάνειας"/>
          <p:cNvSpPr>
            <a:spLocks noGrp="1"/>
          </p:cNvSpPr>
          <p:nvPr>
            <p:ph type="sldNum" sz="quarter" idx="12"/>
          </p:nvPr>
        </p:nvSpPr>
        <p:spPr/>
        <p:txBody>
          <a:bodyPr/>
          <a:lstStyle>
            <a:lvl1pPr>
              <a:defRPr/>
            </a:lvl1pPr>
          </a:lstStyle>
          <a:p>
            <a:pPr>
              <a:defRPr/>
            </a:pPr>
            <a:fld id="{A37A2F72-D36B-4301-8BD0-61C79617E8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3 - Θέση ημερομηνίας"/>
          <p:cNvSpPr>
            <a:spLocks noGrp="1"/>
          </p:cNvSpPr>
          <p:nvPr>
            <p:ph type="dt" sz="half" idx="10"/>
          </p:nvPr>
        </p:nvSpPr>
        <p:spPr/>
        <p:txBody>
          <a:bodyPr/>
          <a:lstStyle>
            <a:lvl1pPr>
              <a:defRPr/>
            </a:lvl1pPr>
          </a:lstStyle>
          <a:p>
            <a:pPr>
              <a:defRPr/>
            </a:pPr>
            <a:fld id="{40D18264-007A-432B-ADCD-EB152C528EED}" type="datetimeFigureOut">
              <a:rPr lang="en-US"/>
              <a:pPr>
                <a:defRPr/>
              </a:pPr>
              <a:t>10/17/2016</a:t>
            </a:fld>
            <a:endParaRPr lang="en-US"/>
          </a:p>
        </p:txBody>
      </p:sp>
      <p:sp>
        <p:nvSpPr>
          <p:cNvPr id="4" name="4 - Θέση υποσέλιδου"/>
          <p:cNvSpPr>
            <a:spLocks noGrp="1"/>
          </p:cNvSpPr>
          <p:nvPr>
            <p:ph type="ftr" sz="quarter" idx="11"/>
          </p:nvPr>
        </p:nvSpPr>
        <p:spPr/>
        <p:txBody>
          <a:bodyPr/>
          <a:lstStyle>
            <a:lvl1pPr>
              <a:defRPr/>
            </a:lvl1pPr>
          </a:lstStyle>
          <a:p>
            <a:pPr>
              <a:defRPr/>
            </a:pPr>
            <a:endParaRPr lang="en-US"/>
          </a:p>
        </p:txBody>
      </p:sp>
      <p:sp>
        <p:nvSpPr>
          <p:cNvPr id="5" name="5 - Θέση αριθμού διαφάνειας"/>
          <p:cNvSpPr>
            <a:spLocks noGrp="1"/>
          </p:cNvSpPr>
          <p:nvPr>
            <p:ph type="sldNum" sz="quarter" idx="12"/>
          </p:nvPr>
        </p:nvSpPr>
        <p:spPr/>
        <p:txBody>
          <a:bodyPr/>
          <a:lstStyle>
            <a:lvl1pPr>
              <a:defRPr/>
            </a:lvl1pPr>
          </a:lstStyle>
          <a:p>
            <a:pPr>
              <a:defRPr/>
            </a:pPr>
            <a:fld id="{7EBF0A18-B147-4006-B64A-72585B41FC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F6261F7F-8822-4FD9-8ABA-4A119A70E85C}" type="datetimeFigureOut">
              <a:rPr lang="en-US"/>
              <a:pPr>
                <a:defRPr/>
              </a:pPr>
              <a:t>10/17/2016</a:t>
            </a:fld>
            <a:endParaRPr lang="en-US"/>
          </a:p>
        </p:txBody>
      </p:sp>
      <p:sp>
        <p:nvSpPr>
          <p:cNvPr id="3" name="4 - Θέση υποσέλιδου"/>
          <p:cNvSpPr>
            <a:spLocks noGrp="1"/>
          </p:cNvSpPr>
          <p:nvPr>
            <p:ph type="ftr" sz="quarter" idx="11"/>
          </p:nvPr>
        </p:nvSpPr>
        <p:spPr/>
        <p:txBody>
          <a:bodyPr/>
          <a:lstStyle>
            <a:lvl1pPr>
              <a:defRPr/>
            </a:lvl1pPr>
          </a:lstStyle>
          <a:p>
            <a:pPr>
              <a:defRPr/>
            </a:pPr>
            <a:endParaRPr lang="en-US"/>
          </a:p>
        </p:txBody>
      </p:sp>
      <p:sp>
        <p:nvSpPr>
          <p:cNvPr id="4" name="5 - Θέση αριθμού διαφάνειας"/>
          <p:cNvSpPr>
            <a:spLocks noGrp="1"/>
          </p:cNvSpPr>
          <p:nvPr>
            <p:ph type="sldNum" sz="quarter" idx="12"/>
          </p:nvPr>
        </p:nvSpPr>
        <p:spPr/>
        <p:txBody>
          <a:bodyPr/>
          <a:lstStyle>
            <a:lvl1pPr>
              <a:defRPr/>
            </a:lvl1pPr>
          </a:lstStyle>
          <a:p>
            <a:pPr>
              <a:defRPr/>
            </a:pPr>
            <a:fld id="{34C86EBC-09A0-40AA-9BF6-17D53FB64A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90A490B-30DC-4202-9F1E-50EEBCD076CF}" type="datetimeFigureOut">
              <a:rPr lang="en-US"/>
              <a:pPr>
                <a:defRPr/>
              </a:pPr>
              <a:t>10/17/2016</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488CAC8C-3FE2-4F75-9593-2AA2ED5D58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19B5905-2B3F-4413-B313-210292B3F362}" type="datetimeFigureOut">
              <a:rPr lang="en-US"/>
              <a:pPr>
                <a:defRPr/>
              </a:pPr>
              <a:t>10/17/2016</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EA2144F2-B219-4D4E-9778-452F486095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65067F7-06D8-4368-A37B-3ED16B3414DF}" type="datetimeFigureOut">
              <a:rPr lang="en-US"/>
              <a:pPr>
                <a:defRPr/>
              </a:pPr>
              <a:t>10/17/2016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046E2EF-BC79-4EB9-A9B1-181F40A955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s.wikipedia.org/wiki/St%C5%99edov%C4%9Bk" TargetMode="External"/><Relationship Id="rId2" Type="http://schemas.openxmlformats.org/officeDocument/2006/relationships/hyperlink" Target="http://cs.wikipedia.org/wiki/Rom%C3%A1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rtmuseum.cz/smery_list.php?smer_id=106" TargetMode="External"/><Relationship Id="rId2" Type="http://schemas.openxmlformats.org/officeDocument/2006/relationships/hyperlink" Target="http://www.artmuseum.cz/smery_list.php?smer_id=6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s.wikipedia.org/wiki/Industrializa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s.wikipedia.org/wiki/Novogotika" TargetMode="External"/><Relationship Id="rId2" Type="http://schemas.openxmlformats.org/officeDocument/2006/relationships/hyperlink" Target="http://cs.wikipedia.org/wiki/Gotika" TargetMode="External"/><Relationship Id="rId1" Type="http://schemas.openxmlformats.org/officeDocument/2006/relationships/slideLayout" Target="../slideLayouts/slideLayout2.xml"/><Relationship Id="rId5" Type="http://schemas.openxmlformats.org/officeDocument/2006/relationships/hyperlink" Target="http://www.artmuseum.cz/smery_list.php?smer_id=94" TargetMode="External"/><Relationship Id="rId4" Type="http://schemas.openxmlformats.org/officeDocument/2006/relationships/hyperlink" Target="http://www.artmuseum.cz/smery_list.php?smer_id=6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s.wikipedia.org/wiki/1862" TargetMode="External"/><Relationship Id="rId2" Type="http://schemas.openxmlformats.org/officeDocument/2006/relationships/hyperlink" Target="http://cs.wikipedia.org/wiki/Mos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cs.wikipedia.org/wiki/Pen%C3%ADze" TargetMode="External"/><Relationship Id="rId3" Type="http://schemas.openxmlformats.org/officeDocument/2006/relationships/hyperlink" Target="http://cs.wikipedia.org/wiki/Francie" TargetMode="External"/><Relationship Id="rId7" Type="http://schemas.openxmlformats.org/officeDocument/2006/relationships/hyperlink" Target="http://cs.wikipedia.org/wiki/Pa%C5%99%C3%AD%C5%BE" TargetMode="External"/><Relationship Id="rId2" Type="http://schemas.openxmlformats.org/officeDocument/2006/relationships/hyperlink" Target="http://cs.wikipedia.org/wiki/Eiffelova_v%C4%9B%C5%BE" TargetMode="External"/><Relationship Id="rId1" Type="http://schemas.openxmlformats.org/officeDocument/2006/relationships/slideLayout" Target="../slideLayouts/slideLayout2.xml"/><Relationship Id="rId6" Type="http://schemas.openxmlformats.org/officeDocument/2006/relationships/hyperlink" Target="http://cs.wikipedia.org/wiki/%C4%8Clov%C4%9Bk" TargetMode="External"/><Relationship Id="rId5" Type="http://schemas.openxmlformats.org/officeDocument/2006/relationships/hyperlink" Target="http://cs.wikipedia.org/wiki/Milion" TargetMode="External"/><Relationship Id="rId10" Type="http://schemas.openxmlformats.org/officeDocument/2006/relationships/image" Target="../media/image19.jpeg"/><Relationship Id="rId4" Type="http://schemas.openxmlformats.org/officeDocument/2006/relationships/hyperlink" Target="http://cs.wikipedia.org/wiki/1889" TargetMode="External"/><Relationship Id="rId9" Type="http://schemas.openxmlformats.org/officeDocument/2006/relationships/hyperlink" Target="http://cs.wikipedia.org/wiki/Ekonomik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s.wikipedia.org/wiki/Francie" TargetMode="External"/><Relationship Id="rId2" Type="http://schemas.openxmlformats.org/officeDocument/2006/relationships/hyperlink" Target="http://cs.wikipedia.org/wiki/Socha_Svobody"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cs.wikipedia.org/wiki/Spojen%C3%A9_st%C3%A1ty_americk%C3%A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rtmuseum.cz/smery_list.php?smer_id=74" TargetMode="External"/><Relationship Id="rId2" Type="http://schemas.openxmlformats.org/officeDocument/2006/relationships/hyperlink" Target="http://www.artmuseum.cz/umelec.php?art_id=232" TargetMode="External"/><Relationship Id="rId1" Type="http://schemas.openxmlformats.org/officeDocument/2006/relationships/slideLayout" Target="../slideLayouts/slideLayout2.xml"/><Relationship Id="rId5" Type="http://schemas.openxmlformats.org/officeDocument/2006/relationships/hyperlink" Target="http://www.artmuseum.cz/smery_list.php?smer_id=133" TargetMode="External"/><Relationship Id="rId4" Type="http://schemas.openxmlformats.org/officeDocument/2006/relationships/hyperlink" Target="http://www.artmuseum.cz/smery_list.php?smer_id=97"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rtmuseum.cz/smery_list.php?smer_id=97" TargetMode="External"/><Relationship Id="rId2" Type="http://schemas.openxmlformats.org/officeDocument/2006/relationships/hyperlink" Target="http://www.artmuseum.cz/umelec.php?art_id=590" TargetMode="External"/><Relationship Id="rId1" Type="http://schemas.openxmlformats.org/officeDocument/2006/relationships/slideLayout" Target="../slideLayouts/slideLayout2.xml"/><Relationship Id="rId4" Type="http://schemas.openxmlformats.org/officeDocument/2006/relationships/hyperlink" Target="http://www.artmuseum.cz/umelec.php?art_id=47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n-US" dirty="0" smtClean="0"/>
              <a:t/>
            </a:r>
            <a:br>
              <a:rPr lang="en-US" dirty="0" smtClean="0"/>
            </a:br>
            <a:r>
              <a:rPr lang="en-US" dirty="0" smtClean="0"/>
              <a:t>ROMANTISMUS</a:t>
            </a:r>
            <a:br>
              <a:rPr lang="en-US" dirty="0" smtClean="0"/>
            </a:br>
            <a:r>
              <a:rPr lang="cs-CZ" sz="3600" dirty="0" smtClean="0"/>
              <a:t>směr 1. poloviny 19. století</a:t>
            </a:r>
            <a:r>
              <a:rPr lang="en-US" dirty="0" smtClean="0"/>
              <a:t/>
            </a:r>
            <a:br>
              <a:rPr lang="en-US" dirty="0" smtClean="0"/>
            </a:br>
            <a:endParaRPr lang="en-US" dirty="0"/>
          </a:p>
        </p:txBody>
      </p:sp>
      <p:sp>
        <p:nvSpPr>
          <p:cNvPr id="3" name="2 - Θέση περιεχομένου"/>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cs-CZ" dirty="0" smtClean="0"/>
              <a:t>Kolébkou romantismu byla Anglie</a:t>
            </a:r>
          </a:p>
          <a:p>
            <a:pPr fontAlgn="auto">
              <a:spcAft>
                <a:spcPts val="0"/>
              </a:spcAft>
              <a:buFont typeface="Arial" pitchFamily="34" charset="0"/>
              <a:buChar char="•"/>
              <a:defRPr/>
            </a:pPr>
            <a:r>
              <a:rPr lang="cs-CZ" dirty="0" smtClean="0"/>
              <a:t>Odvrhl strohost antiky a chlad klasicismu</a:t>
            </a:r>
          </a:p>
          <a:p>
            <a:pPr fontAlgn="auto">
              <a:spcAft>
                <a:spcPts val="0"/>
              </a:spcAft>
              <a:buFont typeface="Arial" pitchFamily="34" charset="0"/>
              <a:buChar char="•"/>
              <a:defRPr/>
            </a:pPr>
            <a:r>
              <a:rPr lang="cs-CZ" dirty="0" smtClean="0"/>
              <a:t>Umělci využívají všech druhů pohnutí</a:t>
            </a:r>
            <a:endParaRPr lang="en-US" dirty="0" smtClean="0"/>
          </a:p>
          <a:p>
            <a:pPr fontAlgn="auto">
              <a:spcAft>
                <a:spcPts val="0"/>
              </a:spcAft>
              <a:buFont typeface="Arial" pitchFamily="34" charset="0"/>
              <a:buChar char="•"/>
              <a:defRPr/>
            </a:pPr>
            <a:r>
              <a:rPr lang="cs-CZ" dirty="0" smtClean="0"/>
              <a:t>Termín romantismus byl odvozen od slova </a:t>
            </a:r>
            <a:r>
              <a:rPr lang="cs-CZ" dirty="0" smtClean="0">
                <a:hlinkClick r:id="rId2" tooltip="Román"/>
              </a:rPr>
              <a:t>román</a:t>
            </a:r>
            <a:r>
              <a:rPr lang="cs-CZ" dirty="0" smtClean="0"/>
              <a:t>, tedy od označení literárního žánru</a:t>
            </a:r>
          </a:p>
          <a:p>
            <a:pPr fontAlgn="auto">
              <a:spcAft>
                <a:spcPts val="0"/>
              </a:spcAft>
              <a:buFont typeface="Arial" pitchFamily="34" charset="0"/>
              <a:buChar char="•"/>
              <a:defRPr/>
            </a:pPr>
            <a:r>
              <a:rPr lang="cs-CZ" dirty="0" smtClean="0"/>
              <a:t>Vyšel z literatury a prózy Byrona, Scotta, Ehellezho a dalšich.</a:t>
            </a:r>
            <a:endParaRPr lang="en-US" dirty="0" smtClean="0"/>
          </a:p>
          <a:p>
            <a:pPr fontAlgn="auto">
              <a:spcAft>
                <a:spcPts val="0"/>
              </a:spcAft>
              <a:buFont typeface="Arial" pitchFamily="34" charset="0"/>
              <a:buChar char="•"/>
              <a:defRPr/>
            </a:pPr>
            <a:r>
              <a:rPr lang="cs-CZ" dirty="0" smtClean="0"/>
              <a:t>Nebyl jen novým uměleckým směrem. Byl – novým životním pocitem</a:t>
            </a:r>
            <a:endParaRPr lang="en-US" dirty="0" smtClean="0"/>
          </a:p>
          <a:p>
            <a:pPr fontAlgn="auto">
              <a:spcAft>
                <a:spcPts val="0"/>
              </a:spcAft>
              <a:buFont typeface="Arial" pitchFamily="34" charset="0"/>
              <a:buChar char="•"/>
              <a:defRPr/>
            </a:pPr>
            <a:r>
              <a:rPr lang="cs-CZ" dirty="0" smtClean="0"/>
              <a:t>Důraz na city, emoce, osobní prožitky – subjektivno a výjimečné zážitky </a:t>
            </a:r>
          </a:p>
          <a:p>
            <a:pPr fontAlgn="auto">
              <a:spcAft>
                <a:spcPts val="0"/>
              </a:spcAft>
              <a:buFont typeface="Arial" pitchFamily="34" charset="0"/>
              <a:buChar char="•"/>
              <a:defRPr/>
            </a:pPr>
            <a:r>
              <a:rPr lang="cs-CZ" dirty="0" smtClean="0"/>
              <a:t>Výchozí podněty hledal v minulosti (hlavně ve </a:t>
            </a:r>
            <a:r>
              <a:rPr lang="cs-CZ" dirty="0" smtClean="0">
                <a:hlinkClick r:id="rId3" tooltip="Středověk"/>
              </a:rPr>
              <a:t>středověku</a:t>
            </a:r>
            <a:r>
              <a:rPr lang="cs-CZ" dirty="0" smtClean="0"/>
              <a:t>) a v exotických zemích</a:t>
            </a:r>
            <a:endParaRPr lang="en-US" dirty="0" smtClean="0"/>
          </a:p>
          <a:p>
            <a:pPr fontAlgn="auto">
              <a:spcAft>
                <a:spcPts val="0"/>
              </a:spcAft>
              <a:buFont typeface="Arial" pitchFamily="34" charset="0"/>
              <a:buChar cha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www.artmuseum.cz/resources/works/gericault_02.jpg"/>
          <p:cNvPicPr>
            <a:picLocks noChangeAspect="1" noChangeArrowheads="1"/>
          </p:cNvPicPr>
          <p:nvPr/>
        </p:nvPicPr>
        <p:blipFill>
          <a:blip r:embed="rId3"/>
          <a:srcRect/>
          <a:stretch>
            <a:fillRect/>
          </a:stretch>
        </p:blipFill>
        <p:spPr bwMode="auto">
          <a:xfrm>
            <a:off x="2133600" y="0"/>
            <a:ext cx="4762500" cy="5886450"/>
          </a:xfrm>
          <a:prstGeom prst="rect">
            <a:avLst/>
          </a:prstGeom>
          <a:noFill/>
          <a:ln w="9525">
            <a:noFill/>
            <a:miter lim="800000"/>
            <a:headEnd/>
            <a:tailEnd/>
          </a:ln>
        </p:spPr>
      </p:pic>
      <p:sp>
        <p:nvSpPr>
          <p:cNvPr id="26626" name="2 - Ορθογώνιο"/>
          <p:cNvSpPr>
            <a:spLocks noChangeArrowheads="1"/>
          </p:cNvSpPr>
          <p:nvPr/>
        </p:nvSpPr>
        <p:spPr bwMode="auto">
          <a:xfrm>
            <a:off x="304800" y="6172200"/>
            <a:ext cx="8458200" cy="461963"/>
          </a:xfrm>
          <a:prstGeom prst="rect">
            <a:avLst/>
          </a:prstGeom>
          <a:noFill/>
          <a:ln w="9525">
            <a:noFill/>
            <a:miter lim="800000"/>
            <a:headEnd/>
            <a:tailEnd/>
          </a:ln>
        </p:spPr>
        <p:txBody>
          <a:bodyPr>
            <a:spAutoFit/>
          </a:bodyPr>
          <a:lstStyle/>
          <a:p>
            <a:r>
              <a:rPr lang="en-US" sz="2400">
                <a:latin typeface="Calibri" pitchFamily="34" charset="0"/>
              </a:rPr>
              <a:t>Zraněný důstojník císařské stráže odcházející z vřavy bitvy </a:t>
            </a:r>
            <a:r>
              <a:rPr lang="cs-CZ" sz="2400">
                <a:latin typeface="Calibri" pitchFamily="34" charset="0"/>
              </a:rPr>
              <a:t> </a:t>
            </a:r>
            <a:r>
              <a:rPr lang="en-US" sz="2400">
                <a:latin typeface="Calibri" pitchFamily="34" charset="0"/>
              </a:rPr>
              <a:t>1814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www.artmuseum.cz/resources/works/gericault_06.jpg"/>
          <p:cNvPicPr>
            <a:picLocks noChangeAspect="1" noChangeArrowheads="1"/>
          </p:cNvPicPr>
          <p:nvPr/>
        </p:nvPicPr>
        <p:blipFill>
          <a:blip r:embed="rId3"/>
          <a:srcRect/>
          <a:stretch>
            <a:fillRect/>
          </a:stretch>
        </p:blipFill>
        <p:spPr bwMode="auto">
          <a:xfrm>
            <a:off x="1371600" y="838200"/>
            <a:ext cx="6172200" cy="4495800"/>
          </a:xfrm>
          <a:prstGeom prst="rect">
            <a:avLst/>
          </a:prstGeom>
          <a:noFill/>
          <a:ln w="9525">
            <a:noFill/>
            <a:miter lim="800000"/>
            <a:headEnd/>
            <a:tailEnd/>
          </a:ln>
        </p:spPr>
      </p:pic>
      <p:sp>
        <p:nvSpPr>
          <p:cNvPr id="28674" name="2 - Ορθογώνιο"/>
          <p:cNvSpPr>
            <a:spLocks noChangeArrowheads="1"/>
          </p:cNvSpPr>
          <p:nvPr/>
        </p:nvSpPr>
        <p:spPr bwMode="auto">
          <a:xfrm>
            <a:off x="3124200" y="5791200"/>
            <a:ext cx="3228975" cy="461963"/>
          </a:xfrm>
          <a:prstGeom prst="rect">
            <a:avLst/>
          </a:prstGeom>
          <a:noFill/>
          <a:ln w="9525">
            <a:noFill/>
            <a:miter lim="800000"/>
            <a:headEnd/>
            <a:tailEnd/>
          </a:ln>
        </p:spPr>
        <p:txBody>
          <a:bodyPr wrap="none">
            <a:spAutoFit/>
          </a:bodyPr>
          <a:lstStyle/>
          <a:p>
            <a:r>
              <a:rPr lang="en-US" sz="2400">
                <a:latin typeface="Calibri" pitchFamily="34" charset="0"/>
              </a:rPr>
              <a:t>Vor Medúzy</a:t>
            </a:r>
            <a:r>
              <a:rPr lang="cs-CZ" sz="2400">
                <a:latin typeface="Calibri" pitchFamily="34" charset="0"/>
              </a:rPr>
              <a:t> </a:t>
            </a:r>
            <a:r>
              <a:rPr lang="en-US" sz="2400">
                <a:latin typeface="Calibri" pitchFamily="34" charset="0"/>
              </a:rPr>
              <a:t>1818 - 1819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raft_detail"/>
          <p:cNvPicPr>
            <a:picLocks noChangeAspect="1" noChangeArrowheads="1"/>
          </p:cNvPicPr>
          <p:nvPr/>
        </p:nvPicPr>
        <p:blipFill>
          <a:blip r:embed="rId3"/>
          <a:srcRect/>
          <a:stretch>
            <a:fillRect/>
          </a:stretch>
        </p:blipFill>
        <p:spPr bwMode="auto">
          <a:xfrm>
            <a:off x="2195513" y="0"/>
            <a:ext cx="4954587"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p:txBody>
          <a:bodyPr/>
          <a:lstStyle/>
          <a:p>
            <a:r>
              <a:rPr lang="en-US" smtClean="0"/>
              <a:t>Vor Medúzy</a:t>
            </a:r>
          </a:p>
        </p:txBody>
      </p:sp>
      <p:sp>
        <p:nvSpPr>
          <p:cNvPr id="3" name="2 - Θέση περιεχομένου"/>
          <p:cNvSpPr>
            <a:spLocks noGrp="1"/>
          </p:cNvSpPr>
          <p:nvPr>
            <p:ph idx="1"/>
          </p:nvPr>
        </p:nvSpPr>
        <p:spPr>
          <a:xfrm>
            <a:off x="457200" y="1219200"/>
            <a:ext cx="8229600" cy="5105400"/>
          </a:xfrm>
        </p:spPr>
        <p:txBody>
          <a:bodyPr rtlCol="0">
            <a:normAutofit fontScale="77500" lnSpcReduction="20000"/>
          </a:bodyPr>
          <a:lstStyle/>
          <a:p>
            <a:pPr fontAlgn="auto">
              <a:spcAft>
                <a:spcPts val="0"/>
              </a:spcAft>
              <a:buFont typeface="Arial" pitchFamily="34" charset="0"/>
              <a:buChar char="•"/>
              <a:defRPr/>
            </a:pPr>
            <a:r>
              <a:rPr lang="en-US" dirty="0" err="1" smtClean="0"/>
              <a:t>Nejvýznamnějším</a:t>
            </a:r>
            <a:r>
              <a:rPr lang="en-US" dirty="0" smtClean="0"/>
              <a:t> </a:t>
            </a:r>
            <a:r>
              <a:rPr lang="en-US" dirty="0" err="1" smtClean="0"/>
              <a:t>dílem</a:t>
            </a:r>
            <a:r>
              <a:rPr lang="en-US" dirty="0" smtClean="0"/>
              <a:t>, </a:t>
            </a:r>
            <a:r>
              <a:rPr lang="en-US" dirty="0" err="1" smtClean="0"/>
              <a:t>které</a:t>
            </a:r>
            <a:r>
              <a:rPr lang="en-US" dirty="0" smtClean="0"/>
              <a:t> </a:t>
            </a:r>
            <a:r>
              <a:rPr lang="cs-CZ" dirty="0" smtClean="0"/>
              <a:t>vytvořil</a:t>
            </a:r>
          </a:p>
          <a:p>
            <a:pPr fontAlgn="auto">
              <a:spcAft>
                <a:spcPts val="0"/>
              </a:spcAft>
              <a:buFont typeface="Arial" pitchFamily="34" charset="0"/>
              <a:buChar char="•"/>
              <a:defRPr/>
            </a:pPr>
            <a:r>
              <a:rPr lang="en-US" dirty="0" smtClean="0"/>
              <a:t> </a:t>
            </a:r>
            <a:r>
              <a:rPr lang="en-US" dirty="0" err="1" smtClean="0"/>
              <a:t>Medúza</a:t>
            </a:r>
            <a:r>
              <a:rPr lang="en-US" dirty="0" smtClean="0"/>
              <a:t> </a:t>
            </a:r>
            <a:r>
              <a:rPr lang="en-US" dirty="0" err="1" smtClean="0"/>
              <a:t>byla</a:t>
            </a:r>
            <a:r>
              <a:rPr lang="en-US" dirty="0" smtClean="0"/>
              <a:t> </a:t>
            </a:r>
            <a:r>
              <a:rPr lang="en-US" dirty="0" err="1" smtClean="0"/>
              <a:t>francouzská</a:t>
            </a:r>
            <a:r>
              <a:rPr lang="en-US" dirty="0" smtClean="0"/>
              <a:t> </a:t>
            </a:r>
            <a:r>
              <a:rPr lang="en-US" dirty="0" err="1" smtClean="0"/>
              <a:t>fregata</a:t>
            </a:r>
            <a:r>
              <a:rPr lang="en-US" dirty="0" smtClean="0"/>
              <a:t>, </a:t>
            </a:r>
            <a:r>
              <a:rPr lang="en-US" dirty="0" err="1" smtClean="0"/>
              <a:t>která</a:t>
            </a:r>
            <a:r>
              <a:rPr lang="en-US" dirty="0" smtClean="0"/>
              <a:t> v </a:t>
            </a:r>
            <a:r>
              <a:rPr lang="en-US" dirty="0" err="1" smtClean="0"/>
              <a:t>roce</a:t>
            </a:r>
            <a:r>
              <a:rPr lang="en-US" dirty="0" smtClean="0"/>
              <a:t> 1816 </a:t>
            </a:r>
            <a:r>
              <a:rPr lang="en-US" dirty="0" err="1" smtClean="0"/>
              <a:t>ztroskotala</a:t>
            </a:r>
            <a:r>
              <a:rPr lang="en-US" dirty="0" smtClean="0"/>
              <a:t> u </a:t>
            </a:r>
            <a:r>
              <a:rPr lang="en-US" dirty="0" err="1" smtClean="0"/>
              <a:t>pobřeží</a:t>
            </a:r>
            <a:r>
              <a:rPr lang="en-US" dirty="0" smtClean="0"/>
              <a:t> </a:t>
            </a:r>
            <a:r>
              <a:rPr lang="en-US" dirty="0" err="1" smtClean="0"/>
              <a:t>Senegalu</a:t>
            </a:r>
            <a:endParaRPr lang="cs-CZ" dirty="0" smtClean="0"/>
          </a:p>
          <a:p>
            <a:pPr fontAlgn="auto">
              <a:spcAft>
                <a:spcPts val="0"/>
              </a:spcAft>
              <a:buFont typeface="Arial" pitchFamily="34" charset="0"/>
              <a:buChar char="•"/>
              <a:defRPr/>
            </a:pPr>
            <a:r>
              <a:rPr lang="en-US" dirty="0" err="1" smtClean="0"/>
              <a:t>Při</a:t>
            </a:r>
            <a:r>
              <a:rPr lang="en-US" dirty="0" smtClean="0"/>
              <a:t> </a:t>
            </a:r>
            <a:r>
              <a:rPr lang="en-US" dirty="0" err="1" smtClean="0"/>
              <a:t>této</a:t>
            </a:r>
            <a:r>
              <a:rPr lang="en-US" dirty="0" smtClean="0"/>
              <a:t> </a:t>
            </a:r>
            <a:r>
              <a:rPr lang="en-US" dirty="0" err="1" smtClean="0"/>
              <a:t>katastrofě</a:t>
            </a:r>
            <a:r>
              <a:rPr lang="en-US" dirty="0" smtClean="0"/>
              <a:t> </a:t>
            </a:r>
            <a:r>
              <a:rPr lang="en-US" dirty="0" err="1" smtClean="0"/>
              <a:t>přišlo</a:t>
            </a:r>
            <a:r>
              <a:rPr lang="en-US" dirty="0" smtClean="0"/>
              <a:t> </a:t>
            </a:r>
            <a:r>
              <a:rPr lang="en-US" dirty="0" err="1" smtClean="0"/>
              <a:t>chybou</a:t>
            </a:r>
            <a:r>
              <a:rPr lang="en-US" dirty="0" smtClean="0"/>
              <a:t> a </a:t>
            </a:r>
            <a:r>
              <a:rPr lang="en-US" dirty="0" err="1" smtClean="0"/>
              <a:t>zbabělostí</a:t>
            </a:r>
            <a:r>
              <a:rPr lang="en-US" dirty="0" smtClean="0"/>
              <a:t> </a:t>
            </a:r>
            <a:r>
              <a:rPr lang="en-US" dirty="0" err="1" smtClean="0"/>
              <a:t>nezkušeného</a:t>
            </a:r>
            <a:r>
              <a:rPr lang="en-US" dirty="0" smtClean="0"/>
              <a:t> </a:t>
            </a:r>
            <a:r>
              <a:rPr lang="en-US" dirty="0" err="1" smtClean="0"/>
              <a:t>kapitána</a:t>
            </a:r>
            <a:r>
              <a:rPr lang="en-US" dirty="0" smtClean="0"/>
              <a:t> </a:t>
            </a:r>
            <a:r>
              <a:rPr lang="en-US" dirty="0" err="1" smtClean="0"/>
              <a:t>Huguese</a:t>
            </a:r>
            <a:r>
              <a:rPr lang="en-US" dirty="0" smtClean="0"/>
              <a:t> </a:t>
            </a:r>
            <a:r>
              <a:rPr lang="en-US" dirty="0" err="1" smtClean="0"/>
              <a:t>Duroy</a:t>
            </a:r>
            <a:r>
              <a:rPr lang="en-US" dirty="0" smtClean="0"/>
              <a:t> de </a:t>
            </a:r>
            <a:r>
              <a:rPr lang="en-US" dirty="0" err="1" smtClean="0"/>
              <a:t>Chaumereyse</a:t>
            </a:r>
            <a:r>
              <a:rPr lang="en-US" dirty="0" smtClean="0"/>
              <a:t> o </a:t>
            </a:r>
            <a:r>
              <a:rPr lang="en-US" dirty="0" err="1" smtClean="0"/>
              <a:t>život</a:t>
            </a:r>
            <a:r>
              <a:rPr lang="en-US" dirty="0" smtClean="0"/>
              <a:t> 140 </a:t>
            </a:r>
            <a:r>
              <a:rPr lang="en-US" dirty="0" err="1" smtClean="0"/>
              <a:t>pasažérů</a:t>
            </a:r>
            <a:r>
              <a:rPr lang="en-US" dirty="0" smtClean="0"/>
              <a:t> a </a:t>
            </a:r>
            <a:r>
              <a:rPr lang="en-US" dirty="0" err="1" smtClean="0"/>
              <a:t>členů</a:t>
            </a:r>
            <a:r>
              <a:rPr lang="en-US" dirty="0" smtClean="0"/>
              <a:t> </a:t>
            </a:r>
            <a:r>
              <a:rPr lang="en-US" dirty="0" err="1" smtClean="0"/>
              <a:t>posádky</a:t>
            </a:r>
            <a:r>
              <a:rPr lang="en-US" dirty="0" smtClean="0"/>
              <a:t>. </a:t>
            </a:r>
            <a:endParaRPr lang="cs-CZ" dirty="0" smtClean="0"/>
          </a:p>
          <a:p>
            <a:pPr fontAlgn="auto">
              <a:spcAft>
                <a:spcPts val="0"/>
              </a:spcAft>
              <a:buFont typeface="Arial" pitchFamily="34" charset="0"/>
              <a:buChar char="•"/>
              <a:defRPr/>
            </a:pPr>
            <a:r>
              <a:rPr lang="en-US" dirty="0" err="1" smtClean="0"/>
              <a:t>Při</a:t>
            </a:r>
            <a:r>
              <a:rPr lang="en-US" dirty="0" smtClean="0"/>
              <a:t> </a:t>
            </a:r>
            <a:r>
              <a:rPr lang="en-US" dirty="0" err="1" smtClean="0"/>
              <a:t>ztroskotání</a:t>
            </a:r>
            <a:r>
              <a:rPr lang="en-US" dirty="0" smtClean="0"/>
              <a:t> se </a:t>
            </a:r>
            <a:r>
              <a:rPr lang="en-US" dirty="0" err="1" smtClean="0"/>
              <a:t>kapitán</a:t>
            </a:r>
            <a:r>
              <a:rPr lang="en-US" dirty="0" smtClean="0"/>
              <a:t> </a:t>
            </a:r>
            <a:r>
              <a:rPr lang="en-US" dirty="0" err="1" smtClean="0"/>
              <a:t>rozhodl</a:t>
            </a:r>
            <a:r>
              <a:rPr lang="en-US" dirty="0" smtClean="0"/>
              <a:t> </a:t>
            </a:r>
            <a:r>
              <a:rPr lang="en-US" dirty="0" err="1" smtClean="0"/>
              <a:t>opustit</a:t>
            </a:r>
            <a:r>
              <a:rPr lang="en-US" dirty="0" smtClean="0"/>
              <a:t> </a:t>
            </a:r>
            <a:r>
              <a:rPr lang="en-US" dirty="0" err="1" smtClean="0"/>
              <a:t>loď</a:t>
            </a:r>
            <a:r>
              <a:rPr lang="en-US" dirty="0" smtClean="0"/>
              <a:t> s </a:t>
            </a:r>
            <a:r>
              <a:rPr lang="en-US" dirty="0" err="1" smtClean="0"/>
              <a:t>několika</a:t>
            </a:r>
            <a:r>
              <a:rPr lang="en-US" dirty="0" smtClean="0"/>
              <a:t> </a:t>
            </a:r>
            <a:r>
              <a:rPr lang="en-US" dirty="0" err="1" smtClean="0"/>
              <a:t>prominentními</a:t>
            </a:r>
            <a:r>
              <a:rPr lang="en-US" dirty="0" smtClean="0"/>
              <a:t> </a:t>
            </a:r>
            <a:r>
              <a:rPr lang="en-US" dirty="0" err="1" smtClean="0"/>
              <a:t>pasažéry</a:t>
            </a:r>
            <a:r>
              <a:rPr lang="en-US" dirty="0" smtClean="0"/>
              <a:t> a </a:t>
            </a:r>
            <a:r>
              <a:rPr lang="en-US" dirty="0" err="1" smtClean="0"/>
              <a:t>nechal</a:t>
            </a:r>
            <a:r>
              <a:rPr lang="en-US" dirty="0" smtClean="0"/>
              <a:t> </a:t>
            </a:r>
            <a:r>
              <a:rPr lang="en-US" dirty="0" err="1" smtClean="0"/>
              <a:t>ostatní</a:t>
            </a:r>
            <a:r>
              <a:rPr lang="en-US" dirty="0" smtClean="0"/>
              <a:t> </a:t>
            </a:r>
            <a:r>
              <a:rPr lang="en-US" dirty="0" err="1" smtClean="0"/>
              <a:t>cestující</a:t>
            </a:r>
            <a:r>
              <a:rPr lang="en-US" dirty="0" smtClean="0"/>
              <a:t> </a:t>
            </a:r>
            <a:r>
              <a:rPr lang="en-US" dirty="0" err="1" smtClean="0"/>
              <a:t>na</a:t>
            </a:r>
            <a:r>
              <a:rPr lang="en-US" dirty="0" smtClean="0"/>
              <a:t> </a:t>
            </a:r>
            <a:r>
              <a:rPr lang="en-US" dirty="0" err="1" smtClean="0"/>
              <a:t>pospas</a:t>
            </a:r>
            <a:r>
              <a:rPr lang="en-US" dirty="0" smtClean="0"/>
              <a:t> </a:t>
            </a:r>
            <a:r>
              <a:rPr lang="en-US" dirty="0" err="1" smtClean="0"/>
              <a:t>osudu</a:t>
            </a:r>
            <a:endParaRPr lang="cs-CZ" dirty="0" smtClean="0"/>
          </a:p>
          <a:p>
            <a:pPr fontAlgn="auto">
              <a:spcAft>
                <a:spcPts val="0"/>
              </a:spcAft>
              <a:buFont typeface="Arial" pitchFamily="34" charset="0"/>
              <a:buChar char="•"/>
              <a:defRPr/>
            </a:pPr>
            <a:r>
              <a:rPr lang="en-US" dirty="0" smtClean="0"/>
              <a:t>Na </a:t>
            </a:r>
            <a:r>
              <a:rPr lang="en-US" dirty="0" err="1" smtClean="0"/>
              <a:t>lodi</a:t>
            </a:r>
            <a:r>
              <a:rPr lang="en-US" dirty="0" smtClean="0"/>
              <a:t> </a:t>
            </a:r>
            <a:r>
              <a:rPr lang="en-US" dirty="0" err="1" smtClean="0"/>
              <a:t>došlo</a:t>
            </a:r>
            <a:r>
              <a:rPr lang="en-US" dirty="0" smtClean="0"/>
              <a:t> k </a:t>
            </a:r>
            <a:r>
              <a:rPr lang="en-US" dirty="0" err="1" smtClean="0"/>
              <a:t>bitkám</a:t>
            </a:r>
            <a:r>
              <a:rPr lang="en-US" dirty="0" smtClean="0"/>
              <a:t> se </a:t>
            </a:r>
            <a:r>
              <a:rPr lang="en-US" dirty="0" err="1" smtClean="0"/>
              <a:t>smrtelnými</a:t>
            </a:r>
            <a:r>
              <a:rPr lang="en-US" dirty="0" smtClean="0"/>
              <a:t> </a:t>
            </a:r>
            <a:r>
              <a:rPr lang="en-US" dirty="0" err="1" smtClean="0"/>
              <a:t>následky</a:t>
            </a:r>
            <a:r>
              <a:rPr lang="en-US" dirty="0" smtClean="0"/>
              <a:t> a </a:t>
            </a:r>
            <a:r>
              <a:rPr lang="en-US" dirty="0" err="1" smtClean="0"/>
              <a:t>několik</a:t>
            </a:r>
            <a:r>
              <a:rPr lang="en-US" dirty="0" smtClean="0"/>
              <a:t> </a:t>
            </a:r>
            <a:r>
              <a:rPr lang="en-US" dirty="0" err="1" smtClean="0"/>
              <a:t>cestujících</a:t>
            </a:r>
            <a:r>
              <a:rPr lang="en-US" dirty="0" smtClean="0"/>
              <a:t> </a:t>
            </a:r>
            <a:r>
              <a:rPr lang="en-US" dirty="0" err="1" smtClean="0"/>
              <a:t>spáchalo</a:t>
            </a:r>
            <a:r>
              <a:rPr lang="en-US" dirty="0" smtClean="0"/>
              <a:t> </a:t>
            </a:r>
            <a:r>
              <a:rPr lang="en-US" dirty="0" err="1" smtClean="0"/>
              <a:t>sebevraždu</a:t>
            </a:r>
            <a:endParaRPr lang="cs-CZ" dirty="0" smtClean="0"/>
          </a:p>
          <a:p>
            <a:pPr fontAlgn="auto">
              <a:spcAft>
                <a:spcPts val="0"/>
              </a:spcAft>
              <a:buFont typeface="Arial" pitchFamily="34" charset="0"/>
              <a:buChar char="•"/>
              <a:defRPr/>
            </a:pPr>
            <a:r>
              <a:rPr lang="cs-CZ" dirty="0" smtClean="0"/>
              <a:t>O</a:t>
            </a:r>
            <a:r>
              <a:rPr lang="en-US" dirty="0" err="1" smtClean="0"/>
              <a:t>smý</a:t>
            </a:r>
            <a:r>
              <a:rPr lang="en-US" dirty="0" smtClean="0"/>
              <a:t> den </a:t>
            </a:r>
            <a:r>
              <a:rPr lang="en-US" dirty="0" err="1" smtClean="0"/>
              <a:t>začali</a:t>
            </a:r>
            <a:r>
              <a:rPr lang="en-US" dirty="0" smtClean="0"/>
              <a:t> </a:t>
            </a:r>
            <a:r>
              <a:rPr lang="en-US" dirty="0" err="1" smtClean="0"/>
              <a:t>házet</a:t>
            </a:r>
            <a:r>
              <a:rPr lang="en-US" dirty="0" smtClean="0"/>
              <a:t> </a:t>
            </a:r>
            <a:r>
              <a:rPr lang="en-US" dirty="0" err="1" smtClean="0"/>
              <a:t>nemocné</a:t>
            </a:r>
            <a:r>
              <a:rPr lang="en-US" dirty="0" smtClean="0"/>
              <a:t> a </a:t>
            </a:r>
            <a:r>
              <a:rPr lang="en-US" dirty="0" err="1" smtClean="0"/>
              <a:t>slabé</a:t>
            </a:r>
            <a:r>
              <a:rPr lang="en-US" dirty="0" smtClean="0"/>
              <a:t> </a:t>
            </a:r>
            <a:r>
              <a:rPr lang="en-US" dirty="0" err="1" smtClean="0"/>
              <a:t>přes</a:t>
            </a:r>
            <a:r>
              <a:rPr lang="en-US" dirty="0" smtClean="0"/>
              <a:t> </a:t>
            </a:r>
            <a:r>
              <a:rPr lang="en-US" dirty="0" err="1" smtClean="0"/>
              <a:t>palubu</a:t>
            </a:r>
            <a:endParaRPr lang="cs-CZ" dirty="0" smtClean="0"/>
          </a:p>
          <a:p>
            <a:pPr fontAlgn="auto">
              <a:spcAft>
                <a:spcPts val="0"/>
              </a:spcAft>
              <a:buFont typeface="Arial" pitchFamily="34" charset="0"/>
              <a:buChar char="•"/>
              <a:defRPr/>
            </a:pPr>
            <a:r>
              <a:rPr lang="en-US" dirty="0" smtClean="0"/>
              <a:t>Po </a:t>
            </a:r>
            <a:r>
              <a:rPr lang="en-US" dirty="0" err="1" smtClean="0"/>
              <a:t>patnácti</a:t>
            </a:r>
            <a:r>
              <a:rPr lang="en-US" dirty="0" smtClean="0"/>
              <a:t> </a:t>
            </a:r>
            <a:r>
              <a:rPr lang="en-US" dirty="0" err="1" smtClean="0"/>
              <a:t>dnech</a:t>
            </a:r>
            <a:r>
              <a:rPr lang="en-US" dirty="0" smtClean="0"/>
              <a:t> </a:t>
            </a:r>
            <a:r>
              <a:rPr lang="en-US" dirty="0" err="1" smtClean="0"/>
              <a:t>bylo</a:t>
            </a:r>
            <a:r>
              <a:rPr lang="en-US" dirty="0" smtClean="0"/>
              <a:t> </a:t>
            </a:r>
            <a:r>
              <a:rPr lang="en-US" dirty="0" err="1" smtClean="0"/>
              <a:t>zachráněno</a:t>
            </a:r>
            <a:r>
              <a:rPr lang="en-US" dirty="0" smtClean="0"/>
              <a:t> </a:t>
            </a:r>
            <a:r>
              <a:rPr lang="en-US" dirty="0" err="1" smtClean="0"/>
              <a:t>patnáct</a:t>
            </a:r>
            <a:r>
              <a:rPr lang="en-US" dirty="0" smtClean="0"/>
              <a:t> </a:t>
            </a:r>
            <a:r>
              <a:rPr lang="en-US" dirty="0" err="1" smtClean="0"/>
              <a:t>přeživších</a:t>
            </a:r>
            <a:r>
              <a:rPr lang="en-US" dirty="0" smtClean="0"/>
              <a:t> </a:t>
            </a:r>
            <a:r>
              <a:rPr lang="en-US" dirty="0" err="1" smtClean="0"/>
              <a:t>cestujících</a:t>
            </a:r>
            <a:r>
              <a:rPr lang="en-US" dirty="0" smtClean="0"/>
              <a:t> </a:t>
            </a:r>
            <a:r>
              <a:rPr lang="en-US" dirty="0" err="1" smtClean="0"/>
              <a:t>anglickou</a:t>
            </a:r>
            <a:r>
              <a:rPr lang="en-US" dirty="0" smtClean="0"/>
              <a:t> </a:t>
            </a:r>
            <a:r>
              <a:rPr lang="en-US" dirty="0" err="1" smtClean="0"/>
              <a:t>lodí</a:t>
            </a:r>
            <a:r>
              <a:rPr lang="en-US" dirty="0" smtClean="0"/>
              <a:t> Argus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8229600" cy="1600200"/>
          </a:xfrm>
        </p:spPr>
        <p:txBody>
          <a:bodyPr rtlCol="0">
            <a:normAutofit fontScale="90000"/>
          </a:bodyPr>
          <a:lstStyle/>
          <a:p>
            <a:pPr fontAlgn="auto">
              <a:spcAft>
                <a:spcPts val="0"/>
              </a:spcAft>
              <a:defRPr/>
            </a:pPr>
            <a:r>
              <a:rPr lang="cs-CZ" dirty="0" smtClean="0"/>
              <a:t/>
            </a:r>
            <a:br>
              <a:rPr lang="cs-CZ" dirty="0" smtClean="0"/>
            </a:br>
            <a:r>
              <a:rPr lang="cs-CZ" dirty="0" smtClean="0"/>
              <a:t>Eugene Delacroix</a:t>
            </a:r>
            <a:br>
              <a:rPr lang="cs-CZ" dirty="0" smtClean="0"/>
            </a:br>
            <a:r>
              <a:rPr lang="cs-CZ" dirty="0" smtClean="0"/>
              <a:t>1798-1863</a:t>
            </a:r>
            <a:br>
              <a:rPr lang="cs-CZ" dirty="0" smtClean="0"/>
            </a:br>
            <a:endParaRPr lang="en-US" dirty="0"/>
          </a:p>
        </p:txBody>
      </p:sp>
      <p:sp>
        <p:nvSpPr>
          <p:cNvPr id="33794" name="2 - Θέση περιεχομένου"/>
          <p:cNvSpPr>
            <a:spLocks noGrp="1"/>
          </p:cNvSpPr>
          <p:nvPr>
            <p:ph idx="1"/>
          </p:nvPr>
        </p:nvSpPr>
        <p:spPr/>
        <p:txBody>
          <a:bodyPr/>
          <a:lstStyle/>
          <a:p>
            <a:r>
              <a:rPr lang="cs-CZ" smtClean="0"/>
              <a:t>1798-1863</a:t>
            </a:r>
          </a:p>
          <a:p>
            <a:r>
              <a:rPr lang="cs-CZ" smtClean="0"/>
              <a:t>Malíř a karikaturista, vůdce romantiků</a:t>
            </a:r>
          </a:p>
          <a:p>
            <a:r>
              <a:rPr lang="cs-CZ" smtClean="0"/>
              <a:t>Cesty: Itálie, Anglie, Maroko, Španělsko</a:t>
            </a:r>
          </a:p>
          <a:p>
            <a:r>
              <a:rPr lang="cs-CZ" smtClean="0"/>
              <a:t>Klasické vzdělání</a:t>
            </a:r>
          </a:p>
          <a:p>
            <a:r>
              <a:rPr lang="cs-CZ" smtClean="0"/>
              <a:t>Odmítal se nechat zatáhnout do nějakého uměleckého proudu</a:t>
            </a:r>
          </a:p>
          <a:p>
            <a:r>
              <a:rPr lang="cs-CZ" smtClean="0">
                <a:latin typeface="Times New Roman" pitchFamily="18" charset="0"/>
              </a:rPr>
              <a:t>je považován za předchůdce impresionismu - pro svou práci s barvou</a:t>
            </a:r>
            <a:endParaRPr lang="cs-CZ" smtClean="0"/>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09600"/>
            <a:ext cx="8229600" cy="5516563"/>
          </a:xfrm>
        </p:spPr>
        <p:txBody>
          <a:bodyPr rtlCol="0">
            <a:normAutofit fontScale="70000" lnSpcReduction="20000"/>
          </a:bodyPr>
          <a:lstStyle/>
          <a:p>
            <a:pPr fontAlgn="auto">
              <a:spcAft>
                <a:spcPts val="0"/>
              </a:spcAft>
              <a:buFont typeface="Arial" pitchFamily="34" charset="0"/>
              <a:buChar char="•"/>
              <a:defRPr/>
            </a:pPr>
            <a:r>
              <a:rPr lang="cs-CZ" sz="3400" dirty="0" smtClean="0"/>
              <a:t>M</a:t>
            </a:r>
            <a:r>
              <a:rPr lang="en-US" sz="3400" dirty="0" err="1" smtClean="0"/>
              <a:t>atka</a:t>
            </a:r>
            <a:r>
              <a:rPr lang="en-US" sz="3400" dirty="0" smtClean="0"/>
              <a:t> </a:t>
            </a:r>
            <a:r>
              <a:rPr lang="en-US" sz="3400" dirty="0" err="1" smtClean="0"/>
              <a:t>Victoire</a:t>
            </a:r>
            <a:r>
              <a:rPr lang="en-US" sz="3400" dirty="0" smtClean="0"/>
              <a:t> </a:t>
            </a:r>
            <a:r>
              <a:rPr lang="en-US" sz="3400" dirty="0" err="1" smtClean="0"/>
              <a:t>Orben</a:t>
            </a:r>
            <a:r>
              <a:rPr lang="en-US" sz="3400" dirty="0" smtClean="0"/>
              <a:t> </a:t>
            </a:r>
            <a:r>
              <a:rPr lang="en-US" sz="3400" dirty="0" err="1" smtClean="0"/>
              <a:t>pocházela</a:t>
            </a:r>
            <a:r>
              <a:rPr lang="en-US" sz="3400" dirty="0" smtClean="0"/>
              <a:t> z </a:t>
            </a:r>
            <a:r>
              <a:rPr lang="en-US" sz="3400" dirty="0" err="1" smtClean="0"/>
              <a:t>bohaté</a:t>
            </a:r>
            <a:r>
              <a:rPr lang="en-US" sz="3400" dirty="0" smtClean="0"/>
              <a:t> </a:t>
            </a:r>
            <a:r>
              <a:rPr lang="en-US" sz="3400" dirty="0" err="1" smtClean="0"/>
              <a:t>rodiny</a:t>
            </a:r>
            <a:r>
              <a:rPr lang="en-US" sz="3400" dirty="0" smtClean="0"/>
              <a:t> </a:t>
            </a:r>
            <a:r>
              <a:rPr lang="en-US" sz="3400" dirty="0" err="1" smtClean="0"/>
              <a:t>královských</a:t>
            </a:r>
            <a:r>
              <a:rPr lang="en-US" sz="3400" dirty="0" smtClean="0"/>
              <a:t> </a:t>
            </a:r>
            <a:r>
              <a:rPr lang="en-US" sz="3400" dirty="0" err="1" smtClean="0"/>
              <a:t>čalouníků</a:t>
            </a:r>
            <a:endParaRPr lang="cs-CZ" sz="3400" dirty="0" smtClean="0"/>
          </a:p>
          <a:p>
            <a:pPr fontAlgn="auto">
              <a:spcAft>
                <a:spcPts val="0"/>
              </a:spcAft>
              <a:buFont typeface="Arial" pitchFamily="34" charset="0"/>
              <a:buChar char="•"/>
              <a:defRPr/>
            </a:pPr>
            <a:r>
              <a:rPr lang="cs-CZ" sz="3400" dirty="0" smtClean="0"/>
              <a:t>O</a:t>
            </a:r>
            <a:r>
              <a:rPr lang="en-US" sz="3400" dirty="0" err="1" smtClean="0"/>
              <a:t>tec</a:t>
            </a:r>
            <a:r>
              <a:rPr lang="en-US" sz="3400" dirty="0" smtClean="0"/>
              <a:t> Charles </a:t>
            </a:r>
            <a:r>
              <a:rPr lang="en-US" sz="3400" dirty="0" err="1" smtClean="0"/>
              <a:t>byl</a:t>
            </a:r>
            <a:r>
              <a:rPr lang="en-US" sz="3400" dirty="0" smtClean="0"/>
              <a:t> </a:t>
            </a:r>
            <a:r>
              <a:rPr lang="en-US" sz="3400" dirty="0" err="1" smtClean="0"/>
              <a:t>ministrem</a:t>
            </a:r>
            <a:r>
              <a:rPr lang="en-US" sz="3400" dirty="0" smtClean="0"/>
              <a:t> </a:t>
            </a:r>
            <a:r>
              <a:rPr lang="en-US" sz="3400" dirty="0" err="1" smtClean="0"/>
              <a:t>zahraničních</a:t>
            </a:r>
            <a:r>
              <a:rPr lang="en-US" sz="3400" dirty="0" smtClean="0"/>
              <a:t> </a:t>
            </a:r>
            <a:r>
              <a:rPr lang="en-US" sz="3400" dirty="0" err="1" smtClean="0"/>
              <a:t>věcí</a:t>
            </a:r>
            <a:endParaRPr lang="cs-CZ" sz="3400" dirty="0" smtClean="0"/>
          </a:p>
          <a:p>
            <a:pPr fontAlgn="auto">
              <a:spcAft>
                <a:spcPts val="0"/>
              </a:spcAft>
              <a:buFont typeface="Arial" pitchFamily="34" charset="0"/>
              <a:buChar char="•"/>
              <a:defRPr/>
            </a:pPr>
            <a:r>
              <a:rPr lang="en-US" sz="3400" dirty="0" smtClean="0"/>
              <a:t> </a:t>
            </a:r>
            <a:r>
              <a:rPr lang="en-US" sz="3400" dirty="0" err="1" smtClean="0"/>
              <a:t>Eugène</a:t>
            </a:r>
            <a:r>
              <a:rPr lang="en-US" sz="3400" dirty="0" smtClean="0"/>
              <a:t> </a:t>
            </a:r>
            <a:r>
              <a:rPr lang="en-US" sz="3400" dirty="0" err="1" smtClean="0"/>
              <a:t>narodil</a:t>
            </a:r>
            <a:r>
              <a:rPr lang="cs-CZ" sz="3400" dirty="0" smtClean="0"/>
              <a:t> jako čtvrté dítě</a:t>
            </a:r>
            <a:r>
              <a:rPr lang="en-US" sz="3400" dirty="0" smtClean="0"/>
              <a:t>, </a:t>
            </a:r>
            <a:r>
              <a:rPr lang="en-US" sz="3400" dirty="0" err="1" smtClean="0"/>
              <a:t>jeho</a:t>
            </a:r>
            <a:r>
              <a:rPr lang="en-US" sz="3400" dirty="0" smtClean="0"/>
              <a:t> </a:t>
            </a:r>
            <a:r>
              <a:rPr lang="en-US" sz="3400" dirty="0" err="1" smtClean="0"/>
              <a:t>otci</a:t>
            </a:r>
            <a:r>
              <a:rPr lang="cs-CZ" sz="3400" dirty="0" smtClean="0"/>
              <a:t> bylo</a:t>
            </a:r>
            <a:r>
              <a:rPr lang="en-US" sz="3400" dirty="0" smtClean="0"/>
              <a:t> 57</a:t>
            </a:r>
            <a:r>
              <a:rPr lang="cs-CZ" sz="3400" dirty="0" smtClean="0"/>
              <a:t>,</a:t>
            </a:r>
            <a:r>
              <a:rPr lang="en-US" sz="3400" dirty="0" smtClean="0"/>
              <a:t> </a:t>
            </a:r>
            <a:r>
              <a:rPr lang="en-US" sz="3400" dirty="0" err="1" smtClean="0"/>
              <a:t>matce</a:t>
            </a:r>
            <a:r>
              <a:rPr lang="en-US" sz="3400" dirty="0" smtClean="0"/>
              <a:t> 40</a:t>
            </a:r>
            <a:endParaRPr lang="cs-CZ" sz="3400" dirty="0" smtClean="0"/>
          </a:p>
          <a:p>
            <a:pPr fontAlgn="auto">
              <a:spcAft>
                <a:spcPts val="0"/>
              </a:spcAft>
              <a:buFont typeface="Arial" pitchFamily="34" charset="0"/>
              <a:buChar char="•"/>
              <a:defRPr/>
            </a:pPr>
            <a:r>
              <a:rPr lang="cs-CZ" sz="3400" dirty="0" smtClean="0"/>
              <a:t>B</a:t>
            </a:r>
            <a:r>
              <a:rPr lang="en-US" sz="3400" dirty="0" err="1" smtClean="0"/>
              <a:t>yl</a:t>
            </a:r>
            <a:r>
              <a:rPr lang="en-US" sz="3400" dirty="0" smtClean="0"/>
              <a:t> s </a:t>
            </a:r>
            <a:r>
              <a:rPr lang="en-US" sz="3400" dirty="0" err="1" smtClean="0"/>
              <a:t>největší</a:t>
            </a:r>
            <a:r>
              <a:rPr lang="en-US" sz="3400" dirty="0" smtClean="0"/>
              <a:t> </a:t>
            </a:r>
            <a:r>
              <a:rPr lang="en-US" sz="3400" dirty="0" err="1" smtClean="0"/>
              <a:t>pravděpodobností</a:t>
            </a:r>
            <a:r>
              <a:rPr lang="en-US" sz="3400" dirty="0" smtClean="0"/>
              <a:t> </a:t>
            </a:r>
            <a:r>
              <a:rPr lang="en-US" sz="3400" dirty="0" err="1" smtClean="0"/>
              <a:t>nemanželským</a:t>
            </a:r>
            <a:r>
              <a:rPr lang="en-US" sz="3400" dirty="0" smtClean="0"/>
              <a:t> </a:t>
            </a:r>
            <a:r>
              <a:rPr lang="en-US" sz="3400" dirty="0" err="1" smtClean="0"/>
              <a:t>dítětem</a:t>
            </a:r>
            <a:r>
              <a:rPr lang="en-US" sz="3400" dirty="0" smtClean="0"/>
              <a:t>, </a:t>
            </a:r>
            <a:r>
              <a:rPr lang="en-US" sz="3400" dirty="0" err="1" smtClean="0"/>
              <a:t>jeho</a:t>
            </a:r>
            <a:r>
              <a:rPr lang="en-US" sz="3400" dirty="0" smtClean="0"/>
              <a:t> </a:t>
            </a:r>
            <a:r>
              <a:rPr lang="en-US" sz="3400" dirty="0" err="1" smtClean="0"/>
              <a:t>narození</a:t>
            </a:r>
            <a:r>
              <a:rPr lang="en-US" sz="3400" dirty="0" smtClean="0"/>
              <a:t> </a:t>
            </a:r>
            <a:r>
              <a:rPr lang="en-US" sz="3400" dirty="0" err="1" smtClean="0"/>
              <a:t>předcházela</a:t>
            </a:r>
            <a:r>
              <a:rPr lang="en-US" sz="3400" dirty="0" smtClean="0"/>
              <a:t> </a:t>
            </a:r>
            <a:r>
              <a:rPr lang="en-US" sz="3400" dirty="0" err="1" smtClean="0"/>
              <a:t>událost</a:t>
            </a:r>
            <a:r>
              <a:rPr lang="en-US" sz="3400" dirty="0" smtClean="0"/>
              <a:t> </a:t>
            </a:r>
            <a:r>
              <a:rPr lang="en-US" sz="3400" dirty="0" err="1" smtClean="0"/>
              <a:t>vykonstruovaná</a:t>
            </a:r>
            <a:r>
              <a:rPr lang="en-US" sz="3400" dirty="0" smtClean="0"/>
              <a:t> </a:t>
            </a:r>
            <a:r>
              <a:rPr lang="en-US" sz="3400" dirty="0" err="1" smtClean="0"/>
              <a:t>jeho</a:t>
            </a:r>
            <a:r>
              <a:rPr lang="en-US" sz="3400" dirty="0" smtClean="0"/>
              <a:t> </a:t>
            </a:r>
            <a:r>
              <a:rPr lang="en-US" sz="3400" dirty="0" err="1" smtClean="0"/>
              <a:t>otcem</a:t>
            </a:r>
            <a:r>
              <a:rPr lang="en-US" sz="3400" dirty="0" smtClean="0"/>
              <a:t> </a:t>
            </a:r>
            <a:r>
              <a:rPr lang="en-US" sz="3400" dirty="0" err="1" smtClean="0"/>
              <a:t>na</a:t>
            </a:r>
            <a:r>
              <a:rPr lang="en-US" sz="3400" dirty="0" smtClean="0"/>
              <a:t> </a:t>
            </a:r>
            <a:r>
              <a:rPr lang="en-US" sz="3400" dirty="0" err="1" smtClean="0"/>
              <a:t>zakrytí</a:t>
            </a:r>
            <a:r>
              <a:rPr lang="en-US" sz="3400" dirty="0" smtClean="0"/>
              <a:t> </a:t>
            </a:r>
            <a:r>
              <a:rPr lang="en-US" sz="3400" dirty="0" err="1" smtClean="0"/>
              <a:t>nemanželského</a:t>
            </a:r>
            <a:r>
              <a:rPr lang="en-US" sz="3400" dirty="0" smtClean="0"/>
              <a:t> </a:t>
            </a:r>
            <a:r>
              <a:rPr lang="en-US" sz="3400" dirty="0" err="1" smtClean="0"/>
              <a:t>poměru</a:t>
            </a:r>
            <a:r>
              <a:rPr lang="en-US" sz="3400" dirty="0" smtClean="0"/>
              <a:t> </a:t>
            </a:r>
            <a:r>
              <a:rPr lang="en-US" sz="3400" dirty="0" err="1" smtClean="0"/>
              <a:t>jeho</a:t>
            </a:r>
            <a:r>
              <a:rPr lang="en-US" sz="3400" dirty="0" smtClean="0"/>
              <a:t> </a:t>
            </a:r>
            <a:r>
              <a:rPr lang="en-US" sz="3400" dirty="0" err="1" smtClean="0"/>
              <a:t>ženy</a:t>
            </a:r>
            <a:r>
              <a:rPr lang="en-US" sz="3400" dirty="0" smtClean="0"/>
              <a:t> s </a:t>
            </a:r>
            <a:r>
              <a:rPr lang="en-US" sz="3400" dirty="0" err="1" smtClean="0"/>
              <a:t>Charlesem</a:t>
            </a:r>
            <a:r>
              <a:rPr lang="en-US" sz="3400" dirty="0" smtClean="0"/>
              <a:t> Maurice de </a:t>
            </a:r>
            <a:r>
              <a:rPr lang="en-US" sz="3400" dirty="0" err="1" smtClean="0"/>
              <a:t>Talleyrandem</a:t>
            </a:r>
            <a:r>
              <a:rPr lang="cs-CZ" sz="3400" dirty="0" smtClean="0"/>
              <a:t> (</a:t>
            </a:r>
            <a:r>
              <a:rPr lang="en-US" sz="3400" dirty="0" smtClean="0"/>
              <a:t> </a:t>
            </a:r>
            <a:r>
              <a:rPr lang="cs-CZ" sz="3400" dirty="0" smtClean="0"/>
              <a:t>ten ho n</a:t>
            </a:r>
            <a:r>
              <a:rPr lang="en-US" sz="3400" dirty="0" err="1" smtClean="0"/>
              <a:t>ásledoval</a:t>
            </a:r>
            <a:r>
              <a:rPr lang="en-US" sz="3400" dirty="0" smtClean="0"/>
              <a:t> </a:t>
            </a:r>
            <a:r>
              <a:rPr lang="en-US" sz="3400" dirty="0" err="1" smtClean="0"/>
              <a:t>na</a:t>
            </a:r>
            <a:r>
              <a:rPr lang="en-US" sz="3400" dirty="0" smtClean="0"/>
              <a:t> </a:t>
            </a:r>
            <a:r>
              <a:rPr lang="en-US" sz="3400" dirty="0" err="1" smtClean="0"/>
              <a:t>postu</a:t>
            </a:r>
            <a:r>
              <a:rPr lang="en-US" sz="3400" dirty="0" smtClean="0"/>
              <a:t> </a:t>
            </a:r>
            <a:r>
              <a:rPr lang="en-US" sz="3400" dirty="0" err="1" smtClean="0"/>
              <a:t>ministra</a:t>
            </a:r>
            <a:r>
              <a:rPr lang="en-US" sz="3400" dirty="0" smtClean="0"/>
              <a:t> </a:t>
            </a:r>
            <a:r>
              <a:rPr lang="en-US" sz="3400" dirty="0" err="1" smtClean="0"/>
              <a:t>zahraničí</a:t>
            </a:r>
            <a:r>
              <a:rPr lang="cs-CZ" sz="3400" dirty="0" smtClean="0"/>
              <a:t>)</a:t>
            </a:r>
          </a:p>
          <a:p>
            <a:pPr fontAlgn="auto">
              <a:spcAft>
                <a:spcPts val="0"/>
              </a:spcAft>
              <a:buFont typeface="Arial" pitchFamily="34" charset="0"/>
              <a:buChar char="•"/>
              <a:defRPr/>
            </a:pPr>
            <a:r>
              <a:rPr lang="cs-CZ" sz="3400" dirty="0" smtClean="0"/>
              <a:t>J</a:t>
            </a:r>
            <a:r>
              <a:rPr lang="en-US" sz="3400" dirty="0" err="1" smtClean="0"/>
              <a:t>eho</a:t>
            </a:r>
            <a:r>
              <a:rPr lang="en-US" sz="3400" dirty="0" smtClean="0"/>
              <a:t> </a:t>
            </a:r>
            <a:r>
              <a:rPr lang="en-US" sz="3400" dirty="0" err="1" smtClean="0"/>
              <a:t>otec</a:t>
            </a:r>
            <a:r>
              <a:rPr lang="en-US" sz="3400" dirty="0" smtClean="0"/>
              <a:t> </a:t>
            </a:r>
            <a:r>
              <a:rPr lang="en-US" sz="3400" dirty="0" err="1" smtClean="0"/>
              <a:t>měl</a:t>
            </a:r>
            <a:r>
              <a:rPr lang="en-US" sz="3400" dirty="0" smtClean="0"/>
              <a:t> s </a:t>
            </a:r>
            <a:r>
              <a:rPr lang="en-US" sz="3400" dirty="0" err="1" smtClean="0"/>
              <a:t>velkou</a:t>
            </a:r>
            <a:r>
              <a:rPr lang="en-US" sz="3400" dirty="0" smtClean="0"/>
              <a:t> </a:t>
            </a:r>
            <a:r>
              <a:rPr lang="en-US" sz="3400" dirty="0" err="1" smtClean="0"/>
              <a:t>slávou</a:t>
            </a:r>
            <a:r>
              <a:rPr lang="en-US" sz="3400" dirty="0" smtClean="0"/>
              <a:t> a </a:t>
            </a:r>
            <a:r>
              <a:rPr lang="en-US" sz="3400" dirty="0" err="1" smtClean="0"/>
              <a:t>publicitou</a:t>
            </a:r>
            <a:r>
              <a:rPr lang="en-US" sz="3400" dirty="0" smtClean="0"/>
              <a:t> </a:t>
            </a:r>
            <a:r>
              <a:rPr lang="en-US" sz="3400" dirty="0" err="1" smtClean="0"/>
              <a:t>vyoperován</a:t>
            </a:r>
            <a:r>
              <a:rPr lang="en-US" sz="3400" dirty="0" smtClean="0"/>
              <a:t> </a:t>
            </a:r>
            <a:r>
              <a:rPr lang="cs-CZ" sz="3400" dirty="0" smtClean="0"/>
              <a:t>rakovinový </a:t>
            </a:r>
            <a:r>
              <a:rPr lang="en-US" sz="3400" dirty="0" err="1" smtClean="0"/>
              <a:t>nádor</a:t>
            </a:r>
            <a:r>
              <a:rPr lang="en-US" sz="3400" dirty="0" smtClean="0"/>
              <a:t>, </a:t>
            </a:r>
            <a:r>
              <a:rPr lang="en-US" sz="3400" dirty="0" err="1" smtClean="0"/>
              <a:t>po</a:t>
            </a:r>
            <a:r>
              <a:rPr lang="en-US" sz="3400" dirty="0" smtClean="0"/>
              <a:t> </a:t>
            </a:r>
            <a:r>
              <a:rPr lang="en-US" sz="3400" dirty="0" err="1" smtClean="0"/>
              <a:t>čemž</a:t>
            </a:r>
            <a:r>
              <a:rPr lang="en-US" sz="3400" dirty="0" smtClean="0"/>
              <a:t> </a:t>
            </a:r>
            <a:r>
              <a:rPr lang="en-US" sz="3400" dirty="0" err="1" smtClean="0"/>
              <a:t>jeho</a:t>
            </a:r>
            <a:r>
              <a:rPr lang="en-US" sz="3400" dirty="0" smtClean="0"/>
              <a:t> </a:t>
            </a:r>
            <a:r>
              <a:rPr lang="en-US" sz="3400" dirty="0" err="1" smtClean="0"/>
              <a:t>žena</a:t>
            </a:r>
            <a:r>
              <a:rPr lang="en-US" sz="3400" dirty="0" smtClean="0"/>
              <a:t> </a:t>
            </a:r>
            <a:r>
              <a:rPr lang="en-US" sz="3400" dirty="0" err="1" smtClean="0"/>
              <a:t>údajně</a:t>
            </a:r>
            <a:r>
              <a:rPr lang="en-US" sz="3400" dirty="0" smtClean="0"/>
              <a:t> </a:t>
            </a:r>
            <a:r>
              <a:rPr lang="en-US" sz="3400" dirty="0" err="1" smtClean="0"/>
              <a:t>otěhotněla</a:t>
            </a:r>
            <a:r>
              <a:rPr lang="en-US" sz="3400" dirty="0" smtClean="0"/>
              <a:t>. </a:t>
            </a:r>
            <a:r>
              <a:rPr lang="en-US" sz="3400" dirty="0" err="1" smtClean="0"/>
              <a:t>Eugène</a:t>
            </a:r>
            <a:r>
              <a:rPr lang="en-US" sz="3400" dirty="0" smtClean="0"/>
              <a:t> se </a:t>
            </a:r>
            <a:r>
              <a:rPr lang="en-US" sz="3400" dirty="0" err="1" smtClean="0"/>
              <a:t>narodil</a:t>
            </a:r>
            <a:r>
              <a:rPr lang="en-US" sz="3400" dirty="0" smtClean="0"/>
              <a:t> </a:t>
            </a:r>
            <a:r>
              <a:rPr lang="en-US" sz="3400" dirty="0" err="1" smtClean="0"/>
              <a:t>sedm</a:t>
            </a:r>
            <a:r>
              <a:rPr lang="en-US" sz="3400" dirty="0" smtClean="0"/>
              <a:t> </a:t>
            </a:r>
            <a:r>
              <a:rPr lang="en-US" sz="3400" dirty="0" err="1" smtClean="0"/>
              <a:t>měsíců</a:t>
            </a:r>
            <a:r>
              <a:rPr lang="en-US" sz="3400" dirty="0" smtClean="0"/>
              <a:t> </a:t>
            </a:r>
            <a:r>
              <a:rPr lang="en-US" sz="3400" dirty="0" err="1" smtClean="0"/>
              <a:t>po</a:t>
            </a:r>
            <a:r>
              <a:rPr lang="en-US" sz="3400" dirty="0" smtClean="0"/>
              <a:t> </a:t>
            </a:r>
            <a:r>
              <a:rPr lang="en-US" sz="3400" dirty="0" err="1" smtClean="0"/>
              <a:t>odstranění</a:t>
            </a:r>
            <a:r>
              <a:rPr lang="en-US" sz="3400" dirty="0" smtClean="0"/>
              <a:t> </a:t>
            </a:r>
            <a:r>
              <a:rPr lang="en-US" sz="3400" dirty="0" err="1" smtClean="0"/>
              <a:t>nádoru</a:t>
            </a:r>
            <a:r>
              <a:rPr lang="en-US" sz="3400" dirty="0" smtClean="0"/>
              <a:t>, </a:t>
            </a:r>
            <a:r>
              <a:rPr lang="en-US" sz="3400" dirty="0" err="1" smtClean="0"/>
              <a:t>což</a:t>
            </a:r>
            <a:r>
              <a:rPr lang="en-US" sz="3400" dirty="0" smtClean="0"/>
              <a:t> </a:t>
            </a:r>
            <a:r>
              <a:rPr lang="en-US" sz="3400" dirty="0" err="1" smtClean="0"/>
              <a:t>bylo</a:t>
            </a:r>
            <a:r>
              <a:rPr lang="en-US" sz="3400" dirty="0" smtClean="0"/>
              <a:t> </a:t>
            </a:r>
            <a:r>
              <a:rPr lang="en-US" sz="3400" dirty="0" err="1" smtClean="0"/>
              <a:t>omluveno</a:t>
            </a:r>
            <a:r>
              <a:rPr lang="en-US" sz="3400" dirty="0" smtClean="0"/>
              <a:t> </a:t>
            </a:r>
            <a:r>
              <a:rPr lang="en-US" sz="3400" dirty="0" err="1" smtClean="0"/>
              <a:t>jeho</a:t>
            </a:r>
            <a:r>
              <a:rPr lang="en-US" sz="3400" dirty="0" smtClean="0"/>
              <a:t> </a:t>
            </a:r>
            <a:r>
              <a:rPr lang="en-US" sz="3400" dirty="0" err="1" smtClean="0"/>
              <a:t>nedonošeností</a:t>
            </a:r>
            <a:r>
              <a:rPr lang="en-US" sz="3400" dirty="0" smtClean="0"/>
              <a:t> a </a:t>
            </a:r>
            <a:r>
              <a:rPr lang="en-US" sz="3400" dirty="0" err="1" smtClean="0"/>
              <a:t>celá</a:t>
            </a:r>
            <a:r>
              <a:rPr lang="en-US" sz="3400" dirty="0" smtClean="0"/>
              <a:t> </a:t>
            </a:r>
            <a:r>
              <a:rPr lang="en-US" sz="3400" dirty="0" err="1" smtClean="0"/>
              <a:t>záležitost</a:t>
            </a:r>
            <a:r>
              <a:rPr lang="en-US" sz="3400" dirty="0" smtClean="0"/>
              <a:t> </a:t>
            </a:r>
            <a:r>
              <a:rPr lang="en-US" sz="3400" dirty="0" err="1" smtClean="0"/>
              <a:t>byla</a:t>
            </a:r>
            <a:r>
              <a:rPr lang="en-US" sz="3400" dirty="0" smtClean="0"/>
              <a:t> </a:t>
            </a:r>
            <a:r>
              <a:rPr lang="en-US" sz="3400" dirty="0" err="1" smtClean="0"/>
              <a:t>následně</a:t>
            </a:r>
            <a:r>
              <a:rPr lang="en-US" sz="3400" dirty="0" smtClean="0"/>
              <a:t> </a:t>
            </a:r>
            <a:r>
              <a:rPr lang="en-US" sz="3400" dirty="0" err="1" smtClean="0"/>
              <a:t>uzavřena</a:t>
            </a:r>
            <a:endParaRPr lang="cs-CZ" sz="3400" dirty="0" smtClean="0"/>
          </a:p>
          <a:p>
            <a:pPr fontAlgn="auto">
              <a:spcAft>
                <a:spcPts val="0"/>
              </a:spcAft>
              <a:buFont typeface="Arial" pitchFamily="34" charset="0"/>
              <a:buChar char="•"/>
              <a:defRPr/>
            </a:pPr>
            <a:r>
              <a:rPr lang="en-US" sz="3400" dirty="0" smtClean="0"/>
              <a:t>Delacroix se v </a:t>
            </a:r>
            <a:r>
              <a:rPr lang="en-US" sz="3400" dirty="0" err="1" smtClean="0"/>
              <a:t>dospělosti</a:t>
            </a:r>
            <a:r>
              <a:rPr lang="en-US" sz="3400" dirty="0" smtClean="0"/>
              <a:t> </a:t>
            </a:r>
            <a:r>
              <a:rPr lang="en-US" sz="3400" dirty="0" err="1" smtClean="0"/>
              <a:t>Talleyrandovi</a:t>
            </a:r>
            <a:r>
              <a:rPr lang="en-US" sz="3400" dirty="0" smtClean="0"/>
              <a:t> </a:t>
            </a:r>
            <a:r>
              <a:rPr lang="en-US" sz="3400" dirty="0" err="1" smtClean="0"/>
              <a:t>velmi</a:t>
            </a:r>
            <a:r>
              <a:rPr lang="en-US" sz="3400" dirty="0" smtClean="0"/>
              <a:t> </a:t>
            </a:r>
            <a:r>
              <a:rPr lang="en-US" sz="3400" dirty="0" err="1" smtClean="0"/>
              <a:t>podobal</a:t>
            </a:r>
            <a:r>
              <a:rPr lang="en-US" sz="3400" dirty="0" smtClean="0"/>
              <a:t> </a:t>
            </a:r>
            <a:r>
              <a:rPr lang="en-US" sz="3400" dirty="0" err="1" smtClean="0"/>
              <a:t>nejen</a:t>
            </a:r>
            <a:r>
              <a:rPr lang="en-US" sz="3400" dirty="0" smtClean="0"/>
              <a:t> </a:t>
            </a:r>
            <a:r>
              <a:rPr lang="en-US" sz="3400" dirty="0" err="1" smtClean="0"/>
              <a:t>svým</a:t>
            </a:r>
            <a:r>
              <a:rPr lang="en-US" sz="3400" dirty="0" smtClean="0"/>
              <a:t> </a:t>
            </a:r>
            <a:r>
              <a:rPr lang="en-US" sz="3400" dirty="0" err="1" smtClean="0"/>
              <a:t>zjevem</a:t>
            </a:r>
            <a:r>
              <a:rPr lang="en-US" sz="3400" dirty="0" smtClean="0"/>
              <a:t>, ale </a:t>
            </a:r>
            <a:r>
              <a:rPr lang="en-US" sz="3400" dirty="0" err="1" smtClean="0"/>
              <a:t>také</a:t>
            </a:r>
            <a:r>
              <a:rPr lang="en-US" sz="3400" dirty="0" smtClean="0"/>
              <a:t> </a:t>
            </a:r>
            <a:r>
              <a:rPr lang="en-US" sz="3400" dirty="0" err="1" smtClean="0"/>
              <a:t>mnohými</a:t>
            </a:r>
            <a:r>
              <a:rPr lang="en-US" sz="3400" dirty="0" smtClean="0"/>
              <a:t> </a:t>
            </a:r>
            <a:r>
              <a:rPr lang="en-US" sz="3400" dirty="0" err="1" smtClean="0"/>
              <a:t>charakterovými</a:t>
            </a:r>
            <a:r>
              <a:rPr lang="en-US" sz="3400" dirty="0" smtClean="0"/>
              <a:t> </a:t>
            </a:r>
            <a:r>
              <a:rPr lang="en-US" sz="3400" dirty="0" err="1" smtClean="0"/>
              <a:t>vlastnostmi</a:t>
            </a:r>
            <a:r>
              <a:rPr lang="en-US" sz="3400" dirty="0" smtClean="0"/>
              <a:t> </a:t>
            </a:r>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2 - Θέση περιεχομένου"/>
          <p:cNvSpPr>
            <a:spLocks noGrp="1"/>
          </p:cNvSpPr>
          <p:nvPr>
            <p:ph idx="1"/>
          </p:nvPr>
        </p:nvSpPr>
        <p:spPr>
          <a:xfrm>
            <a:off x="457200" y="533400"/>
            <a:ext cx="8229600" cy="5592763"/>
          </a:xfrm>
        </p:spPr>
        <p:txBody>
          <a:bodyPr/>
          <a:lstStyle/>
          <a:p>
            <a:r>
              <a:rPr lang="en-US" smtClean="0"/>
              <a:t>Delacroix svou prací a studiem vlivu světla a barev zásadně ovlivnil tvorbu </a:t>
            </a:r>
            <a:r>
              <a:rPr lang="en-US" smtClean="0">
                <a:hlinkClick r:id="rId2"/>
              </a:rPr>
              <a:t>impresionistů</a:t>
            </a:r>
            <a:r>
              <a:rPr lang="en-US" smtClean="0"/>
              <a:t>. Jeho výběr témat a obliba exotických námětů zase ovlivnily </a:t>
            </a:r>
            <a:r>
              <a:rPr lang="en-US" smtClean="0">
                <a:hlinkClick r:id="rId3"/>
              </a:rPr>
              <a:t>symbolisty</a:t>
            </a:r>
            <a:endParaRPr lang="cs-CZ" smtClean="0"/>
          </a:p>
          <a:p>
            <a:r>
              <a:rPr lang="en-US" smtClean="0"/>
              <a:t>Jeho obrazy byly pro veřejnost nesmírně šokující, Delacroix byl kritiky přirovnáván k Ikarovi, který chtěl letět příliš vysoko</a:t>
            </a:r>
            <a:endParaRPr lang="cs-CZ" smtClean="0"/>
          </a:p>
          <a:p>
            <a:r>
              <a:rPr lang="cs-CZ" smtClean="0"/>
              <a:t>Umírá</a:t>
            </a:r>
            <a:r>
              <a:rPr lang="en-US" smtClean="0"/>
              <a:t> v Paříži </a:t>
            </a:r>
            <a:r>
              <a:rPr lang="cs-CZ" smtClean="0"/>
              <a:t>rok</a:t>
            </a:r>
            <a:r>
              <a:rPr lang="en-US" smtClean="0"/>
              <a:t>u 1863 </a:t>
            </a:r>
            <a:r>
              <a:rPr lang="cs-CZ" smtClean="0"/>
              <a:t>- </a:t>
            </a:r>
            <a:r>
              <a:rPr lang="en-US" smtClean="0"/>
              <a:t>patrně na tuberkulózní zánět hlasivek</a:t>
            </a:r>
            <a:endParaRPr lang="cs-CZ" smtClean="0"/>
          </a:p>
          <a:p>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p:txBody>
          <a:bodyPr/>
          <a:lstStyle/>
          <a:p>
            <a:endParaRPr lang="cs-CZ" smtClean="0"/>
          </a:p>
        </p:txBody>
      </p:sp>
      <p:sp>
        <p:nvSpPr>
          <p:cNvPr id="36866" name="4 - Θέση περιεχομένου"/>
          <p:cNvSpPr>
            <a:spLocks noGrp="1"/>
          </p:cNvSpPr>
          <p:nvPr>
            <p:ph idx="1"/>
          </p:nvPr>
        </p:nvSpPr>
        <p:spPr/>
        <p:txBody>
          <a:bodyPr/>
          <a:lstStyle/>
          <a:p>
            <a:r>
              <a:rPr lang="cs-CZ" smtClean="0"/>
              <a:t>Autoportrét</a:t>
            </a:r>
            <a:endParaRPr lang="en-US" smtClean="0"/>
          </a:p>
        </p:txBody>
      </p:sp>
      <p:pic>
        <p:nvPicPr>
          <p:cNvPr id="36867" name="Picture 2" descr="C:\Users\User\Desktop\Autoportret.jpg"/>
          <p:cNvPicPr>
            <a:picLocks noChangeAspect="1" noChangeArrowheads="1"/>
          </p:cNvPicPr>
          <p:nvPr/>
        </p:nvPicPr>
        <p:blipFill>
          <a:blip r:embed="rId2"/>
          <a:srcRect/>
          <a:stretch>
            <a:fillRect/>
          </a:stretch>
        </p:blipFill>
        <p:spPr bwMode="auto">
          <a:xfrm>
            <a:off x="4038600" y="381000"/>
            <a:ext cx="4689475" cy="619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p:txBody>
          <a:bodyPr/>
          <a:lstStyle/>
          <a:p>
            <a:r>
              <a:rPr lang="cs-CZ" smtClean="0"/>
              <a:t>Svoboda vedoucí lid na barikády</a:t>
            </a:r>
            <a:endParaRPr lang="en-US" smtClean="0"/>
          </a:p>
        </p:txBody>
      </p:sp>
      <p:pic>
        <p:nvPicPr>
          <p:cNvPr id="4" name="Picture 6" descr="delacro svoboda">
            <a:hlinkClick r:id="rId2" action="ppaction://hlinksldjump"/>
          </p:cNvPr>
          <p:cNvPicPr>
            <a:picLocks noGrp="1" noChangeAspect="1" noChangeArrowheads="1"/>
          </p:cNvPicPr>
          <p:nvPr>
            <p:ph idx="1"/>
          </p:nvPr>
        </p:nvPicPr>
        <p:blipFill>
          <a:blip r:embed="rId3"/>
          <a:srcRect/>
          <a:stretch>
            <a:fillRect/>
          </a:stretch>
        </p:blipFill>
        <p:spPr>
          <a:xfrm>
            <a:off x="1682750" y="1600200"/>
            <a:ext cx="57785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600" decel="100000"/>
                                        <p:tgtEl>
                                          <p:spTgt spid="4">
                                            <p:bg/>
                                          </p:spTgt>
                                        </p:tgtEl>
                                      </p:cBhvr>
                                    </p:animEffect>
                                    <p:anim calcmode="lin" valueType="num">
                                      <p:cBhvr>
                                        <p:cTn id="8" dur="1600" decel="100000" fill="hold"/>
                                        <p:tgtEl>
                                          <p:spTgt spid="4">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4">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4">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bg/>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p:nvPr>
        </p:nvSpPr>
        <p:spPr/>
        <p:txBody>
          <a:bodyPr/>
          <a:lstStyle/>
          <a:p>
            <a:r>
              <a:rPr lang="cs-CZ" smtClean="0"/>
              <a:t>Vraždění na Chiu </a:t>
            </a:r>
            <a:endParaRPr lang="en-US" smtClean="0"/>
          </a:p>
        </p:txBody>
      </p:sp>
      <p:pic>
        <p:nvPicPr>
          <p:cNvPr id="4" name="Picture 2" descr="mascare at chios- delacro"/>
          <p:cNvPicPr>
            <a:picLocks noGrp="1" noChangeAspect="1" noChangeArrowheads="1"/>
          </p:cNvPicPr>
          <p:nvPr>
            <p:ph idx="1"/>
          </p:nvPr>
        </p:nvPicPr>
        <p:blipFill>
          <a:blip r:embed="rId2"/>
          <a:srcRect/>
          <a:stretch>
            <a:fillRect/>
          </a:stretch>
        </p:blipFill>
        <p:spPr>
          <a:xfrm>
            <a:off x="2693988" y="1600200"/>
            <a:ext cx="3756025"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57200"/>
            <a:ext cx="8229600" cy="5668963"/>
          </a:xfrm>
        </p:spPr>
        <p:txBody>
          <a:bodyPr rtlCol="0">
            <a:normAutofit fontScale="85000" lnSpcReduction="10000"/>
          </a:bodyPr>
          <a:lstStyle/>
          <a:p>
            <a:pPr fontAlgn="auto">
              <a:spcAft>
                <a:spcPts val="0"/>
              </a:spcAft>
              <a:buFont typeface="Arial" pitchFamily="34" charset="0"/>
              <a:buChar char="•"/>
              <a:defRPr/>
            </a:pPr>
            <a:r>
              <a:rPr lang="cs-CZ" dirty="0" smtClean="0"/>
              <a:t>Z</a:t>
            </a:r>
            <a:r>
              <a:rPr lang="cs-CZ" smtClean="0"/>
              <a:t>výšila </a:t>
            </a:r>
            <a:r>
              <a:rPr lang="cs-CZ" dirty="0" smtClean="0"/>
              <a:t>i poptávka po spotřebním zboží, nábytku atd., což znamenalo nebývalý rozmach uměleckých řemesel (výroba skla, porcelánu a keramiky, nábytkářství atd.). Naopak zvýšená poptávka zpětně stimulovala vzrůstající produkci a rozvoji technologií, což ovlivňovalo průběh </a:t>
            </a:r>
            <a:r>
              <a:rPr lang="cs-CZ" u="sng" dirty="0" smtClean="0">
                <a:hlinkClick r:id="rId2" tooltip="Industrializace"/>
              </a:rPr>
              <a:t>průmyslové revoluce</a:t>
            </a:r>
            <a:r>
              <a:rPr lang="cs-CZ" dirty="0" smtClean="0"/>
              <a:t>.</a:t>
            </a:r>
            <a:endParaRPr lang="en-US" dirty="0" smtClean="0"/>
          </a:p>
          <a:p>
            <a:pPr fontAlgn="auto">
              <a:spcAft>
                <a:spcPts val="0"/>
              </a:spcAft>
              <a:buFont typeface="Arial" pitchFamily="34" charset="0"/>
              <a:buChar char="•"/>
              <a:defRPr/>
            </a:pPr>
            <a:r>
              <a:rPr lang="cs-CZ" dirty="0" smtClean="0"/>
              <a:t>Malíři zobrazovali ponuré krajiny, ruiny, bouří stižené lesy. Osamocení hrdinové (na obrazech i v literatuře) trávili dlouhé hodiny v panenské přírodě, či byli zmítáni delírii a vášněmi</a:t>
            </a:r>
            <a:endParaRPr lang="en-US" dirty="0" smtClean="0"/>
          </a:p>
          <a:p>
            <a:pPr fontAlgn="auto">
              <a:spcAft>
                <a:spcPts val="0"/>
              </a:spcAft>
              <a:buFont typeface="Arial" pitchFamily="34" charset="0"/>
              <a:buChar char="•"/>
              <a:defRPr/>
            </a:pPr>
            <a:r>
              <a:rPr lang="en-US" dirty="0" err="1" smtClean="0"/>
              <a:t>Děj</a:t>
            </a:r>
            <a:r>
              <a:rPr lang="en-US" dirty="0" smtClean="0"/>
              <a:t> </a:t>
            </a:r>
            <a:r>
              <a:rPr lang="en-US" dirty="0" err="1" smtClean="0"/>
              <a:t>byl</a:t>
            </a:r>
            <a:r>
              <a:rPr lang="en-US" dirty="0" smtClean="0"/>
              <a:t> </a:t>
            </a:r>
            <a:r>
              <a:rPr lang="en-US" dirty="0" err="1" smtClean="0"/>
              <a:t>vyhrocen</a:t>
            </a:r>
            <a:r>
              <a:rPr lang="en-US" dirty="0" smtClean="0"/>
              <a:t> do maxima v </a:t>
            </a:r>
            <a:r>
              <a:rPr lang="en-US" dirty="0" err="1" smtClean="0"/>
              <a:t>dramatičnosti</a:t>
            </a:r>
            <a:r>
              <a:rPr lang="en-US" dirty="0" smtClean="0"/>
              <a:t> </a:t>
            </a:r>
            <a:r>
              <a:rPr lang="en-US" dirty="0" err="1" smtClean="0"/>
              <a:t>tahu</a:t>
            </a:r>
            <a:r>
              <a:rPr lang="en-US" dirty="0" smtClean="0"/>
              <a:t> </a:t>
            </a:r>
            <a:r>
              <a:rPr lang="en-US" dirty="0" err="1" smtClean="0"/>
              <a:t>štětce</a:t>
            </a:r>
            <a:r>
              <a:rPr lang="en-US" dirty="0" smtClean="0"/>
              <a:t> a </a:t>
            </a:r>
            <a:r>
              <a:rPr lang="en-US" dirty="0" err="1" smtClean="0"/>
              <a:t>hře</a:t>
            </a:r>
            <a:r>
              <a:rPr lang="en-US" dirty="0" smtClean="0"/>
              <a:t> </a:t>
            </a:r>
            <a:r>
              <a:rPr lang="en-US" dirty="0" err="1" smtClean="0"/>
              <a:t>světla</a:t>
            </a:r>
            <a:r>
              <a:rPr lang="en-US" dirty="0" smtClean="0"/>
              <a:t> a </a:t>
            </a:r>
            <a:r>
              <a:rPr lang="en-US" dirty="0" err="1" smtClean="0"/>
              <a:t>stínu</a:t>
            </a:r>
            <a:r>
              <a:rPr lang="en-US" dirty="0" smtClean="0"/>
              <a:t>, </a:t>
            </a:r>
            <a:r>
              <a:rPr lang="en-US" dirty="0" err="1" smtClean="0"/>
              <a:t>avšak</a:t>
            </a:r>
            <a:r>
              <a:rPr lang="en-US" dirty="0" smtClean="0"/>
              <a:t> </a:t>
            </a:r>
            <a:r>
              <a:rPr lang="en-US" dirty="0" err="1" smtClean="0"/>
              <a:t>největší</a:t>
            </a:r>
            <a:r>
              <a:rPr lang="en-US" dirty="0" smtClean="0"/>
              <a:t> </a:t>
            </a:r>
            <a:r>
              <a:rPr lang="en-US" dirty="0" err="1" smtClean="0"/>
              <a:t>důraz</a:t>
            </a:r>
            <a:r>
              <a:rPr lang="en-US" dirty="0" smtClean="0"/>
              <a:t> </a:t>
            </a:r>
            <a:r>
              <a:rPr lang="en-US" dirty="0" err="1" smtClean="0"/>
              <a:t>byl</a:t>
            </a:r>
            <a:r>
              <a:rPr lang="en-US" dirty="0" smtClean="0"/>
              <a:t> </a:t>
            </a:r>
            <a:r>
              <a:rPr lang="en-US" dirty="0" err="1" smtClean="0"/>
              <a:t>kladen</a:t>
            </a:r>
            <a:r>
              <a:rPr lang="en-US" dirty="0" smtClean="0"/>
              <a:t> </a:t>
            </a:r>
            <a:r>
              <a:rPr lang="en-US" dirty="0" err="1" smtClean="0"/>
              <a:t>na</a:t>
            </a:r>
            <a:r>
              <a:rPr lang="en-US" dirty="0" smtClean="0"/>
              <a:t> </a:t>
            </a:r>
            <a:r>
              <a:rPr lang="en-US" dirty="0" err="1" smtClean="0"/>
              <a:t>obsahovou</a:t>
            </a:r>
            <a:r>
              <a:rPr lang="en-US" dirty="0" smtClean="0"/>
              <a:t> </a:t>
            </a:r>
            <a:r>
              <a:rPr lang="en-US" dirty="0" err="1" smtClean="0"/>
              <a:t>stránku</a:t>
            </a:r>
            <a:r>
              <a:rPr lang="en-US" dirty="0" smtClean="0"/>
              <a:t> </a:t>
            </a:r>
            <a:r>
              <a:rPr lang="en-US" dirty="0" err="1" smtClean="0"/>
              <a:t>díla</a:t>
            </a:r>
            <a:r>
              <a:rPr lang="en-US" dirty="0" smtClean="0"/>
              <a:t> a </a:t>
            </a:r>
            <a:r>
              <a:rPr lang="en-US" dirty="0" err="1" smtClean="0"/>
              <a:t>dosažení</a:t>
            </a:r>
            <a:r>
              <a:rPr lang="en-US" dirty="0" smtClean="0"/>
              <a:t> </a:t>
            </a:r>
            <a:r>
              <a:rPr lang="en-US" dirty="0" err="1" smtClean="0"/>
              <a:t>efektu</a:t>
            </a:r>
            <a:r>
              <a:rPr lang="en-US" dirty="0" smtClean="0"/>
              <a:t> </a:t>
            </a:r>
            <a:r>
              <a:rPr lang="en-US" dirty="0" err="1" smtClean="0"/>
              <a:t>neklidu</a:t>
            </a:r>
            <a:r>
              <a:rPr lang="en-US" dirty="0" smtClean="0"/>
              <a:t> a </a:t>
            </a:r>
            <a:r>
              <a:rPr lang="en-US" dirty="0" err="1" smtClean="0"/>
              <a:t>dynamiky</a:t>
            </a:r>
            <a:r>
              <a:rPr lang="en-US" dirty="0" smtClean="0"/>
              <a:t>.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Τίτλος"/>
          <p:cNvSpPr>
            <a:spLocks noGrp="1"/>
          </p:cNvSpPr>
          <p:nvPr>
            <p:ph type="title"/>
          </p:nvPr>
        </p:nvSpPr>
        <p:spPr/>
        <p:txBody>
          <a:bodyPr/>
          <a:lstStyle/>
          <a:p>
            <a:r>
              <a:rPr lang="cs-CZ" smtClean="0"/>
              <a:t>Žena s papouškem</a:t>
            </a:r>
            <a:endParaRPr lang="en-US" smtClean="0"/>
          </a:p>
        </p:txBody>
      </p:sp>
      <p:sp>
        <p:nvSpPr>
          <p:cNvPr id="39938" name="4 - Θέση περιεχομένου"/>
          <p:cNvSpPr>
            <a:spLocks noGrp="1"/>
          </p:cNvSpPr>
          <p:nvPr>
            <p:ph idx="1"/>
          </p:nvPr>
        </p:nvSpPr>
        <p:spPr/>
        <p:txBody>
          <a:bodyPr/>
          <a:lstStyle/>
          <a:p>
            <a:endParaRPr lang="cs-CZ" smtClean="0"/>
          </a:p>
        </p:txBody>
      </p:sp>
      <p:pic>
        <p:nvPicPr>
          <p:cNvPr id="39939" name="Picture 2" descr="žena s papouškem"/>
          <p:cNvPicPr>
            <a:picLocks noChangeAspect="1" noChangeArrowheads="1"/>
          </p:cNvPicPr>
          <p:nvPr/>
        </p:nvPicPr>
        <p:blipFill>
          <a:blip r:embed="rId2"/>
          <a:srcRect/>
          <a:stretch>
            <a:fillRect/>
          </a:stretch>
        </p:blipFill>
        <p:spPr bwMode="auto">
          <a:xfrm>
            <a:off x="685800" y="1447800"/>
            <a:ext cx="7924800" cy="564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cs-CZ" dirty="0" smtClean="0"/>
              <a:t>Vjezd křižáků do Konstantinopole 1841</a:t>
            </a:r>
            <a:br>
              <a:rPr lang="cs-CZ" dirty="0" smtClean="0"/>
            </a:br>
            <a:endParaRPr lang="en-US" dirty="0"/>
          </a:p>
        </p:txBody>
      </p:sp>
      <p:sp>
        <p:nvSpPr>
          <p:cNvPr id="40962" name="4 - Θέση περιεχομένου"/>
          <p:cNvSpPr>
            <a:spLocks noGrp="1"/>
          </p:cNvSpPr>
          <p:nvPr>
            <p:ph idx="1"/>
          </p:nvPr>
        </p:nvSpPr>
        <p:spPr/>
        <p:txBody>
          <a:bodyPr/>
          <a:lstStyle/>
          <a:p>
            <a:endParaRPr lang="cs-CZ" smtClean="0"/>
          </a:p>
        </p:txBody>
      </p:sp>
      <p:pic>
        <p:nvPicPr>
          <p:cNvPr id="40963" name="Picture 2" descr="crusader"/>
          <p:cNvPicPr>
            <a:picLocks noChangeAspect="1" noChangeArrowheads="1"/>
          </p:cNvPicPr>
          <p:nvPr/>
        </p:nvPicPr>
        <p:blipFill>
          <a:blip r:embed="rId2"/>
          <a:srcRect/>
          <a:stretch>
            <a:fillRect/>
          </a:stretch>
        </p:blipFill>
        <p:spPr bwMode="auto">
          <a:xfrm>
            <a:off x="762000" y="1089025"/>
            <a:ext cx="7696200" cy="57689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p:txBody>
          <a:bodyPr/>
          <a:lstStyle/>
          <a:p>
            <a:r>
              <a:rPr lang="cs-CZ" smtClean="0"/>
              <a:t>Král Lír</a:t>
            </a:r>
            <a:endParaRPr lang="en-US" smtClean="0"/>
          </a:p>
        </p:txBody>
      </p:sp>
      <p:pic>
        <p:nvPicPr>
          <p:cNvPr id="41986" name="Picture 2" descr="lear and cordelia in prison"/>
          <p:cNvPicPr>
            <a:picLocks noGrp="1" noChangeAspect="1" noChangeArrowheads="1"/>
          </p:cNvPicPr>
          <p:nvPr>
            <p:ph idx="1"/>
          </p:nvPr>
        </p:nvPicPr>
        <p:blipFill>
          <a:blip r:embed="rId2"/>
          <a:srcRect/>
          <a:stretch>
            <a:fillRect/>
          </a:stretch>
        </p:blipFill>
        <p:spPr>
          <a:xfrm>
            <a:off x="2133600" y="2062163"/>
            <a:ext cx="4876800" cy="36004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lear and cordelia in prison"/>
          <p:cNvPicPr>
            <a:picLocks noChangeAspect="1" noChangeArrowheads="1"/>
          </p:cNvPicPr>
          <p:nvPr/>
        </p:nvPicPr>
        <p:blipFill>
          <a:blip r:embed="rId3"/>
          <a:srcRect/>
          <a:stretch>
            <a:fillRect/>
          </a:stretch>
        </p:blipFill>
        <p:spPr bwMode="auto">
          <a:xfrm>
            <a:off x="685800" y="1524000"/>
            <a:ext cx="7620000" cy="4999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p:cNvSpPr>
            <a:spLocks noGrp="1"/>
          </p:cNvSpPr>
          <p:nvPr>
            <p:ph type="title"/>
          </p:nvPr>
        </p:nvSpPr>
        <p:spPr/>
        <p:txBody>
          <a:bodyPr/>
          <a:lstStyle/>
          <a:p>
            <a:r>
              <a:rPr lang="cs-CZ" smtClean="0"/>
              <a:t>Honoré Daumier ( 1808-1879</a:t>
            </a:r>
            <a:endParaRPr lang="en-US" smtClean="0"/>
          </a:p>
        </p:txBody>
      </p:sp>
      <p:sp>
        <p:nvSpPr>
          <p:cNvPr id="3" name="2 - Θέση περιεχομένου"/>
          <p:cNvSpPr>
            <a:spLocks noGrp="1"/>
          </p:cNvSpPr>
          <p:nvPr>
            <p:ph idx="1"/>
          </p:nvPr>
        </p:nvSpPr>
        <p:spPr/>
        <p:txBody>
          <a:bodyPr rtlCol="0">
            <a:normAutofit fontScale="92500" lnSpcReduction="20000"/>
          </a:bodyPr>
          <a:lstStyle/>
          <a:p>
            <a:pPr fontAlgn="auto">
              <a:lnSpc>
                <a:spcPct val="90000"/>
              </a:lnSpc>
              <a:spcAft>
                <a:spcPts val="0"/>
              </a:spcAft>
              <a:buFont typeface="Arial" pitchFamily="34" charset="0"/>
              <a:buChar char="•"/>
              <a:defRPr/>
            </a:pPr>
            <a:r>
              <a:rPr lang="cs-CZ" dirty="0" smtClean="0"/>
              <a:t>Spjat s romantismem</a:t>
            </a:r>
          </a:p>
          <a:p>
            <a:pPr fontAlgn="auto">
              <a:lnSpc>
                <a:spcPct val="90000"/>
              </a:lnSpc>
              <a:spcAft>
                <a:spcPts val="0"/>
              </a:spcAft>
              <a:buFont typeface="Arial" pitchFamily="34" charset="0"/>
              <a:buChar char="•"/>
              <a:defRPr/>
            </a:pPr>
            <a:r>
              <a:rPr lang="cs-CZ" dirty="0" smtClean="0"/>
              <a:t>Odpor ke klasicismu </a:t>
            </a:r>
          </a:p>
          <a:p>
            <a:pPr fontAlgn="auto">
              <a:lnSpc>
                <a:spcPct val="90000"/>
              </a:lnSpc>
              <a:spcAft>
                <a:spcPts val="0"/>
              </a:spcAft>
              <a:buFont typeface="Arial" pitchFamily="34" charset="0"/>
              <a:buChar char="•"/>
              <a:defRPr/>
            </a:pPr>
            <a:r>
              <a:rPr lang="cs-CZ" dirty="0" smtClean="0"/>
              <a:t>Záliba v Rubensovi</a:t>
            </a:r>
          </a:p>
          <a:p>
            <a:pPr fontAlgn="auto">
              <a:lnSpc>
                <a:spcPct val="90000"/>
              </a:lnSpc>
              <a:spcAft>
                <a:spcPts val="0"/>
              </a:spcAft>
              <a:buFont typeface="Arial" pitchFamily="34" charset="0"/>
              <a:buChar char="•"/>
              <a:defRPr/>
            </a:pPr>
            <a:r>
              <a:rPr lang="cs-CZ" dirty="0" smtClean="0"/>
              <a:t>1828 začal litografovat a kreslit politické karikatury v republikánském duchu</a:t>
            </a:r>
          </a:p>
          <a:p>
            <a:pPr fontAlgn="auto">
              <a:lnSpc>
                <a:spcPct val="90000"/>
              </a:lnSpc>
              <a:spcAft>
                <a:spcPts val="0"/>
              </a:spcAft>
              <a:buFont typeface="Arial" pitchFamily="34" charset="0"/>
              <a:buChar char="•"/>
              <a:defRPr/>
            </a:pPr>
            <a:r>
              <a:rPr lang="cs-CZ" dirty="0" smtClean="0"/>
              <a:t>spolupráce s časopisem La Caricature, později Charivari (bylo terčem jeho výsměchu francouzské měšťáctví)</a:t>
            </a:r>
          </a:p>
          <a:p>
            <a:pPr fontAlgn="auto">
              <a:lnSpc>
                <a:spcPct val="90000"/>
              </a:lnSpc>
              <a:spcAft>
                <a:spcPts val="0"/>
              </a:spcAft>
              <a:buFont typeface="Arial" pitchFamily="34" charset="0"/>
              <a:buChar char="•"/>
              <a:defRPr/>
            </a:pPr>
            <a:r>
              <a:rPr lang="cs-CZ" dirty="0" smtClean="0"/>
              <a:t>1848 účast v soutěži na alegorické znázornění republiky; vyvrcholení jeho realistického stylu</a:t>
            </a:r>
          </a:p>
          <a:p>
            <a:pPr fontAlgn="auto">
              <a:lnSpc>
                <a:spcPct val="90000"/>
              </a:lnSpc>
              <a:spcAft>
                <a:spcPts val="0"/>
              </a:spcAft>
              <a:buFont typeface="Arial" pitchFamily="34" charset="0"/>
              <a:buChar char="•"/>
              <a:defRPr/>
            </a:pPr>
            <a:r>
              <a:rPr lang="cs-CZ" dirty="0" smtClean="0"/>
              <a:t>Náměty děl - volil z literatury,  divadla, soudního prostředí, každodenního života prostých lidí</a:t>
            </a:r>
          </a:p>
          <a:p>
            <a:pPr fontAlgn="auto">
              <a:spcAft>
                <a:spcPts val="0"/>
              </a:spcAft>
              <a:buFont typeface="Arial" pitchFamily="34" charset="0"/>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3400"/>
            <a:ext cx="8229600" cy="5592763"/>
          </a:xfrm>
        </p:spPr>
        <p:txBody>
          <a:bodyPr rtlCol="0">
            <a:normAutofit fontScale="92500" lnSpcReduction="10000"/>
          </a:bodyPr>
          <a:lstStyle/>
          <a:p>
            <a:pPr fontAlgn="auto">
              <a:spcAft>
                <a:spcPts val="0"/>
              </a:spcAft>
              <a:buFont typeface="Arial" pitchFamily="34" charset="0"/>
              <a:buChar char="•"/>
              <a:defRPr/>
            </a:pPr>
            <a:r>
              <a:rPr lang="cs-CZ" dirty="0" smtClean="0"/>
              <a:t>Smysl pro plastično, záliba ve světelných kontrastech, dramatičnost, stupňování děje, dynamika</a:t>
            </a:r>
          </a:p>
          <a:p>
            <a:pPr fontAlgn="auto">
              <a:spcAft>
                <a:spcPts val="0"/>
              </a:spcAft>
              <a:buFont typeface="Arial" pitchFamily="34" charset="0"/>
              <a:buChar char="•"/>
              <a:defRPr/>
            </a:pPr>
            <a:r>
              <a:rPr lang="en-US" dirty="0" err="1" smtClean="0"/>
              <a:t>Jeho</a:t>
            </a:r>
            <a:r>
              <a:rPr lang="en-US" dirty="0" smtClean="0"/>
              <a:t> </a:t>
            </a:r>
            <a:r>
              <a:rPr lang="en-US" dirty="0" err="1" smtClean="0"/>
              <a:t>karikatury</a:t>
            </a:r>
            <a:r>
              <a:rPr lang="en-US" dirty="0" smtClean="0"/>
              <a:t> </a:t>
            </a:r>
            <a:r>
              <a:rPr lang="en-US" dirty="0" err="1" smtClean="0"/>
              <a:t>byly</a:t>
            </a:r>
            <a:r>
              <a:rPr lang="en-US" dirty="0" smtClean="0"/>
              <a:t> </a:t>
            </a:r>
            <a:r>
              <a:rPr lang="en-US" dirty="0" err="1" smtClean="0"/>
              <a:t>natolik</a:t>
            </a:r>
            <a:r>
              <a:rPr lang="en-US" dirty="0" smtClean="0"/>
              <a:t> </a:t>
            </a:r>
            <a:r>
              <a:rPr lang="en-US" dirty="0" err="1" smtClean="0"/>
              <a:t>kritické</a:t>
            </a:r>
            <a:r>
              <a:rPr lang="en-US" dirty="0" smtClean="0"/>
              <a:t>, </a:t>
            </a:r>
            <a:r>
              <a:rPr lang="en-US" dirty="0" err="1" smtClean="0"/>
              <a:t>že</a:t>
            </a:r>
            <a:r>
              <a:rPr lang="en-US" dirty="0" smtClean="0"/>
              <a:t> </a:t>
            </a:r>
            <a:r>
              <a:rPr lang="en-US" dirty="0" err="1" smtClean="0"/>
              <a:t>byl</a:t>
            </a:r>
            <a:r>
              <a:rPr lang="en-US" dirty="0" smtClean="0"/>
              <a:t> v </a:t>
            </a:r>
            <a:r>
              <a:rPr lang="en-US" dirty="0" err="1" smtClean="0"/>
              <a:t>roce</a:t>
            </a:r>
            <a:r>
              <a:rPr lang="en-US" dirty="0" smtClean="0"/>
              <a:t> 1832 </a:t>
            </a:r>
            <a:r>
              <a:rPr lang="en-US" dirty="0" err="1" smtClean="0"/>
              <a:t>na</a:t>
            </a:r>
            <a:r>
              <a:rPr lang="en-US" dirty="0" smtClean="0"/>
              <a:t> </a:t>
            </a:r>
            <a:r>
              <a:rPr lang="en-US" dirty="0" err="1" smtClean="0"/>
              <a:t>šest</a:t>
            </a:r>
            <a:r>
              <a:rPr lang="en-US" dirty="0" smtClean="0"/>
              <a:t> </a:t>
            </a:r>
            <a:r>
              <a:rPr lang="en-US" dirty="0" err="1" smtClean="0"/>
              <a:t>měsíců</a:t>
            </a:r>
            <a:r>
              <a:rPr lang="en-US" dirty="0" smtClean="0"/>
              <a:t> </a:t>
            </a:r>
            <a:r>
              <a:rPr lang="en-US" dirty="0" err="1" smtClean="0"/>
              <a:t>vězněn</a:t>
            </a:r>
            <a:endParaRPr lang="cs-CZ" dirty="0" smtClean="0"/>
          </a:p>
          <a:p>
            <a:pPr fontAlgn="auto">
              <a:spcAft>
                <a:spcPts val="0"/>
              </a:spcAft>
              <a:buFont typeface="Arial" pitchFamily="34" charset="0"/>
              <a:buChar char="•"/>
              <a:defRPr/>
            </a:pPr>
            <a:r>
              <a:rPr lang="cs-CZ" dirty="0" smtClean="0"/>
              <a:t>T</a:t>
            </a:r>
            <a:r>
              <a:rPr lang="en-US" dirty="0" err="1" smtClean="0"/>
              <a:t>alentovaný</a:t>
            </a:r>
            <a:r>
              <a:rPr lang="en-US" dirty="0" smtClean="0"/>
              <a:t> </a:t>
            </a:r>
            <a:r>
              <a:rPr lang="en-US" dirty="0" err="1" smtClean="0"/>
              <a:t>satirik</a:t>
            </a:r>
            <a:r>
              <a:rPr lang="cs-CZ" dirty="0" smtClean="0"/>
              <a:t> -</a:t>
            </a:r>
            <a:r>
              <a:rPr lang="en-US" dirty="0" smtClean="0"/>
              <a:t> </a:t>
            </a:r>
            <a:r>
              <a:rPr lang="en-US" dirty="0" err="1" smtClean="0"/>
              <a:t>schopný</a:t>
            </a:r>
            <a:r>
              <a:rPr lang="en-US" dirty="0" smtClean="0"/>
              <a:t> </a:t>
            </a:r>
            <a:r>
              <a:rPr lang="en-US" dirty="0" err="1" smtClean="0"/>
              <a:t>zachytit</a:t>
            </a:r>
            <a:r>
              <a:rPr lang="en-US" dirty="0" smtClean="0"/>
              <a:t> </a:t>
            </a:r>
            <a:r>
              <a:rPr lang="en-US" dirty="0" err="1" smtClean="0"/>
              <a:t>povahu</a:t>
            </a:r>
            <a:r>
              <a:rPr lang="en-US" dirty="0" smtClean="0"/>
              <a:t> </a:t>
            </a:r>
            <a:r>
              <a:rPr lang="en-US" dirty="0" err="1" smtClean="0"/>
              <a:t>člověka</a:t>
            </a:r>
            <a:r>
              <a:rPr lang="en-US" dirty="0" smtClean="0"/>
              <a:t> </a:t>
            </a:r>
            <a:r>
              <a:rPr lang="en-US" dirty="0" err="1" smtClean="0"/>
              <a:t>jediným</a:t>
            </a:r>
            <a:r>
              <a:rPr lang="en-US" dirty="0" smtClean="0"/>
              <a:t> </a:t>
            </a:r>
            <a:r>
              <a:rPr lang="en-US" dirty="0" err="1" smtClean="0"/>
              <a:t>tahem</a:t>
            </a:r>
            <a:r>
              <a:rPr lang="en-US" dirty="0" smtClean="0"/>
              <a:t> </a:t>
            </a:r>
            <a:r>
              <a:rPr lang="en-US" dirty="0" err="1" smtClean="0"/>
              <a:t>svého</a:t>
            </a:r>
            <a:r>
              <a:rPr lang="en-US" dirty="0" smtClean="0"/>
              <a:t> </a:t>
            </a:r>
            <a:r>
              <a:rPr lang="en-US" dirty="0" err="1" smtClean="0"/>
              <a:t>pera</a:t>
            </a:r>
            <a:endParaRPr lang="cs-CZ" dirty="0" smtClean="0"/>
          </a:p>
          <a:p>
            <a:pPr fontAlgn="auto">
              <a:spcAft>
                <a:spcPts val="0"/>
              </a:spcAft>
              <a:buFont typeface="Arial" pitchFamily="34" charset="0"/>
              <a:buChar char="•"/>
              <a:defRPr/>
            </a:pPr>
            <a:r>
              <a:rPr lang="cs-CZ" dirty="0" err="1" smtClean="0"/>
              <a:t>S</a:t>
            </a:r>
            <a:r>
              <a:rPr lang="en-US" dirty="0" err="1" smtClean="0"/>
              <a:t>atirický</a:t>
            </a:r>
            <a:r>
              <a:rPr lang="en-US" dirty="0" smtClean="0"/>
              <a:t> </a:t>
            </a:r>
            <a:r>
              <a:rPr lang="en-US" dirty="0" err="1" smtClean="0"/>
              <a:t>politický</a:t>
            </a:r>
            <a:r>
              <a:rPr lang="en-US" dirty="0" smtClean="0"/>
              <a:t> </a:t>
            </a:r>
            <a:r>
              <a:rPr lang="en-US" dirty="0" err="1" smtClean="0"/>
              <a:t>kreslíř</a:t>
            </a:r>
            <a:r>
              <a:rPr lang="en-US" dirty="0" smtClean="0"/>
              <a:t> </a:t>
            </a:r>
            <a:r>
              <a:rPr lang="cs-CZ" dirty="0" smtClean="0"/>
              <a:t>-</a:t>
            </a:r>
            <a:r>
              <a:rPr lang="en-US" dirty="0" smtClean="0"/>
              <a:t> </a:t>
            </a:r>
            <a:r>
              <a:rPr lang="en-US" dirty="0" err="1" smtClean="0"/>
              <a:t>po</a:t>
            </a:r>
            <a:r>
              <a:rPr lang="en-US" dirty="0" smtClean="0"/>
              <a:t> </a:t>
            </a:r>
            <a:r>
              <a:rPr lang="en-US" dirty="0" err="1" smtClean="0"/>
              <a:t>většinu</a:t>
            </a:r>
            <a:r>
              <a:rPr lang="en-US" dirty="0" smtClean="0"/>
              <a:t> </a:t>
            </a:r>
            <a:r>
              <a:rPr lang="en-US" dirty="0" err="1" smtClean="0"/>
              <a:t>svého</a:t>
            </a:r>
            <a:r>
              <a:rPr lang="en-US" dirty="0" smtClean="0"/>
              <a:t> </a:t>
            </a:r>
            <a:r>
              <a:rPr lang="en-US" dirty="0" err="1" smtClean="0"/>
              <a:t>života</a:t>
            </a:r>
            <a:r>
              <a:rPr lang="en-US" dirty="0" smtClean="0"/>
              <a:t> </a:t>
            </a:r>
            <a:r>
              <a:rPr lang="en-US" dirty="0" err="1" smtClean="0"/>
              <a:t>přispíval</a:t>
            </a:r>
            <a:r>
              <a:rPr lang="en-US" dirty="0" smtClean="0"/>
              <a:t> do </a:t>
            </a:r>
            <a:r>
              <a:rPr lang="en-US" dirty="0" err="1" smtClean="0"/>
              <a:t>mnoha</a:t>
            </a:r>
            <a:r>
              <a:rPr lang="en-US" dirty="0" smtClean="0"/>
              <a:t> </a:t>
            </a:r>
            <a:r>
              <a:rPr lang="en-US" dirty="0" err="1" smtClean="0"/>
              <a:t>pařížských</a:t>
            </a:r>
            <a:r>
              <a:rPr lang="en-US" dirty="0" smtClean="0"/>
              <a:t> </a:t>
            </a:r>
            <a:r>
              <a:rPr lang="en-US" dirty="0" err="1" smtClean="0"/>
              <a:t>novin</a:t>
            </a:r>
            <a:endParaRPr lang="cs-CZ" dirty="0" smtClean="0"/>
          </a:p>
          <a:p>
            <a:pPr fontAlgn="auto">
              <a:spcAft>
                <a:spcPts val="0"/>
              </a:spcAft>
              <a:buFont typeface="Arial" pitchFamily="34" charset="0"/>
              <a:buChar char="•"/>
              <a:defRPr/>
            </a:pPr>
            <a:r>
              <a:rPr lang="en-US" dirty="0" err="1" smtClean="0"/>
              <a:t>Ve</a:t>
            </a:r>
            <a:r>
              <a:rPr lang="en-US" dirty="0" smtClean="0"/>
              <a:t> </a:t>
            </a:r>
            <a:r>
              <a:rPr lang="en-US" dirty="0" err="1" smtClean="0"/>
              <a:t>své</a:t>
            </a:r>
            <a:r>
              <a:rPr lang="en-US" dirty="0" smtClean="0"/>
              <a:t> </a:t>
            </a:r>
            <a:r>
              <a:rPr lang="en-US" dirty="0" err="1" smtClean="0"/>
              <a:t>době</a:t>
            </a:r>
            <a:r>
              <a:rPr lang="en-US" dirty="0" smtClean="0"/>
              <a:t> </a:t>
            </a:r>
            <a:r>
              <a:rPr lang="en-US" dirty="0" err="1" smtClean="0"/>
              <a:t>byl</a:t>
            </a:r>
            <a:r>
              <a:rPr lang="en-US" dirty="0" smtClean="0"/>
              <a:t> Daumier </a:t>
            </a:r>
            <a:r>
              <a:rPr lang="en-US" dirty="0" err="1" smtClean="0"/>
              <a:t>jako</a:t>
            </a:r>
            <a:r>
              <a:rPr lang="en-US" dirty="0" smtClean="0"/>
              <a:t> </a:t>
            </a:r>
            <a:r>
              <a:rPr lang="en-US" dirty="0" err="1" smtClean="0"/>
              <a:t>malíř</a:t>
            </a:r>
            <a:r>
              <a:rPr lang="en-US" dirty="0" smtClean="0"/>
              <a:t> </a:t>
            </a:r>
            <a:r>
              <a:rPr lang="en-US" dirty="0" err="1" smtClean="0"/>
              <a:t>prakticky</a:t>
            </a:r>
            <a:r>
              <a:rPr lang="en-US" dirty="0" smtClean="0"/>
              <a:t> </a:t>
            </a:r>
            <a:r>
              <a:rPr lang="en-US" dirty="0" err="1" smtClean="0"/>
              <a:t>neznámý</a:t>
            </a:r>
            <a:r>
              <a:rPr lang="en-US" dirty="0" smtClean="0"/>
              <a:t>, </a:t>
            </a:r>
            <a:r>
              <a:rPr lang="en-US" dirty="0" err="1" smtClean="0"/>
              <a:t>jeho</a:t>
            </a:r>
            <a:r>
              <a:rPr lang="en-US" dirty="0" smtClean="0"/>
              <a:t> </a:t>
            </a:r>
            <a:r>
              <a:rPr lang="en-US" dirty="0" err="1" smtClean="0"/>
              <a:t>obrazy</a:t>
            </a:r>
            <a:r>
              <a:rPr lang="en-US" dirty="0" smtClean="0"/>
              <a:t> </a:t>
            </a:r>
            <a:r>
              <a:rPr lang="en-US" dirty="0" err="1" smtClean="0"/>
              <a:t>měly</a:t>
            </a:r>
            <a:r>
              <a:rPr lang="en-US" dirty="0" smtClean="0"/>
              <a:t> </a:t>
            </a:r>
            <a:r>
              <a:rPr lang="en-US" dirty="0" err="1" smtClean="0"/>
              <a:t>větší</a:t>
            </a:r>
            <a:r>
              <a:rPr lang="en-US" dirty="0" smtClean="0"/>
              <a:t> </a:t>
            </a:r>
            <a:r>
              <a:rPr lang="en-US" dirty="0" err="1" smtClean="0"/>
              <a:t>vliv</a:t>
            </a:r>
            <a:r>
              <a:rPr lang="en-US" dirty="0" smtClean="0"/>
              <a:t> </a:t>
            </a:r>
            <a:r>
              <a:rPr lang="en-US" dirty="0" err="1" smtClean="0"/>
              <a:t>na</a:t>
            </a:r>
            <a:r>
              <a:rPr lang="en-US" dirty="0" smtClean="0"/>
              <a:t> </a:t>
            </a:r>
            <a:r>
              <a:rPr lang="en-US" dirty="0" err="1" smtClean="0"/>
              <a:t>dění</a:t>
            </a:r>
            <a:r>
              <a:rPr lang="en-US" dirty="0" smtClean="0"/>
              <a:t> </a:t>
            </a:r>
            <a:r>
              <a:rPr lang="en-US" dirty="0" err="1" smtClean="0"/>
              <a:t>až</a:t>
            </a:r>
            <a:r>
              <a:rPr lang="en-US" dirty="0" smtClean="0"/>
              <a:t> </a:t>
            </a:r>
            <a:r>
              <a:rPr lang="en-US" dirty="0" err="1" smtClean="0"/>
              <a:t>po</a:t>
            </a:r>
            <a:r>
              <a:rPr lang="en-US" dirty="0" smtClean="0"/>
              <a:t> </a:t>
            </a:r>
            <a:r>
              <a:rPr lang="en-US" dirty="0" err="1" smtClean="0"/>
              <a:t>jeho</a:t>
            </a:r>
            <a:r>
              <a:rPr lang="en-US" dirty="0" smtClean="0"/>
              <a:t> </a:t>
            </a:r>
            <a:r>
              <a:rPr lang="en-US" dirty="0" err="1" smtClean="0"/>
              <a:t>smrti</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p:nvPr>
        </p:nvSpPr>
        <p:spPr/>
        <p:txBody>
          <a:bodyPr/>
          <a:lstStyle/>
          <a:p>
            <a:r>
              <a:rPr lang="cs-CZ" smtClean="0"/>
              <a:t>Studio</a:t>
            </a:r>
            <a:endParaRPr lang="en-US" smtClean="0"/>
          </a:p>
        </p:txBody>
      </p:sp>
      <p:pic>
        <p:nvPicPr>
          <p:cNvPr id="47106" name="Picture 2" descr="daumier-studio"/>
          <p:cNvPicPr>
            <a:picLocks noGrp="1" noChangeAspect="1" noChangeArrowheads="1"/>
          </p:cNvPicPr>
          <p:nvPr>
            <p:ph idx="1"/>
          </p:nvPr>
        </p:nvPicPr>
        <p:blipFill>
          <a:blip r:embed="rId2"/>
          <a:srcRect/>
          <a:stretch>
            <a:fillRect/>
          </a:stretch>
        </p:blipFill>
        <p:spPr>
          <a:xfrm>
            <a:off x="2805113" y="1600200"/>
            <a:ext cx="3533775"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cs-CZ" dirty="0" smtClean="0"/>
              <a:t/>
            </a:r>
            <a:br>
              <a:rPr lang="cs-CZ" dirty="0" smtClean="0"/>
            </a:br>
            <a:r>
              <a:rPr lang="cs-CZ" dirty="0" smtClean="0"/>
              <a:t>Břicho legislativy</a:t>
            </a:r>
            <a:br>
              <a:rPr lang="cs-CZ" dirty="0" smtClean="0"/>
            </a:br>
            <a:endParaRPr lang="en-US" dirty="0"/>
          </a:p>
        </p:txBody>
      </p:sp>
      <p:sp>
        <p:nvSpPr>
          <p:cNvPr id="48130" name="4 - Θέση περιεχομένου"/>
          <p:cNvSpPr>
            <a:spLocks noGrp="1"/>
          </p:cNvSpPr>
          <p:nvPr>
            <p:ph idx="1"/>
          </p:nvPr>
        </p:nvSpPr>
        <p:spPr/>
        <p:txBody>
          <a:bodyPr/>
          <a:lstStyle/>
          <a:p>
            <a:endParaRPr lang="cs-CZ" smtClean="0"/>
          </a:p>
        </p:txBody>
      </p:sp>
      <p:pic>
        <p:nvPicPr>
          <p:cNvPr id="48131" name="Picture 2" descr="břicho legislativy"/>
          <p:cNvPicPr>
            <a:picLocks noChangeAspect="1" noChangeArrowheads="1"/>
          </p:cNvPicPr>
          <p:nvPr/>
        </p:nvPicPr>
        <p:blipFill>
          <a:blip r:embed="rId2"/>
          <a:srcRect/>
          <a:stretch>
            <a:fillRect/>
          </a:stretch>
        </p:blipFill>
        <p:spPr bwMode="auto">
          <a:xfrm>
            <a:off x="381000" y="1447800"/>
            <a:ext cx="8496300" cy="5410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p:txBody>
          <a:bodyPr/>
          <a:lstStyle/>
          <a:p>
            <a:r>
              <a:rPr lang="cs-CZ" smtClean="0"/>
              <a:t>Busty politiků</a:t>
            </a:r>
            <a:endParaRPr lang="en-US" smtClean="0"/>
          </a:p>
        </p:txBody>
      </p:sp>
      <p:pic>
        <p:nvPicPr>
          <p:cNvPr id="49154" name="Picture 2" descr="busta1"/>
          <p:cNvPicPr>
            <a:picLocks noGrp="1" noChangeAspect="1" noChangeArrowheads="1"/>
          </p:cNvPicPr>
          <p:nvPr>
            <p:ph idx="1"/>
          </p:nvPr>
        </p:nvPicPr>
        <p:blipFill>
          <a:blip r:embed="rId2"/>
          <a:srcRect/>
          <a:stretch>
            <a:fillRect/>
          </a:stretch>
        </p:blipFill>
        <p:spPr>
          <a:xfrm>
            <a:off x="4114800" y="2209800"/>
            <a:ext cx="957263" cy="1065213"/>
          </a:xfrm>
        </p:spPr>
      </p:pic>
      <p:pic>
        <p:nvPicPr>
          <p:cNvPr id="49155" name="Picture 4" descr="busta"/>
          <p:cNvPicPr>
            <a:picLocks noChangeAspect="1" noChangeArrowheads="1"/>
          </p:cNvPicPr>
          <p:nvPr/>
        </p:nvPicPr>
        <p:blipFill>
          <a:blip r:embed="rId3"/>
          <a:srcRect/>
          <a:stretch>
            <a:fillRect/>
          </a:stretch>
        </p:blipFill>
        <p:spPr bwMode="auto">
          <a:xfrm>
            <a:off x="5435600" y="3573463"/>
            <a:ext cx="3708400" cy="3135312"/>
          </a:xfrm>
          <a:prstGeom prst="rect">
            <a:avLst/>
          </a:prstGeom>
          <a:noFill/>
          <a:ln w="9525">
            <a:noFill/>
            <a:miter lim="800000"/>
            <a:headEnd/>
            <a:tailEnd/>
          </a:ln>
        </p:spPr>
      </p:pic>
      <p:pic>
        <p:nvPicPr>
          <p:cNvPr id="49156" name="Picture 3" descr="busta2"/>
          <p:cNvPicPr>
            <a:picLocks noChangeAspect="1" noChangeArrowheads="1"/>
          </p:cNvPicPr>
          <p:nvPr/>
        </p:nvPicPr>
        <p:blipFill>
          <a:blip r:embed="rId4"/>
          <a:srcRect/>
          <a:stretch>
            <a:fillRect/>
          </a:stretch>
        </p:blipFill>
        <p:spPr bwMode="auto">
          <a:xfrm>
            <a:off x="684213" y="3573463"/>
            <a:ext cx="3013075" cy="30241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p:txBody>
          <a:bodyPr/>
          <a:lstStyle/>
          <a:p>
            <a:pPr algn="l"/>
            <a:r>
              <a:rPr lang="cs-CZ" smtClean="0"/>
              <a:t>Pradlena</a:t>
            </a:r>
            <a:endParaRPr lang="en-US" smtClean="0"/>
          </a:p>
        </p:txBody>
      </p:sp>
      <p:sp>
        <p:nvSpPr>
          <p:cNvPr id="50178" name="4 - Θέση περιεχομένου"/>
          <p:cNvSpPr>
            <a:spLocks noGrp="1"/>
          </p:cNvSpPr>
          <p:nvPr>
            <p:ph idx="1"/>
          </p:nvPr>
        </p:nvSpPr>
        <p:spPr/>
        <p:txBody>
          <a:bodyPr/>
          <a:lstStyle/>
          <a:p>
            <a:endParaRPr lang="cs-CZ" smtClean="0"/>
          </a:p>
        </p:txBody>
      </p:sp>
      <p:pic>
        <p:nvPicPr>
          <p:cNvPr id="50179" name="Picture 2" descr="daumier-laundress"/>
          <p:cNvPicPr>
            <a:picLocks noChangeAspect="1" noChangeArrowheads="1"/>
          </p:cNvPicPr>
          <p:nvPr/>
        </p:nvPicPr>
        <p:blipFill>
          <a:blip r:embed="rId2"/>
          <a:srcRect/>
          <a:stretch>
            <a:fillRect/>
          </a:stretch>
        </p:blipFill>
        <p:spPr bwMode="auto">
          <a:xfrm>
            <a:off x="4267200" y="304800"/>
            <a:ext cx="4459288" cy="6553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p:nvPr>
        </p:nvSpPr>
        <p:spPr/>
        <p:txBody>
          <a:bodyPr/>
          <a:lstStyle/>
          <a:p>
            <a:r>
              <a:rPr lang="cs-CZ" smtClean="0"/>
              <a:t>Malířství</a:t>
            </a:r>
            <a:endParaRPr lang="en-US" smtClean="0"/>
          </a:p>
        </p:txBody>
      </p:sp>
      <p:sp>
        <p:nvSpPr>
          <p:cNvPr id="16386" name="2 - Θέση περιεχομένου"/>
          <p:cNvSpPr>
            <a:spLocks noGrp="1"/>
          </p:cNvSpPr>
          <p:nvPr>
            <p:ph idx="1"/>
          </p:nvPr>
        </p:nvSpPr>
        <p:spPr/>
        <p:txBody>
          <a:bodyPr/>
          <a:lstStyle/>
          <a:p>
            <a:r>
              <a:rPr lang="cs-CZ" smtClean="0">
                <a:latin typeface="Times New Roman" pitchFamily="18" charset="0"/>
              </a:rPr>
              <a:t>Vyjádření citů pomocí </a:t>
            </a:r>
          </a:p>
          <a:p>
            <a:pPr>
              <a:buFontTx/>
              <a:buChar char="-"/>
            </a:pPr>
            <a:r>
              <a:rPr lang="cs-CZ" smtClean="0">
                <a:latin typeface="Times New Roman" pitchFamily="18" charset="0"/>
              </a:rPr>
              <a:t>dramatických barev</a:t>
            </a:r>
          </a:p>
          <a:p>
            <a:pPr>
              <a:buFontTx/>
              <a:buChar char="-"/>
            </a:pPr>
            <a:r>
              <a:rPr lang="cs-CZ" smtClean="0">
                <a:latin typeface="Times New Roman" pitchFamily="18" charset="0"/>
              </a:rPr>
              <a:t> rozmáchlých pohybů i v</a:t>
            </a:r>
          </a:p>
          <a:p>
            <a:pPr>
              <a:buFontTx/>
              <a:buChar char="-"/>
            </a:pPr>
            <a:r>
              <a:rPr lang="cs-CZ" smtClean="0">
                <a:latin typeface="Times New Roman" pitchFamily="18" charset="0"/>
              </a:rPr>
              <a:t>výběrem exotického a citově zabarveného námětu</a:t>
            </a:r>
          </a:p>
          <a:p>
            <a:pPr>
              <a:lnSpc>
                <a:spcPct val="90000"/>
              </a:lnSpc>
              <a:spcBef>
                <a:spcPct val="0"/>
              </a:spcBef>
              <a:buFont typeface="Wingdings" pitchFamily="2" charset="2"/>
              <a:buNone/>
            </a:pPr>
            <a:r>
              <a:rPr lang="cs-CZ" smtClean="0">
                <a:latin typeface="Times New Roman" pitchFamily="18" charset="0"/>
              </a:rPr>
              <a:t> </a:t>
            </a:r>
          </a:p>
          <a:p>
            <a:r>
              <a:rPr lang="cs-CZ" smtClean="0">
                <a:latin typeface="Times New Roman" pitchFamily="18" charset="0"/>
              </a:rPr>
              <a:t>krajinomalba – záliba v neklidné, nevšední, tajuplné krajině</a:t>
            </a:r>
          </a:p>
          <a:p>
            <a:endParaRPr lang="cs-CZ" smtClean="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title"/>
          </p:nvPr>
        </p:nvSpPr>
        <p:spPr/>
        <p:txBody>
          <a:bodyPr/>
          <a:lstStyle/>
          <a:p>
            <a:endParaRPr lang="cs-CZ" smtClean="0"/>
          </a:p>
        </p:txBody>
      </p:sp>
      <p:sp>
        <p:nvSpPr>
          <p:cNvPr id="3" name="2 - Θέση περιεχομένου"/>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cs-CZ" b="1" dirty="0" smtClean="0"/>
              <a:t>Architektura romantismu</a:t>
            </a:r>
            <a:endParaRPr lang="en-US" b="1" dirty="0" smtClean="0"/>
          </a:p>
          <a:p>
            <a:pPr fontAlgn="auto">
              <a:spcAft>
                <a:spcPts val="0"/>
              </a:spcAft>
              <a:buFont typeface="Arial" pitchFamily="34" charset="0"/>
              <a:buChar char="•"/>
              <a:defRPr/>
            </a:pPr>
            <a:r>
              <a:rPr lang="cs-CZ" dirty="0" smtClean="0"/>
              <a:t>Je zásadně ovlivněna nostalgickým zaměřením tohoto období na minulost. Architekti se při svém dílu inspirovali stavbami jiných historických epoch nebo jiných kultur. Romantická architektura jako svébytný styl prakticky neexistuje, konkrétní podoba je pak dána slohem, ze kterého stavba vychází. Nejčastějším slohem, který býval nejdříve a nejvíce napodobován byla </a:t>
            </a:r>
            <a:r>
              <a:rPr lang="cs-CZ" u="sng" dirty="0" smtClean="0">
                <a:hlinkClick r:id="rId2" tooltip="Gotika"/>
              </a:rPr>
              <a:t>gotika</a:t>
            </a:r>
            <a:r>
              <a:rPr lang="cs-CZ" dirty="0" smtClean="0"/>
              <a:t>, takovéto stavby či stavební úpravy označujeme jako </a:t>
            </a:r>
            <a:r>
              <a:rPr lang="cs-CZ" u="sng" dirty="0" smtClean="0">
                <a:hlinkClick r:id="rId3" tooltip="Novogotika"/>
              </a:rPr>
              <a:t>novogotické</a:t>
            </a:r>
            <a:r>
              <a:rPr lang="cs-CZ" dirty="0" smtClean="0"/>
              <a:t>.</a:t>
            </a:r>
            <a:endParaRPr lang="en-US" dirty="0" smtClean="0"/>
          </a:p>
          <a:p>
            <a:pPr fontAlgn="auto">
              <a:spcAft>
                <a:spcPts val="0"/>
              </a:spcAft>
              <a:buFont typeface="Arial" pitchFamily="34" charset="0"/>
              <a:buChar char="•"/>
              <a:defRPr/>
            </a:pPr>
            <a:r>
              <a:rPr lang="en-US" dirty="0" err="1" smtClean="0"/>
              <a:t>Napodobovali</a:t>
            </a:r>
            <a:r>
              <a:rPr lang="en-US" dirty="0" smtClean="0"/>
              <a:t> </a:t>
            </a:r>
            <a:r>
              <a:rPr lang="en-US" dirty="0" err="1" smtClean="0"/>
              <a:t>středověké</a:t>
            </a:r>
            <a:r>
              <a:rPr lang="en-US" dirty="0" smtClean="0"/>
              <a:t> </a:t>
            </a:r>
            <a:r>
              <a:rPr lang="en-US" dirty="0" err="1" smtClean="0"/>
              <a:t>slohy</a:t>
            </a:r>
            <a:r>
              <a:rPr lang="en-US" dirty="0" smtClean="0"/>
              <a:t> a </a:t>
            </a:r>
            <a:r>
              <a:rPr lang="en-US" dirty="0" err="1" smtClean="0"/>
              <a:t>především</a:t>
            </a:r>
            <a:r>
              <a:rPr lang="en-US" dirty="0" smtClean="0"/>
              <a:t> </a:t>
            </a:r>
            <a:r>
              <a:rPr lang="en-US" u="sng" dirty="0" err="1" smtClean="0">
                <a:hlinkClick r:id="rId4"/>
              </a:rPr>
              <a:t>gotiku</a:t>
            </a:r>
            <a:r>
              <a:rPr lang="en-US" dirty="0" smtClean="0"/>
              <a:t>, a </a:t>
            </a:r>
            <a:r>
              <a:rPr lang="en-US" dirty="0" err="1" smtClean="0"/>
              <a:t>tak</a:t>
            </a:r>
            <a:r>
              <a:rPr lang="en-US" dirty="0" smtClean="0"/>
              <a:t> </a:t>
            </a:r>
            <a:r>
              <a:rPr lang="en-US" dirty="0" err="1" smtClean="0"/>
              <a:t>býval</a:t>
            </a:r>
            <a:r>
              <a:rPr lang="en-US" dirty="0" smtClean="0"/>
              <a:t> </a:t>
            </a:r>
            <a:r>
              <a:rPr lang="en-US" dirty="0" err="1" smtClean="0"/>
              <a:t>romantismus</a:t>
            </a:r>
            <a:r>
              <a:rPr lang="en-US" dirty="0" smtClean="0"/>
              <a:t> </a:t>
            </a:r>
            <a:r>
              <a:rPr lang="en-US" dirty="0" err="1" smtClean="0"/>
              <a:t>často</a:t>
            </a:r>
            <a:r>
              <a:rPr lang="en-US" dirty="0" smtClean="0"/>
              <a:t> </a:t>
            </a:r>
            <a:r>
              <a:rPr lang="en-US" dirty="0" err="1" smtClean="0"/>
              <a:t>označován</a:t>
            </a:r>
            <a:r>
              <a:rPr lang="en-US" dirty="0" smtClean="0"/>
              <a:t> </a:t>
            </a:r>
            <a:r>
              <a:rPr lang="en-US" dirty="0" err="1" smtClean="0"/>
              <a:t>i</a:t>
            </a:r>
            <a:r>
              <a:rPr lang="en-US" dirty="0" smtClean="0"/>
              <a:t> </a:t>
            </a:r>
            <a:r>
              <a:rPr lang="en-US" dirty="0" err="1" smtClean="0"/>
              <a:t>jako</a:t>
            </a:r>
            <a:r>
              <a:rPr lang="en-US" dirty="0" smtClean="0"/>
              <a:t> </a:t>
            </a:r>
            <a:r>
              <a:rPr lang="en-US" dirty="0" err="1" smtClean="0"/>
              <a:t>novogotika</a:t>
            </a:r>
            <a:r>
              <a:rPr lang="en-US" dirty="0" smtClean="0"/>
              <a:t> </a:t>
            </a:r>
            <a:r>
              <a:rPr lang="en-US" dirty="0" err="1" smtClean="0"/>
              <a:t>nebo</a:t>
            </a:r>
            <a:r>
              <a:rPr lang="en-US" dirty="0" smtClean="0"/>
              <a:t> </a:t>
            </a:r>
            <a:r>
              <a:rPr lang="en-US" dirty="0" err="1" smtClean="0"/>
              <a:t>pseudogotika</a:t>
            </a:r>
            <a:r>
              <a:rPr lang="en-US" dirty="0" smtClean="0"/>
              <a:t>. </a:t>
            </a:r>
            <a:r>
              <a:rPr lang="en-US" dirty="0" err="1" smtClean="0"/>
              <a:t>Romantismus</a:t>
            </a:r>
            <a:r>
              <a:rPr lang="en-US" dirty="0" smtClean="0"/>
              <a:t> </a:t>
            </a:r>
            <a:r>
              <a:rPr lang="en-US" dirty="0" err="1" smtClean="0"/>
              <a:t>však</a:t>
            </a:r>
            <a:r>
              <a:rPr lang="en-US" dirty="0" smtClean="0"/>
              <a:t> </a:t>
            </a:r>
            <a:r>
              <a:rPr lang="en-US" dirty="0" err="1" smtClean="0"/>
              <a:t>sám</a:t>
            </a:r>
            <a:r>
              <a:rPr lang="en-US" dirty="0" smtClean="0"/>
              <a:t> o </a:t>
            </a:r>
            <a:r>
              <a:rPr lang="en-US" dirty="0" err="1" smtClean="0"/>
              <a:t>sobě</a:t>
            </a:r>
            <a:r>
              <a:rPr lang="en-US" dirty="0" smtClean="0"/>
              <a:t> v </a:t>
            </a:r>
            <a:r>
              <a:rPr lang="en-US" dirty="0" err="1" smtClean="0"/>
              <a:t>napodobování</a:t>
            </a:r>
            <a:r>
              <a:rPr lang="en-US" dirty="0" smtClean="0"/>
              <a:t> </a:t>
            </a:r>
            <a:r>
              <a:rPr lang="en-US" dirty="0" err="1" smtClean="0"/>
              <a:t>středověkých</a:t>
            </a:r>
            <a:r>
              <a:rPr lang="en-US" dirty="0" smtClean="0"/>
              <a:t> </a:t>
            </a:r>
            <a:r>
              <a:rPr lang="en-US" dirty="0" err="1" smtClean="0"/>
              <a:t>slohů</a:t>
            </a:r>
            <a:r>
              <a:rPr lang="en-US" dirty="0" smtClean="0"/>
              <a:t> </a:t>
            </a:r>
            <a:r>
              <a:rPr lang="en-US" dirty="0" err="1" smtClean="0"/>
              <a:t>nepřicházel</a:t>
            </a:r>
            <a:r>
              <a:rPr lang="en-US" dirty="0" smtClean="0"/>
              <a:t> s </a:t>
            </a:r>
            <a:r>
              <a:rPr lang="en-US" dirty="0" err="1" smtClean="0"/>
              <a:t>žádnými</a:t>
            </a:r>
            <a:r>
              <a:rPr lang="en-US" dirty="0" smtClean="0"/>
              <a:t> </a:t>
            </a:r>
            <a:r>
              <a:rPr lang="en-US" dirty="0" err="1" smtClean="0"/>
              <a:t>novými</a:t>
            </a:r>
            <a:r>
              <a:rPr lang="en-US" dirty="0" smtClean="0"/>
              <a:t> </a:t>
            </a:r>
            <a:r>
              <a:rPr lang="en-US" dirty="0" err="1" smtClean="0"/>
              <a:t>prvky</a:t>
            </a:r>
            <a:r>
              <a:rPr lang="en-US" dirty="0" smtClean="0"/>
              <a:t> a </a:t>
            </a:r>
            <a:r>
              <a:rPr lang="en-US" dirty="0" err="1" smtClean="0"/>
              <a:t>byl</a:t>
            </a:r>
            <a:r>
              <a:rPr lang="en-US" dirty="0" smtClean="0"/>
              <a:t> </a:t>
            </a:r>
            <a:r>
              <a:rPr lang="en-US" dirty="0" err="1" smtClean="0"/>
              <a:t>vlastně</a:t>
            </a:r>
            <a:r>
              <a:rPr lang="en-US" dirty="0" smtClean="0"/>
              <a:t> </a:t>
            </a:r>
            <a:r>
              <a:rPr lang="en-US" dirty="0" err="1" smtClean="0"/>
              <a:t>pouhým</a:t>
            </a:r>
            <a:r>
              <a:rPr lang="en-US" dirty="0" smtClean="0"/>
              <a:t> </a:t>
            </a:r>
            <a:r>
              <a:rPr lang="en-US" dirty="0" err="1" smtClean="0"/>
              <a:t>výsledkem</a:t>
            </a:r>
            <a:r>
              <a:rPr lang="en-US" dirty="0" smtClean="0"/>
              <a:t> </a:t>
            </a:r>
            <a:r>
              <a:rPr lang="en-US" dirty="0" err="1" smtClean="0"/>
              <a:t>stagnace</a:t>
            </a:r>
            <a:r>
              <a:rPr lang="en-US" dirty="0" smtClean="0"/>
              <a:t> v </a:t>
            </a:r>
            <a:r>
              <a:rPr lang="en-US" dirty="0" err="1" smtClean="0"/>
              <a:t>umění</a:t>
            </a:r>
            <a:r>
              <a:rPr lang="en-US" dirty="0" smtClean="0"/>
              <a:t>.</a:t>
            </a:r>
          </a:p>
          <a:p>
            <a:pPr fontAlgn="auto">
              <a:spcAft>
                <a:spcPts val="0"/>
              </a:spcAft>
              <a:buFont typeface="Arial" pitchFamily="34" charset="0"/>
              <a:buChar char="•"/>
              <a:defRPr/>
            </a:pPr>
            <a:r>
              <a:rPr lang="en-US" dirty="0" err="1" smtClean="0"/>
              <a:t>Zájmu</a:t>
            </a:r>
            <a:r>
              <a:rPr lang="en-US" dirty="0" smtClean="0"/>
              <a:t> se </a:t>
            </a:r>
            <a:r>
              <a:rPr lang="en-US" dirty="0" err="1" smtClean="0"/>
              <a:t>těšilo</a:t>
            </a:r>
            <a:r>
              <a:rPr lang="en-US" dirty="0" smtClean="0"/>
              <a:t> </a:t>
            </a:r>
            <a:r>
              <a:rPr lang="en-US" dirty="0" err="1" smtClean="0"/>
              <a:t>i</a:t>
            </a:r>
            <a:r>
              <a:rPr lang="en-US" dirty="0" smtClean="0"/>
              <a:t> </a:t>
            </a:r>
            <a:r>
              <a:rPr lang="en-US" dirty="0" err="1" smtClean="0"/>
              <a:t>restaurátorství</a:t>
            </a:r>
            <a:r>
              <a:rPr lang="en-US" dirty="0" smtClean="0"/>
              <a:t>, </a:t>
            </a:r>
            <a:r>
              <a:rPr lang="en-US" dirty="0" err="1" smtClean="0"/>
              <a:t>mnohé</a:t>
            </a:r>
            <a:r>
              <a:rPr lang="en-US" dirty="0" smtClean="0"/>
              <a:t> </a:t>
            </a:r>
            <a:r>
              <a:rPr lang="en-US" u="sng" dirty="0" err="1" smtClean="0">
                <a:hlinkClick r:id="rId4"/>
              </a:rPr>
              <a:t>gotické</a:t>
            </a:r>
            <a:r>
              <a:rPr lang="en-US" dirty="0" smtClean="0"/>
              <a:t> a </a:t>
            </a:r>
            <a:r>
              <a:rPr lang="en-US" u="sng" dirty="0" err="1" smtClean="0">
                <a:hlinkClick r:id="rId5"/>
              </a:rPr>
              <a:t>renesanční</a:t>
            </a:r>
            <a:r>
              <a:rPr lang="en-US" dirty="0" smtClean="0"/>
              <a:t> </a:t>
            </a:r>
            <a:r>
              <a:rPr lang="en-US" dirty="0" err="1" smtClean="0"/>
              <a:t>stavby</a:t>
            </a:r>
            <a:r>
              <a:rPr lang="en-US" dirty="0" smtClean="0"/>
              <a:t> </a:t>
            </a:r>
            <a:r>
              <a:rPr lang="en-US" dirty="0" err="1" smtClean="0"/>
              <a:t>byly</a:t>
            </a:r>
            <a:r>
              <a:rPr lang="en-US" dirty="0" smtClean="0"/>
              <a:t> </a:t>
            </a:r>
            <a:r>
              <a:rPr lang="en-US" dirty="0" err="1" smtClean="0"/>
              <a:t>přestavěny</a:t>
            </a:r>
            <a:r>
              <a:rPr lang="en-US" dirty="0" smtClean="0"/>
              <a:t> v </a:t>
            </a:r>
            <a:r>
              <a:rPr lang="en-US" dirty="0" err="1" smtClean="0"/>
              <a:t>duchu</a:t>
            </a:r>
            <a:r>
              <a:rPr lang="en-US" dirty="0" smtClean="0"/>
              <a:t> </a:t>
            </a:r>
            <a:r>
              <a:rPr lang="en-US" dirty="0" err="1" smtClean="0"/>
              <a:t>nového</a:t>
            </a:r>
            <a:r>
              <a:rPr lang="en-US" dirty="0" smtClean="0"/>
              <a:t> </a:t>
            </a:r>
            <a:r>
              <a:rPr lang="en-US" dirty="0" err="1" smtClean="0"/>
              <a:t>umění</a:t>
            </a:r>
            <a:r>
              <a:rPr lang="en-US" dirty="0" smtClean="0"/>
              <a:t>. </a:t>
            </a:r>
          </a:p>
          <a:p>
            <a:pPr fontAlgn="auto">
              <a:spcAft>
                <a:spcPts val="0"/>
              </a:spcAft>
              <a:buFont typeface="Arial" pitchFamily="34" charset="0"/>
              <a:buChar char="•"/>
              <a:defRPr/>
            </a:pPr>
            <a:r>
              <a:rPr lang="en-US" dirty="0" smtClean="0"/>
              <a:t>V </a:t>
            </a:r>
            <a:r>
              <a:rPr lang="en-US" dirty="0" err="1" smtClean="0"/>
              <a:t>přírodních</a:t>
            </a:r>
            <a:r>
              <a:rPr lang="en-US" dirty="0" smtClean="0"/>
              <a:t> </a:t>
            </a:r>
            <a:r>
              <a:rPr lang="en-US" dirty="0" err="1" smtClean="0"/>
              <a:t>parcích</a:t>
            </a:r>
            <a:r>
              <a:rPr lang="en-US" dirty="0" smtClean="0"/>
              <a:t> </a:t>
            </a:r>
            <a:r>
              <a:rPr lang="en-US" dirty="0" err="1" smtClean="0"/>
              <a:t>bylo</a:t>
            </a:r>
            <a:r>
              <a:rPr lang="en-US" dirty="0" smtClean="0"/>
              <a:t> </a:t>
            </a:r>
            <a:r>
              <a:rPr lang="en-US" dirty="0" err="1" smtClean="0"/>
              <a:t>možné</a:t>
            </a:r>
            <a:r>
              <a:rPr lang="en-US" dirty="0" smtClean="0"/>
              <a:t> </a:t>
            </a:r>
            <a:r>
              <a:rPr lang="en-US" dirty="0" err="1" smtClean="0"/>
              <a:t>setkat</a:t>
            </a:r>
            <a:r>
              <a:rPr lang="en-US" dirty="0" smtClean="0"/>
              <a:t> se </a:t>
            </a:r>
            <a:r>
              <a:rPr lang="en-US" dirty="0" err="1" smtClean="0"/>
              <a:t>i</a:t>
            </a:r>
            <a:r>
              <a:rPr lang="en-US" dirty="0" smtClean="0"/>
              <a:t> s </a:t>
            </a:r>
            <a:r>
              <a:rPr lang="en-US" dirty="0" err="1" smtClean="0"/>
              <a:t>umělými</a:t>
            </a:r>
            <a:r>
              <a:rPr lang="en-US" dirty="0" smtClean="0"/>
              <a:t> </a:t>
            </a:r>
            <a:r>
              <a:rPr lang="en-US" dirty="0" err="1" smtClean="0"/>
              <a:t>zříceninami</a:t>
            </a:r>
            <a:r>
              <a:rPr lang="en-US" dirty="0" smtClean="0"/>
              <a:t> a </a:t>
            </a:r>
            <a:r>
              <a:rPr lang="en-US" dirty="0" err="1" smtClean="0"/>
              <a:t>jeskyněmi</a:t>
            </a:r>
            <a:r>
              <a:rPr lang="en-US" dirty="0" smtClean="0"/>
              <a:t>.</a:t>
            </a:r>
          </a:p>
          <a:p>
            <a:pPr fontAlgn="auto">
              <a:spcAft>
                <a:spcPts val="0"/>
              </a:spcAft>
              <a:buFont typeface="Arial" pitchFamily="34" charset="0"/>
              <a:buChar cha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cs-CZ" dirty="0" smtClean="0">
                <a:latin typeface="Times New Roman" pitchFamily="18" charset="0"/>
              </a:rPr>
              <a:t>Znaky romantické architektury:</a:t>
            </a:r>
            <a:br>
              <a:rPr lang="cs-CZ" dirty="0" smtClean="0">
                <a:latin typeface="Times New Roman" pitchFamily="18" charset="0"/>
              </a:rPr>
            </a:br>
            <a:endParaRPr lang="en-US" dirty="0"/>
          </a:p>
        </p:txBody>
      </p:sp>
      <p:sp>
        <p:nvSpPr>
          <p:cNvPr id="3" name="2 - Θέση περιεχομένου"/>
          <p:cNvSpPr>
            <a:spLocks noGrp="1"/>
          </p:cNvSpPr>
          <p:nvPr>
            <p:ph idx="1"/>
          </p:nvPr>
        </p:nvSpPr>
        <p:spPr/>
        <p:txBody>
          <a:bodyPr rtlCol="0">
            <a:normAutofit fontScale="92500" lnSpcReduction="20000"/>
          </a:bodyPr>
          <a:lstStyle/>
          <a:p>
            <a:pPr fontAlgn="auto">
              <a:spcBef>
                <a:spcPct val="0"/>
              </a:spcBef>
              <a:spcAft>
                <a:spcPts val="0"/>
              </a:spcAft>
              <a:buFont typeface="Wingdings" pitchFamily="2" charset="2"/>
              <a:buNone/>
              <a:defRPr/>
            </a:pPr>
            <a:endParaRPr lang="cs-CZ" dirty="0" smtClean="0">
              <a:latin typeface="Times New Roman" pitchFamily="18" charset="0"/>
            </a:endParaRPr>
          </a:p>
          <a:p>
            <a:pPr fontAlgn="auto">
              <a:spcAft>
                <a:spcPts val="0"/>
              </a:spcAft>
              <a:buFont typeface="Arial" pitchFamily="34" charset="0"/>
              <a:buChar char="•"/>
              <a:defRPr/>
            </a:pPr>
            <a:r>
              <a:rPr lang="en-US" dirty="0" smtClean="0"/>
              <a:t>Na </a:t>
            </a:r>
            <a:r>
              <a:rPr lang="cs-CZ" dirty="0" smtClean="0">
                <a:latin typeface="Times New Roman" pitchFamily="18" charset="0"/>
              </a:rPr>
              <a:t>radnicích se uplatňuje gotika, pro chrámy se vybíraly vzory byzantské a raně křesťanské, městský palác byl většinou barokní, parlament reprezentující ideál antické demokracie byl projektován v řádu dórském a pro kulturní stánky (divadla, muzea..) se používal sloh renesanční. Rostl požadavek vývoje nových stavebních typů – burzy, banky, pojišťovny, tržnice, nemocnice…. Uplatňovaly se nové stavební materiály a prefabrikáty (střídání stavebních dílů).</a:t>
            </a:r>
          </a:p>
          <a:p>
            <a:pPr fontAlgn="auto">
              <a:spcAft>
                <a:spcPts val="0"/>
              </a:spcAft>
              <a:buFont typeface="Arial" pitchFamily="34" charset="0"/>
              <a:buChar char="•"/>
              <a:defRPr/>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57200"/>
            <a:ext cx="8229600" cy="5668963"/>
          </a:xfrm>
        </p:spPr>
        <p:txBody>
          <a:bodyPr rtlCol="0">
            <a:normAutofit fontScale="92500" lnSpcReduction="20000"/>
          </a:bodyPr>
          <a:lstStyle/>
          <a:p>
            <a:pPr fontAlgn="auto">
              <a:spcAft>
                <a:spcPts val="0"/>
              </a:spcAft>
              <a:buFont typeface="Arial" pitchFamily="34" charset="0"/>
              <a:buChar char="•"/>
              <a:defRPr/>
            </a:pPr>
            <a:r>
              <a:rPr lang="cs-CZ" dirty="0" smtClean="0">
                <a:latin typeface="Times New Roman" pitchFamily="18" charset="0"/>
              </a:rPr>
              <a:t>tupé zakončení věží a nárožních (často mnohobokých) věžiček se zubatým cimbuřím (vliv anglické gotiky)</a:t>
            </a:r>
          </a:p>
          <a:p>
            <a:pPr fontAlgn="auto">
              <a:spcAft>
                <a:spcPts val="0"/>
              </a:spcAft>
              <a:buFont typeface="Arial" pitchFamily="34" charset="0"/>
              <a:buChar char="•"/>
              <a:defRPr/>
            </a:pPr>
            <a:r>
              <a:rPr lang="cs-CZ" dirty="0" smtClean="0">
                <a:latin typeface="Times New Roman" pitchFamily="18" charset="0"/>
              </a:rPr>
              <a:t>válcovité, hrotitě zastřešené věže a strmé střechy (vliv Francie)</a:t>
            </a:r>
          </a:p>
          <a:p>
            <a:pPr fontAlgn="auto">
              <a:spcAft>
                <a:spcPts val="0"/>
              </a:spcAft>
              <a:buFont typeface="Arial" pitchFamily="34" charset="0"/>
              <a:buChar char="•"/>
              <a:defRPr/>
            </a:pPr>
            <a:r>
              <a:rPr lang="cs-CZ" dirty="0" smtClean="0">
                <a:latin typeface="Times New Roman" pitchFamily="18" charset="0"/>
              </a:rPr>
              <a:t>koncepce přírodního krajinářského parku, který bývá doplněn drobnou architekturou – umělé zříceniny, altánky, skleníky… (park v Lednici)</a:t>
            </a:r>
          </a:p>
          <a:p>
            <a:pPr fontAlgn="auto">
              <a:spcAft>
                <a:spcPts val="0"/>
              </a:spcAft>
              <a:buFont typeface="Arial" pitchFamily="34" charset="0"/>
              <a:buChar char="•"/>
              <a:defRPr/>
            </a:pPr>
            <a:r>
              <a:rPr lang="cs-CZ" dirty="0" smtClean="0">
                <a:latin typeface="Times New Roman" pitchFamily="18" charset="0"/>
              </a:rPr>
              <a:t>městské parky, např. centrální park v New Yorku, Bolognský les v Paříži….</a:t>
            </a:r>
            <a:endParaRPr lang="en-US" dirty="0" smtClean="0">
              <a:latin typeface="Times New Roman" pitchFamily="18" charset="0"/>
            </a:endParaRPr>
          </a:p>
          <a:p>
            <a:pPr fontAlgn="auto">
              <a:spcAft>
                <a:spcPts val="0"/>
              </a:spcAft>
              <a:buFont typeface="Arial" pitchFamily="34" charset="0"/>
              <a:buChar char="•"/>
              <a:defRPr/>
            </a:pPr>
            <a:r>
              <a:rPr lang="cs-CZ" dirty="0" smtClean="0">
                <a:latin typeface="Times New Roman" pitchFamily="18" charset="0"/>
              </a:rPr>
              <a:t>Klasicismus a romantismus přinesly železné konstrukce</a:t>
            </a:r>
            <a:r>
              <a:rPr lang="en-US" dirty="0" smtClean="0">
                <a:latin typeface="Times New Roman" pitchFamily="18" charset="0"/>
              </a:rPr>
              <a:t> </a:t>
            </a:r>
            <a:r>
              <a:rPr lang="cs-CZ" dirty="0" smtClean="0">
                <a:latin typeface="Times New Roman" pitchFamily="18" charset="0"/>
              </a:rPr>
              <a:t>a závěsné řetězové mosty – to umožnilo vznik velkých budov a zastřešení velkých prostor.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p:txBody>
          <a:bodyPr/>
          <a:lstStyle/>
          <a:p>
            <a:r>
              <a:rPr lang="cs-CZ" smtClean="0"/>
              <a:t>Příklady architektury</a:t>
            </a:r>
            <a:endParaRPr lang="en-US" smtClean="0"/>
          </a:p>
        </p:txBody>
      </p:sp>
      <p:sp>
        <p:nvSpPr>
          <p:cNvPr id="54274" name="2 - Θέση περιεχομένου"/>
          <p:cNvSpPr>
            <a:spLocks noGrp="1"/>
          </p:cNvSpPr>
          <p:nvPr>
            <p:ph idx="1"/>
          </p:nvPr>
        </p:nvSpPr>
        <p:spPr/>
        <p:txBody>
          <a:bodyPr/>
          <a:lstStyle/>
          <a:p>
            <a:r>
              <a:rPr lang="cs-CZ" smtClean="0">
                <a:latin typeface="Times New Roman" pitchFamily="18" charset="0"/>
              </a:rPr>
              <a:t>Westminsterský chrám v Londýně</a:t>
            </a:r>
          </a:p>
          <a:p>
            <a:r>
              <a:rPr lang="cs-CZ" smtClean="0">
                <a:latin typeface="Times New Roman" pitchFamily="18" charset="0"/>
              </a:rPr>
              <a:t>parlament v Londýně</a:t>
            </a:r>
          </a:p>
          <a:p>
            <a:r>
              <a:rPr lang="cs-CZ" smtClean="0">
                <a:latin typeface="Times New Roman" pitchFamily="18" charset="0"/>
              </a:rPr>
              <a:t>katedrála v Edinburghu</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p:nvPr>
        </p:nvSpPr>
        <p:spPr/>
        <p:txBody>
          <a:bodyPr/>
          <a:lstStyle/>
          <a:p>
            <a:r>
              <a:rPr lang="cs-CZ" smtClean="0"/>
              <a:t>Gustav Eiffel</a:t>
            </a:r>
            <a:endParaRPr lang="en-US" smtClean="0"/>
          </a:p>
        </p:txBody>
      </p:sp>
      <p:sp>
        <p:nvSpPr>
          <p:cNvPr id="3" name="2 - Θέση περιεχομένου"/>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cs-CZ" dirty="0" smtClean="0">
                <a:latin typeface="Times New Roman" pitchFamily="18" charset="0"/>
              </a:rPr>
              <a:t>Geniální francouzský architekt železných konstrukcí. </a:t>
            </a:r>
          </a:p>
          <a:p>
            <a:pPr fontAlgn="auto">
              <a:spcAft>
                <a:spcPts val="0"/>
              </a:spcAft>
              <a:buFont typeface="Arial" pitchFamily="34" charset="0"/>
              <a:buChar char="•"/>
              <a:defRPr/>
            </a:pPr>
            <a:r>
              <a:rPr lang="en-US" dirty="0" err="1" smtClean="0"/>
              <a:t>Stavby</a:t>
            </a:r>
            <a:r>
              <a:rPr lang="en-US" dirty="0" smtClean="0"/>
              <a:t> </a:t>
            </a:r>
            <a:r>
              <a:rPr lang="en-US" dirty="0" err="1" smtClean="0"/>
              <a:t>navržené</a:t>
            </a:r>
            <a:r>
              <a:rPr lang="en-US" dirty="0" smtClean="0"/>
              <a:t> </a:t>
            </a:r>
            <a:r>
              <a:rPr lang="en-US" dirty="0" err="1" smtClean="0"/>
              <a:t>Eiffelem</a:t>
            </a:r>
            <a:r>
              <a:rPr lang="en-US" dirty="0" smtClean="0"/>
              <a:t> </a:t>
            </a:r>
            <a:r>
              <a:rPr lang="en-US" dirty="0" err="1" smtClean="0"/>
              <a:t>měly</a:t>
            </a:r>
            <a:r>
              <a:rPr lang="en-US" dirty="0" smtClean="0"/>
              <a:t> </a:t>
            </a:r>
            <a:r>
              <a:rPr lang="en-US" dirty="0" err="1" smtClean="0"/>
              <a:t>velké</a:t>
            </a:r>
            <a:r>
              <a:rPr lang="en-US" dirty="0" smtClean="0"/>
              <a:t> </a:t>
            </a:r>
            <a:r>
              <a:rPr lang="en-US" dirty="0" err="1" smtClean="0"/>
              <a:t>společenské</a:t>
            </a:r>
            <a:r>
              <a:rPr lang="en-US" dirty="0" smtClean="0"/>
              <a:t> a </a:t>
            </a:r>
            <a:r>
              <a:rPr lang="en-US" dirty="0" err="1" smtClean="0"/>
              <a:t>politické</a:t>
            </a:r>
            <a:r>
              <a:rPr lang="en-US" dirty="0" smtClean="0"/>
              <a:t> </a:t>
            </a:r>
            <a:r>
              <a:rPr lang="en-US" dirty="0" err="1" smtClean="0"/>
              <a:t>dopady</a:t>
            </a:r>
            <a:r>
              <a:rPr lang="en-US" dirty="0" smtClean="0"/>
              <a:t> </a:t>
            </a:r>
            <a:r>
              <a:rPr lang="en-US" dirty="0" err="1" smtClean="0"/>
              <a:t>na</a:t>
            </a:r>
            <a:r>
              <a:rPr lang="en-US" dirty="0" smtClean="0"/>
              <a:t> </a:t>
            </a:r>
            <a:r>
              <a:rPr lang="en-US" dirty="0" err="1" smtClean="0"/>
              <a:t>svět</a:t>
            </a:r>
            <a:r>
              <a:rPr lang="en-US" dirty="0" smtClean="0"/>
              <a:t>.</a:t>
            </a:r>
            <a:endParaRPr lang="cs-CZ" dirty="0" smtClean="0"/>
          </a:p>
          <a:p>
            <a:pPr fontAlgn="auto">
              <a:spcAft>
                <a:spcPts val="0"/>
              </a:spcAft>
              <a:buFont typeface="Arial" pitchFamily="34" charset="0"/>
              <a:buChar char="•"/>
              <a:defRPr/>
            </a:pPr>
            <a:r>
              <a:rPr lang="cs-CZ" dirty="0" smtClean="0">
                <a:latin typeface="Times New Roman" pitchFamily="18" charset="0"/>
              </a:rPr>
              <a:t>Je  autorem zdymadel Panamského průplavu a kovové konstrukce nesoucí sochu Svobody v New Yorku</a:t>
            </a:r>
          </a:p>
          <a:p>
            <a:pPr fontAlgn="auto">
              <a:spcAft>
                <a:spcPts val="0"/>
              </a:spcAft>
              <a:buFont typeface="Arial" pitchFamily="34" charset="0"/>
              <a:buChar char="•"/>
              <a:defRPr/>
            </a:pPr>
            <a:r>
              <a:rPr lang="cs-CZ" dirty="0" smtClean="0">
                <a:latin typeface="Times New Roman" pitchFamily="18" charset="0"/>
              </a:rPr>
              <a:t>Nejvíce jej proslavila stavba kovové věže v Paříži, která se stala symbolem tohoto města -</a:t>
            </a:r>
          </a:p>
          <a:p>
            <a:pPr fontAlgn="auto">
              <a:spcAft>
                <a:spcPts val="0"/>
              </a:spcAft>
              <a:buFont typeface="Arial" pitchFamily="34" charset="0"/>
              <a:buChar char="•"/>
              <a:defRPr/>
            </a:pPr>
            <a:r>
              <a:rPr lang="en-US" dirty="0" err="1" smtClean="0">
                <a:hlinkClick r:id="rId2" action="ppaction://hlinkfile" tooltip="Most"/>
              </a:rPr>
              <a:t>Mosty</a:t>
            </a:r>
            <a:r>
              <a:rPr lang="en-US" dirty="0" smtClean="0"/>
              <a:t>, </a:t>
            </a:r>
            <a:r>
              <a:rPr lang="en-US" dirty="0" err="1" smtClean="0"/>
              <a:t>které</a:t>
            </a:r>
            <a:r>
              <a:rPr lang="en-US" dirty="0" smtClean="0"/>
              <a:t> Eiffel </a:t>
            </a:r>
            <a:r>
              <a:rPr lang="en-US" dirty="0" err="1" smtClean="0"/>
              <a:t>navrhl</a:t>
            </a:r>
            <a:r>
              <a:rPr lang="en-US" dirty="0" smtClean="0"/>
              <a:t>, </a:t>
            </a:r>
            <a:r>
              <a:rPr lang="en-US" dirty="0" err="1" smtClean="0"/>
              <a:t>byly</a:t>
            </a:r>
            <a:r>
              <a:rPr lang="en-US" dirty="0" smtClean="0"/>
              <a:t> </a:t>
            </a:r>
            <a:r>
              <a:rPr lang="en-US" dirty="0" err="1" smtClean="0"/>
              <a:t>postaveny</a:t>
            </a:r>
            <a:r>
              <a:rPr lang="en-US" dirty="0" smtClean="0"/>
              <a:t> </a:t>
            </a:r>
            <a:r>
              <a:rPr lang="en-US" dirty="0" err="1" smtClean="0"/>
              <a:t>na</a:t>
            </a:r>
            <a:r>
              <a:rPr lang="en-US" dirty="0" smtClean="0"/>
              <a:t> </a:t>
            </a:r>
            <a:r>
              <a:rPr lang="en-US" dirty="0" err="1" smtClean="0"/>
              <a:t>mnoha</a:t>
            </a:r>
            <a:r>
              <a:rPr lang="en-US" dirty="0" smtClean="0"/>
              <a:t> </a:t>
            </a:r>
            <a:r>
              <a:rPr lang="en-US" dirty="0" err="1" smtClean="0"/>
              <a:t>místech</a:t>
            </a:r>
            <a:r>
              <a:rPr lang="en-US" dirty="0" smtClean="0"/>
              <a:t> </a:t>
            </a:r>
            <a:r>
              <a:rPr lang="en-US" dirty="0" err="1" smtClean="0"/>
              <a:t>světa</a:t>
            </a:r>
            <a:r>
              <a:rPr lang="en-US" dirty="0" smtClean="0"/>
              <a:t>. </a:t>
            </a:r>
            <a:r>
              <a:rPr lang="en-US" dirty="0" err="1" smtClean="0"/>
              <a:t>Umožnily</a:t>
            </a:r>
            <a:r>
              <a:rPr lang="en-US" dirty="0" smtClean="0"/>
              <a:t> </a:t>
            </a:r>
            <a:r>
              <a:rPr lang="en-US" dirty="0" err="1" smtClean="0"/>
              <a:t>snadnější</a:t>
            </a:r>
            <a:r>
              <a:rPr lang="en-US" dirty="0" smtClean="0"/>
              <a:t> a </a:t>
            </a:r>
            <a:r>
              <a:rPr lang="en-US" dirty="0" err="1" smtClean="0"/>
              <a:t>rychlejší</a:t>
            </a:r>
            <a:r>
              <a:rPr lang="en-US" dirty="0" smtClean="0"/>
              <a:t> </a:t>
            </a:r>
            <a:r>
              <a:rPr lang="en-US" dirty="0" err="1" smtClean="0"/>
              <a:t>cestování</a:t>
            </a:r>
            <a:r>
              <a:rPr lang="en-US" dirty="0" smtClean="0"/>
              <a:t> a </a:t>
            </a:r>
            <a:r>
              <a:rPr lang="en-US" dirty="0" err="1" smtClean="0"/>
              <a:t>obchod</a:t>
            </a:r>
            <a:r>
              <a:rPr lang="en-US" dirty="0" smtClean="0"/>
              <a:t> v </a:t>
            </a:r>
            <a:r>
              <a:rPr lang="en-US" dirty="0" err="1" smtClean="0"/>
              <a:t>oblastech</a:t>
            </a:r>
            <a:r>
              <a:rPr lang="en-US" dirty="0" smtClean="0"/>
              <a:t>, </a:t>
            </a:r>
            <a:r>
              <a:rPr lang="en-US" dirty="0" err="1" smtClean="0"/>
              <a:t>kde</a:t>
            </a:r>
            <a:r>
              <a:rPr lang="en-US" dirty="0" smtClean="0"/>
              <a:t> se </a:t>
            </a:r>
            <a:r>
              <a:rPr lang="en-US" dirty="0" err="1" smtClean="0"/>
              <a:t>nacházely</a:t>
            </a:r>
            <a:r>
              <a:rPr lang="en-US" dirty="0" smtClean="0"/>
              <a:t>. </a:t>
            </a:r>
            <a:r>
              <a:rPr lang="en-US" dirty="0" err="1" smtClean="0"/>
              <a:t>Mnoho</a:t>
            </a:r>
            <a:r>
              <a:rPr lang="en-US" dirty="0" smtClean="0"/>
              <a:t> </a:t>
            </a:r>
            <a:r>
              <a:rPr lang="en-US" dirty="0" err="1" smtClean="0"/>
              <a:t>Eiffelových</a:t>
            </a:r>
            <a:r>
              <a:rPr lang="en-US" dirty="0" smtClean="0"/>
              <a:t> </a:t>
            </a:r>
            <a:r>
              <a:rPr lang="en-US" dirty="0" err="1" smtClean="0"/>
              <a:t>mostů</a:t>
            </a:r>
            <a:r>
              <a:rPr lang="en-US" dirty="0" smtClean="0"/>
              <a:t> </a:t>
            </a:r>
            <a:r>
              <a:rPr lang="en-US" dirty="0" err="1" smtClean="0"/>
              <a:t>nevyžadovalo</a:t>
            </a:r>
            <a:r>
              <a:rPr lang="en-US" dirty="0" smtClean="0"/>
              <a:t> </a:t>
            </a:r>
            <a:r>
              <a:rPr lang="en-US" dirty="0" err="1" smtClean="0"/>
              <a:t>kvalifikované</a:t>
            </a:r>
            <a:r>
              <a:rPr lang="en-US" dirty="0" smtClean="0"/>
              <a:t> </a:t>
            </a:r>
            <a:r>
              <a:rPr lang="en-US" dirty="0" err="1" smtClean="0"/>
              <a:t>pracovníky</a:t>
            </a:r>
            <a:r>
              <a:rPr lang="en-US" dirty="0" smtClean="0"/>
              <a:t>, </a:t>
            </a:r>
            <a:r>
              <a:rPr lang="en-US" dirty="0" err="1" smtClean="0"/>
              <a:t>což</a:t>
            </a:r>
            <a:r>
              <a:rPr lang="en-US" dirty="0" smtClean="0"/>
              <a:t> </a:t>
            </a:r>
            <a:r>
              <a:rPr lang="en-US" dirty="0" err="1" smtClean="0"/>
              <a:t>při</a:t>
            </a:r>
            <a:r>
              <a:rPr lang="en-US" dirty="0" smtClean="0"/>
              <a:t> </a:t>
            </a:r>
            <a:r>
              <a:rPr lang="en-US" dirty="0" err="1" smtClean="0"/>
              <a:t>stavbě</a:t>
            </a:r>
            <a:r>
              <a:rPr lang="en-US" dirty="0" smtClean="0"/>
              <a:t> </a:t>
            </a:r>
            <a:r>
              <a:rPr lang="en-US" dirty="0" err="1" smtClean="0"/>
              <a:t>šetřilo</a:t>
            </a:r>
            <a:r>
              <a:rPr lang="en-US" dirty="0" smtClean="0"/>
              <a:t> </a:t>
            </a:r>
            <a:r>
              <a:rPr lang="en-US" dirty="0" err="1" smtClean="0"/>
              <a:t>náklady</a:t>
            </a:r>
            <a:r>
              <a:rPr lang="en-US" dirty="0" smtClean="0"/>
              <a:t>.</a:t>
            </a:r>
            <a:endParaRPr lang="cs-CZ" dirty="0" smtClean="0">
              <a:latin typeface="Times New Roman" pitchFamily="18" charset="0"/>
            </a:endParaRPr>
          </a:p>
          <a:p>
            <a:pPr fontAlgn="auto">
              <a:spcAft>
                <a:spcPts val="0"/>
              </a:spcAft>
              <a:buFont typeface="Arial" pitchFamily="34" charset="0"/>
              <a:buChar char="•"/>
              <a:defRPr/>
            </a:pPr>
            <a:r>
              <a:rPr lang="en-US" dirty="0" smtClean="0"/>
              <a:t>V </a:t>
            </a:r>
            <a:r>
              <a:rPr lang="en-US" dirty="0" err="1" smtClean="0"/>
              <a:t>roce</a:t>
            </a:r>
            <a:r>
              <a:rPr lang="en-US" dirty="0" smtClean="0"/>
              <a:t> </a:t>
            </a:r>
            <a:r>
              <a:rPr lang="en-US" dirty="0" smtClean="0">
                <a:hlinkClick r:id="rId3" action="ppaction://hlinkfile" tooltip="1862"/>
              </a:rPr>
              <a:t>1862</a:t>
            </a:r>
            <a:r>
              <a:rPr lang="en-US" dirty="0" smtClean="0"/>
              <a:t> se </a:t>
            </a:r>
            <a:r>
              <a:rPr lang="en-US" dirty="0" err="1" smtClean="0"/>
              <a:t>oženil</a:t>
            </a:r>
            <a:r>
              <a:rPr lang="en-US" dirty="0" smtClean="0"/>
              <a:t> a </a:t>
            </a:r>
            <a:r>
              <a:rPr lang="en-US" dirty="0" err="1" smtClean="0"/>
              <a:t>měl</a:t>
            </a:r>
            <a:r>
              <a:rPr lang="en-US" dirty="0" smtClean="0"/>
              <a:t> 5 </a:t>
            </a:r>
            <a:r>
              <a:rPr lang="en-US" dirty="0" err="1" smtClean="0"/>
              <a:t>dětí</a:t>
            </a:r>
            <a:r>
              <a:rPr lang="en-US" dirty="0" smtClean="0"/>
              <a:t>, </a:t>
            </a:r>
            <a:r>
              <a:rPr lang="en-US" dirty="0" err="1" smtClean="0"/>
              <a:t>když</a:t>
            </a:r>
            <a:r>
              <a:rPr lang="en-US" dirty="0" smtClean="0"/>
              <a:t> </a:t>
            </a:r>
            <a:r>
              <a:rPr lang="en-US" dirty="0" err="1" smtClean="0"/>
              <a:t>však</a:t>
            </a:r>
            <a:r>
              <a:rPr lang="en-US" dirty="0" smtClean="0"/>
              <a:t> </a:t>
            </a:r>
            <a:r>
              <a:rPr lang="en-US" dirty="0" err="1" smtClean="0"/>
              <a:t>jeho</a:t>
            </a:r>
            <a:r>
              <a:rPr lang="en-US" dirty="0" smtClean="0"/>
              <a:t> </a:t>
            </a:r>
            <a:r>
              <a:rPr lang="en-US" dirty="0" err="1" smtClean="0"/>
              <a:t>manželka</a:t>
            </a:r>
            <a:r>
              <a:rPr lang="en-US" dirty="0" smtClean="0"/>
              <a:t> </a:t>
            </a:r>
            <a:r>
              <a:rPr lang="en-US" dirty="0" err="1" smtClean="0"/>
              <a:t>po</a:t>
            </a:r>
            <a:r>
              <a:rPr lang="en-US" dirty="0" smtClean="0"/>
              <a:t> 15 </a:t>
            </a:r>
            <a:r>
              <a:rPr lang="en-US" dirty="0" err="1" smtClean="0"/>
              <a:t>letech</a:t>
            </a:r>
            <a:r>
              <a:rPr lang="en-US" dirty="0" smtClean="0"/>
              <a:t> </a:t>
            </a:r>
            <a:r>
              <a:rPr lang="en-US" dirty="0" err="1" smtClean="0"/>
              <a:t>zemřela</a:t>
            </a:r>
            <a:r>
              <a:rPr lang="en-US" dirty="0" smtClean="0"/>
              <a:t>, </a:t>
            </a:r>
            <a:r>
              <a:rPr lang="en-US" dirty="0" err="1" smtClean="0"/>
              <a:t>nikdy</a:t>
            </a:r>
            <a:r>
              <a:rPr lang="en-US" dirty="0" smtClean="0"/>
              <a:t> </a:t>
            </a:r>
            <a:r>
              <a:rPr lang="en-US" dirty="0" err="1" smtClean="0"/>
              <a:t>už</a:t>
            </a:r>
            <a:r>
              <a:rPr lang="en-US" dirty="0" smtClean="0"/>
              <a:t> se </a:t>
            </a:r>
            <a:r>
              <a:rPr lang="en-US" dirty="0" err="1" smtClean="0"/>
              <a:t>neoženil</a:t>
            </a:r>
            <a:r>
              <a:rPr lang="en-US" dirty="0" smtClean="0"/>
              <a:t>.</a:t>
            </a:r>
            <a:endParaRPr lang="cs-CZ" dirty="0" smtClean="0">
              <a:latin typeface="Times New Roman" pitchFamily="18" charset="0"/>
            </a:endParaRPr>
          </a:p>
          <a:p>
            <a:pPr fontAlgn="auto">
              <a:spcAft>
                <a:spcPts val="0"/>
              </a:spcAft>
              <a:buFont typeface="Arial" pitchFamily="34" charset="0"/>
              <a:buChar char="•"/>
              <a:defRPr/>
            </a:pPr>
            <a:r>
              <a:rPr lang="cs-CZ"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2 - Θέση περιεχομένου"/>
          <p:cNvSpPr>
            <a:spLocks noGrp="1"/>
          </p:cNvSpPr>
          <p:nvPr>
            <p:ph idx="1"/>
          </p:nvPr>
        </p:nvSpPr>
        <p:spPr>
          <a:xfrm>
            <a:off x="457200" y="533400"/>
            <a:ext cx="8229600" cy="6096000"/>
          </a:xfrm>
        </p:spPr>
        <p:txBody>
          <a:bodyPr/>
          <a:lstStyle/>
          <a:p>
            <a:r>
              <a:rPr lang="en-US" sz="2800" smtClean="0">
                <a:hlinkClick r:id="rId2" action="ppaction://hlinkfile" tooltip="Eiffelova věž"/>
              </a:rPr>
              <a:t>Eiffelova věž</a:t>
            </a:r>
            <a:r>
              <a:rPr lang="en-US" sz="2800" smtClean="0"/>
              <a:t> měla obrovský</a:t>
            </a:r>
            <a:r>
              <a:rPr lang="cs-CZ" sz="2800" smtClean="0"/>
              <a:t>                                         </a:t>
            </a:r>
            <a:r>
              <a:rPr lang="en-US" sz="2800" smtClean="0"/>
              <a:t> dopad na </a:t>
            </a:r>
            <a:r>
              <a:rPr lang="en-US" sz="2800" smtClean="0">
                <a:hlinkClick r:id="rId3" action="ppaction://hlinkfile" tooltip="Francie"/>
              </a:rPr>
              <a:t>Francii</a:t>
            </a:r>
            <a:r>
              <a:rPr lang="en-US" sz="2800" smtClean="0"/>
              <a:t>. Věž byla </a:t>
            </a:r>
            <a:r>
              <a:rPr lang="cs-CZ" sz="2800" smtClean="0"/>
              <a:t>                                </a:t>
            </a:r>
            <a:r>
              <a:rPr lang="en-US" sz="2800" smtClean="0"/>
              <a:t>středobodem mezinárodní </a:t>
            </a:r>
            <a:r>
              <a:rPr lang="cs-CZ" sz="2800" smtClean="0"/>
              <a:t>                                   </a:t>
            </a:r>
            <a:r>
              <a:rPr lang="en-US" sz="2800" smtClean="0"/>
              <a:t>výstavy roku </a:t>
            </a:r>
            <a:r>
              <a:rPr lang="en-US" sz="2800" smtClean="0">
                <a:hlinkClick r:id="rId4" action="ppaction://hlinkfile" tooltip="1889"/>
              </a:rPr>
              <a:t>1889</a:t>
            </a:r>
            <a:r>
              <a:rPr lang="en-US" sz="2800" smtClean="0"/>
              <a:t> a přilákala </a:t>
            </a:r>
            <a:r>
              <a:rPr lang="cs-CZ" sz="2800" smtClean="0"/>
              <a:t>                                 </a:t>
            </a:r>
            <a:r>
              <a:rPr lang="en-US" sz="2800" smtClean="0">
                <a:hlinkClick r:id="rId5" action="ppaction://hlinkfile" tooltip="Milion"/>
              </a:rPr>
              <a:t>miliony</a:t>
            </a:r>
            <a:r>
              <a:rPr lang="en-US" sz="2800" smtClean="0"/>
              <a:t> </a:t>
            </a:r>
            <a:r>
              <a:rPr lang="en-US" sz="2800" smtClean="0">
                <a:hlinkClick r:id="rId6" action="ppaction://hlinkfile" tooltip="Člověk"/>
              </a:rPr>
              <a:t>lidí</a:t>
            </a:r>
            <a:r>
              <a:rPr lang="en-US" sz="2800" smtClean="0"/>
              <a:t> do </a:t>
            </a:r>
            <a:r>
              <a:rPr lang="en-US" sz="2800" smtClean="0">
                <a:hlinkClick r:id="rId7" action="ppaction://hlinkfile" tooltip="Paříž"/>
              </a:rPr>
              <a:t>Paříže</a:t>
            </a:r>
            <a:r>
              <a:rPr lang="en-US" sz="2800" smtClean="0"/>
              <a:t>. V roce </a:t>
            </a:r>
            <a:r>
              <a:rPr lang="cs-CZ" sz="2800" smtClean="0"/>
              <a:t>                                          </a:t>
            </a:r>
            <a:r>
              <a:rPr lang="en-US" sz="2800" smtClean="0">
                <a:hlinkClick r:id="rId4" action="ppaction://hlinkfile" tooltip="1889"/>
              </a:rPr>
              <a:t>1889</a:t>
            </a:r>
            <a:r>
              <a:rPr lang="en-US" sz="2800" smtClean="0"/>
              <a:t> ji navštívily téměř dva </a:t>
            </a:r>
            <a:r>
              <a:rPr lang="cs-CZ" sz="2800" smtClean="0"/>
              <a:t>                                     </a:t>
            </a:r>
            <a:r>
              <a:rPr lang="en-US" sz="2800" smtClean="0"/>
              <a:t>miliony</a:t>
            </a:r>
            <a:r>
              <a:rPr lang="cs-CZ" sz="2800" smtClean="0"/>
              <a:t>,</a:t>
            </a:r>
            <a:r>
              <a:rPr lang="en-US" sz="2800" smtClean="0"/>
              <a:t> rychle</a:t>
            </a:r>
            <a:r>
              <a:rPr lang="cs-CZ" sz="2800" smtClean="0"/>
              <a:t> se</a:t>
            </a:r>
            <a:r>
              <a:rPr lang="en-US" sz="2800" smtClean="0"/>
              <a:t> stala </a:t>
            </a:r>
            <a:r>
              <a:rPr lang="cs-CZ" sz="2800" smtClean="0"/>
              <a:t>                                               </a:t>
            </a:r>
            <a:r>
              <a:rPr lang="en-US" sz="2800" smtClean="0"/>
              <a:t>turistickou atrakcí a přinesla </a:t>
            </a:r>
            <a:r>
              <a:rPr lang="cs-CZ" sz="2800" smtClean="0"/>
              <a:t>                                </a:t>
            </a:r>
            <a:r>
              <a:rPr lang="en-US" sz="2800" smtClean="0"/>
              <a:t>přinesla velk</a:t>
            </a:r>
            <a:r>
              <a:rPr lang="cs-CZ" sz="2800" smtClean="0"/>
              <a:t>é</a:t>
            </a:r>
            <a:r>
              <a:rPr lang="en-US" sz="2800" smtClean="0"/>
              <a:t> množství </a:t>
            </a:r>
            <a:r>
              <a:rPr lang="cs-CZ" sz="2800" smtClean="0"/>
              <a:t>                                              </a:t>
            </a:r>
            <a:r>
              <a:rPr lang="en-US" sz="2800" smtClean="0">
                <a:hlinkClick r:id="rId8" action="ppaction://hlinkfile" tooltip="Peníze"/>
              </a:rPr>
              <a:t>peněz</a:t>
            </a:r>
            <a:r>
              <a:rPr lang="en-US" sz="2800" smtClean="0"/>
              <a:t> do </a:t>
            </a:r>
            <a:r>
              <a:rPr lang="en-US" sz="2800" smtClean="0">
                <a:hlinkClick r:id="rId9" action="ppaction://hlinkfile" tooltip="Ekonomika"/>
              </a:rPr>
              <a:t>ekonomiky</a:t>
            </a:r>
            <a:r>
              <a:rPr lang="cs-CZ" sz="2800" smtClean="0"/>
              <a:t> státu.</a:t>
            </a:r>
            <a:r>
              <a:rPr lang="en-US" sz="2800" smtClean="0"/>
              <a:t> </a:t>
            </a:r>
            <a:r>
              <a:rPr lang="cs-CZ" sz="2800" smtClean="0"/>
              <a:t>                                            </a:t>
            </a:r>
            <a:r>
              <a:rPr lang="en-US" sz="2800" smtClean="0"/>
              <a:t>Stala se rychle národním </a:t>
            </a:r>
            <a:r>
              <a:rPr lang="cs-CZ" sz="2800" smtClean="0"/>
              <a:t>                                            </a:t>
            </a:r>
            <a:r>
              <a:rPr lang="en-US" sz="2800" smtClean="0"/>
              <a:t>symbolem a</a:t>
            </a:r>
            <a:r>
              <a:rPr lang="cs-CZ" sz="2800" smtClean="0"/>
              <a:t> přinesla</a:t>
            </a:r>
            <a:r>
              <a:rPr lang="en-US" sz="2800" smtClean="0"/>
              <a:t> </a:t>
            </a:r>
            <a:r>
              <a:rPr lang="cs-CZ" sz="2800" smtClean="0"/>
              <a:t>                                                           </a:t>
            </a:r>
            <a:r>
              <a:rPr lang="en-US" sz="2800" smtClean="0"/>
              <a:t>důvod místním </a:t>
            </a:r>
            <a:r>
              <a:rPr lang="cs-CZ" sz="2800" smtClean="0"/>
              <a:t>obyvatelům                                          </a:t>
            </a:r>
            <a:r>
              <a:rPr lang="en-US" sz="2800" smtClean="0"/>
              <a:t> být na svou zemi pyšní. </a:t>
            </a:r>
          </a:p>
        </p:txBody>
      </p:sp>
      <p:pic>
        <p:nvPicPr>
          <p:cNvPr id="56322" name="Picture 3" descr="C:\Users\User\Desktop\400px-Tour_eiffel_at_sunrise_from_the_trocadero[1].jpg"/>
          <p:cNvPicPr>
            <a:picLocks noChangeAspect="1" noChangeArrowheads="1"/>
          </p:cNvPicPr>
          <p:nvPr/>
        </p:nvPicPr>
        <p:blipFill>
          <a:blip r:embed="rId10"/>
          <a:srcRect/>
          <a:stretch>
            <a:fillRect/>
          </a:stretch>
        </p:blipFill>
        <p:spPr bwMode="auto">
          <a:xfrm>
            <a:off x="5029200" y="0"/>
            <a:ext cx="41148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28600"/>
            <a:ext cx="8229600" cy="6629400"/>
          </a:xfrm>
        </p:spPr>
        <p:txBody>
          <a:bodyPr rtlCol="0">
            <a:normAutofit lnSpcReduction="10000"/>
          </a:bodyPr>
          <a:lstStyle/>
          <a:p>
            <a:pPr fontAlgn="auto">
              <a:spcAft>
                <a:spcPts val="0"/>
              </a:spcAft>
              <a:buFont typeface="Arial" pitchFamily="34" charset="0"/>
              <a:buNone/>
              <a:defRPr/>
            </a:pPr>
            <a:r>
              <a:rPr lang="en-US" sz="2800" dirty="0" err="1" smtClean="0">
                <a:hlinkClick r:id="rId2" action="ppaction://hlinkfile" tooltip="Socha Svobody"/>
              </a:rPr>
              <a:t>Socha</a:t>
            </a:r>
            <a:r>
              <a:rPr lang="en-US" sz="2800" dirty="0" smtClean="0">
                <a:hlinkClick r:id="rId2" action="ppaction://hlinkfile" tooltip="Socha Svobody"/>
              </a:rPr>
              <a:t> </a:t>
            </a:r>
            <a:r>
              <a:rPr lang="en-US" sz="2800" dirty="0" err="1" smtClean="0">
                <a:hlinkClick r:id="rId2" action="ppaction://hlinkfile" tooltip="Socha Svobody"/>
              </a:rPr>
              <a:t>Svobody</a:t>
            </a:r>
            <a:r>
              <a:rPr lang="en-US" sz="2800" dirty="0" smtClean="0"/>
              <a:t> </a:t>
            </a:r>
            <a:endParaRPr lang="cs-CZ" sz="2800" dirty="0" smtClean="0"/>
          </a:p>
          <a:p>
            <a:pPr fontAlgn="auto">
              <a:spcAft>
                <a:spcPts val="0"/>
              </a:spcAft>
              <a:buFont typeface="Arial" pitchFamily="34" charset="0"/>
              <a:buChar char="•"/>
              <a:defRPr/>
            </a:pPr>
            <a:r>
              <a:rPr lang="en-US" sz="2800" dirty="0" err="1" smtClean="0"/>
              <a:t>dar</a:t>
            </a:r>
            <a:r>
              <a:rPr lang="en-US" sz="2800" dirty="0" smtClean="0"/>
              <a:t> </a:t>
            </a:r>
            <a:r>
              <a:rPr lang="en-US" sz="2800" dirty="0" err="1" smtClean="0">
                <a:hlinkClick r:id="rId3" action="ppaction://hlinkfile" tooltip="Francie"/>
              </a:rPr>
              <a:t>Francie</a:t>
            </a:r>
            <a:r>
              <a:rPr lang="en-US" sz="2800" dirty="0" smtClean="0"/>
              <a:t> </a:t>
            </a:r>
            <a:r>
              <a:rPr lang="en-US" sz="2800" dirty="0" err="1" smtClean="0">
                <a:hlinkClick r:id="rId4" action="ppaction://hlinkfile" tooltip="Spojené státy americké"/>
              </a:rPr>
              <a:t>Spojeným</a:t>
            </a:r>
            <a:r>
              <a:rPr lang="en-US" sz="2800" dirty="0" smtClean="0">
                <a:hlinkClick r:id="rId4" action="ppaction://hlinkfile" tooltip="Spojené státy americké"/>
              </a:rPr>
              <a:t> </a:t>
            </a:r>
            <a:r>
              <a:rPr lang="cs-CZ" sz="2800" dirty="0" smtClean="0">
                <a:hlinkClick r:id="rId4" action="ppaction://hlinkfile" tooltip="Spojené státy americké"/>
              </a:rPr>
              <a:t>                                                  </a:t>
            </a:r>
            <a:r>
              <a:rPr lang="en-US" sz="2800" dirty="0" err="1" smtClean="0">
                <a:hlinkClick r:id="rId4" action="ppaction://hlinkfile" tooltip="Spojené státy americké"/>
              </a:rPr>
              <a:t>státům</a:t>
            </a:r>
            <a:r>
              <a:rPr lang="en-US" sz="2800" dirty="0" smtClean="0">
                <a:hlinkClick r:id="rId4" action="ppaction://hlinkfile" tooltip="Spojené státy americké"/>
              </a:rPr>
              <a:t> </a:t>
            </a:r>
            <a:r>
              <a:rPr lang="en-US" sz="2800" dirty="0" err="1" smtClean="0">
                <a:hlinkClick r:id="rId4" action="ppaction://hlinkfile" tooltip="Spojené státy americké"/>
              </a:rPr>
              <a:t>americkým</a:t>
            </a:r>
            <a:r>
              <a:rPr lang="en-US" sz="2800" dirty="0" smtClean="0"/>
              <a:t>. </a:t>
            </a:r>
            <a:r>
              <a:rPr lang="cs-CZ" sz="2800" dirty="0" smtClean="0"/>
              <a:t>                                                        </a:t>
            </a:r>
            <a:r>
              <a:rPr lang="en-US" sz="2800" dirty="0" smtClean="0"/>
              <a:t>Eiffel </a:t>
            </a:r>
            <a:r>
              <a:rPr lang="en-US" sz="2800" dirty="0" err="1" smtClean="0"/>
              <a:t>vypracoval</a:t>
            </a:r>
            <a:r>
              <a:rPr lang="en-US" sz="2800" dirty="0" smtClean="0"/>
              <a:t> </a:t>
            </a:r>
            <a:r>
              <a:rPr lang="en-US" sz="2800" dirty="0" err="1" smtClean="0"/>
              <a:t>bedlivě</a:t>
            </a:r>
            <a:r>
              <a:rPr lang="en-US" sz="2800" dirty="0" smtClean="0"/>
              <a:t> </a:t>
            </a:r>
            <a:r>
              <a:rPr lang="cs-CZ" sz="2800" dirty="0" smtClean="0"/>
              <a:t>                                          </a:t>
            </a:r>
            <a:r>
              <a:rPr lang="en-US" sz="2800" dirty="0" err="1" smtClean="0"/>
              <a:t>vnitřní</a:t>
            </a:r>
            <a:r>
              <a:rPr lang="en-US" sz="2800" dirty="0" smtClean="0"/>
              <a:t> </a:t>
            </a:r>
            <a:r>
              <a:rPr lang="en-US" sz="2800" dirty="0" err="1" smtClean="0"/>
              <a:t>strukturální</a:t>
            </a:r>
            <a:r>
              <a:rPr lang="en-US" sz="2800" dirty="0" smtClean="0"/>
              <a:t> </a:t>
            </a:r>
            <a:r>
              <a:rPr lang="en-US" sz="2800" dirty="0" err="1" smtClean="0"/>
              <a:t>prvky</a:t>
            </a:r>
            <a:r>
              <a:rPr lang="en-US" sz="2800" dirty="0" smtClean="0"/>
              <a:t> </a:t>
            </a:r>
            <a:r>
              <a:rPr lang="cs-CZ" sz="2800" dirty="0" smtClean="0"/>
              <a:t>                                                  </a:t>
            </a:r>
            <a:r>
              <a:rPr lang="en-US" sz="2800" dirty="0" err="1" smtClean="0"/>
              <a:t>sochy</a:t>
            </a:r>
            <a:r>
              <a:rPr lang="en-US" sz="2800" dirty="0" smtClean="0"/>
              <a:t> </a:t>
            </a:r>
            <a:r>
              <a:rPr lang="en-US" sz="2800" dirty="0" err="1" smtClean="0"/>
              <a:t>tak</a:t>
            </a:r>
            <a:r>
              <a:rPr lang="en-US" sz="2800" dirty="0" smtClean="0"/>
              <a:t>, </a:t>
            </a:r>
            <a:r>
              <a:rPr lang="en-US" sz="2800" dirty="0" err="1" smtClean="0"/>
              <a:t>aby</a:t>
            </a:r>
            <a:r>
              <a:rPr lang="en-US" sz="2800" dirty="0" smtClean="0"/>
              <a:t> </a:t>
            </a:r>
            <a:r>
              <a:rPr lang="en-US" sz="2800" dirty="0" err="1" smtClean="0"/>
              <a:t>byly</a:t>
            </a:r>
            <a:r>
              <a:rPr lang="en-US" sz="2800" dirty="0" smtClean="0"/>
              <a:t> co </a:t>
            </a:r>
            <a:r>
              <a:rPr lang="cs-CZ" sz="2800" dirty="0" smtClean="0"/>
              <a:t>                                             </a:t>
            </a:r>
            <a:r>
              <a:rPr lang="en-US" sz="2800" dirty="0" err="1" smtClean="0"/>
              <a:t>nejlepší</a:t>
            </a:r>
            <a:r>
              <a:rPr lang="en-US" sz="2800" dirty="0" smtClean="0"/>
              <a:t> a </a:t>
            </a:r>
            <a:r>
              <a:rPr lang="en-US" sz="2800" dirty="0" err="1" smtClean="0"/>
              <a:t>věnoval</a:t>
            </a:r>
            <a:r>
              <a:rPr lang="en-US" sz="2800" dirty="0" smtClean="0"/>
              <a:t> </a:t>
            </a:r>
            <a:r>
              <a:rPr lang="en-US" sz="2800" dirty="0" err="1" smtClean="0"/>
              <a:t>tomu</a:t>
            </a:r>
            <a:r>
              <a:rPr lang="en-US" sz="2800" dirty="0" smtClean="0"/>
              <a:t> </a:t>
            </a:r>
            <a:r>
              <a:rPr lang="cs-CZ" sz="2800" dirty="0" smtClean="0"/>
              <a:t>                                            </a:t>
            </a:r>
            <a:r>
              <a:rPr lang="en-US" sz="2800" dirty="0" err="1" smtClean="0"/>
              <a:t>mnoho</a:t>
            </a:r>
            <a:r>
              <a:rPr lang="en-US" sz="2800" dirty="0" smtClean="0"/>
              <a:t> </a:t>
            </a:r>
            <a:r>
              <a:rPr lang="en-US" sz="2800" dirty="0" err="1" smtClean="0"/>
              <a:t>svého</a:t>
            </a:r>
            <a:r>
              <a:rPr lang="en-US" sz="2800" dirty="0" smtClean="0"/>
              <a:t> </a:t>
            </a:r>
            <a:r>
              <a:rPr lang="en-US" sz="2800" dirty="0" err="1" smtClean="0"/>
              <a:t>času</a:t>
            </a:r>
            <a:r>
              <a:rPr lang="en-US" sz="2800" dirty="0" smtClean="0"/>
              <a:t>.</a:t>
            </a:r>
            <a:r>
              <a:rPr lang="cs-CZ" sz="2800" dirty="0" smtClean="0"/>
              <a:t> </a:t>
            </a:r>
          </a:p>
          <a:p>
            <a:pPr fontAlgn="auto">
              <a:spcAft>
                <a:spcPts val="0"/>
              </a:spcAft>
              <a:buFont typeface="Arial" pitchFamily="34" charset="0"/>
              <a:buChar char="•"/>
              <a:defRPr/>
            </a:pPr>
            <a:r>
              <a:rPr lang="en-US" sz="2800" dirty="0" err="1" smtClean="0"/>
              <a:t>Tento</a:t>
            </a:r>
            <a:r>
              <a:rPr lang="en-US" sz="2800" dirty="0" smtClean="0"/>
              <a:t> </a:t>
            </a:r>
            <a:r>
              <a:rPr lang="cs-CZ" sz="2800" dirty="0" smtClean="0"/>
              <a:t>dar</a:t>
            </a:r>
            <a:r>
              <a:rPr lang="en-US" sz="2800" dirty="0" smtClean="0"/>
              <a:t> </a:t>
            </a:r>
            <a:r>
              <a:rPr lang="en-US" sz="2800" dirty="0" err="1" smtClean="0"/>
              <a:t>prokázal</a:t>
            </a:r>
            <a:r>
              <a:rPr lang="en-US" sz="2800" dirty="0" smtClean="0"/>
              <a:t> </a:t>
            </a:r>
            <a:r>
              <a:rPr lang="cs-CZ" sz="2800" dirty="0" smtClean="0"/>
              <a:t>                                               </a:t>
            </a:r>
            <a:r>
              <a:rPr lang="en-US" sz="2800" dirty="0" err="1" smtClean="0"/>
              <a:t>přátelství</a:t>
            </a:r>
            <a:r>
              <a:rPr lang="en-US" sz="2800" dirty="0" smtClean="0"/>
              <a:t> a </a:t>
            </a:r>
            <a:r>
              <a:rPr lang="en-US" sz="2800" dirty="0" err="1" smtClean="0"/>
              <a:t>respekt</a:t>
            </a:r>
            <a:r>
              <a:rPr lang="en-US" sz="2800" dirty="0" smtClean="0"/>
              <a:t> </a:t>
            </a:r>
            <a:r>
              <a:rPr lang="en-US" sz="2800" dirty="0" err="1" smtClean="0"/>
              <a:t>mezi</a:t>
            </a:r>
            <a:r>
              <a:rPr lang="en-US" sz="2800" dirty="0" smtClean="0"/>
              <a:t> </a:t>
            </a:r>
            <a:r>
              <a:rPr lang="cs-CZ" sz="2800" dirty="0" smtClean="0"/>
              <a:t>                                             </a:t>
            </a:r>
            <a:r>
              <a:rPr lang="en-US" sz="2800" dirty="0" err="1" smtClean="0"/>
              <a:t>Francií</a:t>
            </a:r>
            <a:r>
              <a:rPr lang="en-US" sz="2800" dirty="0" smtClean="0"/>
              <a:t> a </a:t>
            </a:r>
            <a:r>
              <a:rPr lang="cs-CZ" sz="2800" dirty="0" smtClean="0"/>
              <a:t>USA</a:t>
            </a:r>
            <a:r>
              <a:rPr lang="en-US" sz="2800" dirty="0" smtClean="0"/>
              <a:t>. </a:t>
            </a:r>
            <a:r>
              <a:rPr lang="cs-CZ" sz="2800" dirty="0" smtClean="0"/>
              <a:t>                                                                        </a:t>
            </a:r>
            <a:r>
              <a:rPr lang="en-US" sz="2800" dirty="0" smtClean="0"/>
              <a:t> </a:t>
            </a:r>
            <a:r>
              <a:rPr lang="en-US" sz="2800" dirty="0" err="1" smtClean="0"/>
              <a:t>Stala</a:t>
            </a:r>
            <a:r>
              <a:rPr lang="en-US" sz="2800" dirty="0" smtClean="0"/>
              <a:t> </a:t>
            </a:r>
            <a:r>
              <a:rPr lang="cs-CZ" sz="2800" dirty="0" smtClean="0"/>
              <a:t> </a:t>
            </a:r>
            <a:r>
              <a:rPr lang="en-US" sz="2800" dirty="0" err="1" smtClean="0"/>
              <a:t>rychle</a:t>
            </a:r>
            <a:r>
              <a:rPr lang="en-US" sz="2800" dirty="0" smtClean="0"/>
              <a:t> </a:t>
            </a:r>
            <a:r>
              <a:rPr lang="en-US" sz="2800" dirty="0" err="1" smtClean="0"/>
              <a:t>národním</a:t>
            </a:r>
            <a:r>
              <a:rPr lang="en-US" sz="2800" dirty="0" smtClean="0"/>
              <a:t> </a:t>
            </a:r>
            <a:endParaRPr lang="cs-CZ" sz="2800" dirty="0" smtClean="0"/>
          </a:p>
          <a:p>
            <a:pPr fontAlgn="auto">
              <a:spcAft>
                <a:spcPts val="0"/>
              </a:spcAft>
              <a:buFont typeface="Arial" pitchFamily="34" charset="0"/>
              <a:buNone/>
              <a:defRPr/>
            </a:pPr>
            <a:r>
              <a:rPr lang="cs-CZ" sz="2800" dirty="0" smtClean="0"/>
              <a:t>    </a:t>
            </a:r>
            <a:r>
              <a:rPr lang="en-US" sz="2800" dirty="0" err="1" smtClean="0"/>
              <a:t>symbolem</a:t>
            </a:r>
            <a:r>
              <a:rPr lang="en-US" sz="2800" dirty="0" smtClean="0"/>
              <a:t> </a:t>
            </a:r>
            <a:r>
              <a:rPr lang="en-US" sz="2800" dirty="0" err="1" smtClean="0"/>
              <a:t>svobody</a:t>
            </a:r>
            <a:r>
              <a:rPr lang="en-US" sz="2800" dirty="0" smtClean="0"/>
              <a:t>.</a:t>
            </a:r>
            <a:endParaRPr lang="cs-CZ" sz="2800" dirty="0" smtClean="0"/>
          </a:p>
          <a:p>
            <a:pPr fontAlgn="auto">
              <a:spcAft>
                <a:spcPts val="0"/>
              </a:spcAft>
              <a:buFont typeface="Arial" pitchFamily="34" charset="0"/>
              <a:buNone/>
              <a:defRPr/>
            </a:pPr>
            <a:r>
              <a:rPr lang="cs-CZ" sz="2800" dirty="0" smtClean="0"/>
              <a:t>   </a:t>
            </a:r>
            <a:r>
              <a:rPr lang="en-US" sz="2800" dirty="0" smtClean="0"/>
              <a:t> </a:t>
            </a:r>
            <a:r>
              <a:rPr lang="en-US" sz="2800" dirty="0" err="1" smtClean="0"/>
              <a:t>Brzy</a:t>
            </a:r>
            <a:r>
              <a:rPr lang="en-US" sz="2800" dirty="0" smtClean="0"/>
              <a:t> se </a:t>
            </a:r>
            <a:r>
              <a:rPr lang="en-US" sz="2800" dirty="0" err="1" smtClean="0"/>
              <a:t>stala</a:t>
            </a:r>
            <a:r>
              <a:rPr lang="en-US" sz="2800" dirty="0" smtClean="0"/>
              <a:t> </a:t>
            </a:r>
            <a:r>
              <a:rPr lang="en-US" sz="2800" dirty="0" err="1" smtClean="0"/>
              <a:t>velkou</a:t>
            </a:r>
            <a:r>
              <a:rPr lang="en-US" sz="2800" dirty="0" smtClean="0"/>
              <a:t> </a:t>
            </a:r>
            <a:endParaRPr lang="cs-CZ" sz="2800" dirty="0" smtClean="0"/>
          </a:p>
          <a:p>
            <a:pPr fontAlgn="auto">
              <a:spcAft>
                <a:spcPts val="0"/>
              </a:spcAft>
              <a:buFont typeface="Arial" pitchFamily="34" charset="0"/>
              <a:buNone/>
              <a:defRPr/>
            </a:pPr>
            <a:r>
              <a:rPr lang="cs-CZ" sz="2800" dirty="0" smtClean="0"/>
              <a:t>    </a:t>
            </a:r>
            <a:r>
              <a:rPr lang="en-US" sz="2800" dirty="0" err="1" smtClean="0"/>
              <a:t>turistickou</a:t>
            </a:r>
            <a:r>
              <a:rPr lang="en-US" sz="2800" dirty="0" smtClean="0"/>
              <a:t> </a:t>
            </a:r>
            <a:r>
              <a:rPr lang="en-US" sz="2800" dirty="0" err="1" smtClean="0"/>
              <a:t>atrakcí</a:t>
            </a:r>
            <a:r>
              <a:rPr lang="en-US" sz="2800" dirty="0" smtClean="0"/>
              <a:t>.</a:t>
            </a:r>
            <a:endParaRPr lang="en-US" sz="2800" dirty="0"/>
          </a:p>
        </p:txBody>
      </p:sp>
      <p:pic>
        <p:nvPicPr>
          <p:cNvPr id="57346" name="Picture 2" descr="C:\Users\User\Desktop\250px-Statue_of_Liberty_7[1].jpg"/>
          <p:cNvPicPr>
            <a:picLocks noChangeAspect="1" noChangeArrowheads="1"/>
          </p:cNvPicPr>
          <p:nvPr/>
        </p:nvPicPr>
        <p:blipFill>
          <a:blip r:embed="rId5"/>
          <a:srcRect/>
          <a:stretch>
            <a:fillRect/>
          </a:stretch>
        </p:blipFill>
        <p:spPr bwMode="auto">
          <a:xfrm>
            <a:off x="5029200" y="1143000"/>
            <a:ext cx="3175000" cy="43815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 Τίτλος"/>
          <p:cNvSpPr>
            <a:spLocks noGrp="1"/>
          </p:cNvSpPr>
          <p:nvPr>
            <p:ph type="title"/>
          </p:nvPr>
        </p:nvSpPr>
        <p:spPr/>
        <p:txBody>
          <a:bodyPr/>
          <a:lstStyle/>
          <a:p>
            <a:r>
              <a:rPr lang="cs-CZ" smtClean="0">
                <a:latin typeface="Times New Roman" pitchFamily="18" charset="0"/>
              </a:rPr>
              <a:t> Čechy a Morava</a:t>
            </a:r>
            <a:endParaRPr lang="en-US" smtClean="0"/>
          </a:p>
        </p:txBody>
      </p:sp>
      <p:sp>
        <p:nvSpPr>
          <p:cNvPr id="58370" name="2 - Θέση περιεχομένου"/>
          <p:cNvSpPr>
            <a:spLocks noGrp="1"/>
          </p:cNvSpPr>
          <p:nvPr>
            <p:ph idx="1"/>
          </p:nvPr>
        </p:nvSpPr>
        <p:spPr/>
        <p:txBody>
          <a:bodyPr/>
          <a:lstStyle/>
          <a:p>
            <a:r>
              <a:rPr lang="cs-CZ" smtClean="0">
                <a:latin typeface="Times New Roman" pitchFamily="18" charset="0"/>
              </a:rPr>
              <a:t>dostavba chrámu sv.Víta v Praze (dokončen r. 1929)</a:t>
            </a:r>
          </a:p>
          <a:p>
            <a:r>
              <a:rPr lang="cs-CZ" smtClean="0">
                <a:latin typeface="Times New Roman" pitchFamily="18" charset="0"/>
              </a:rPr>
              <a:t>úprava Karlštejna, Hluboké, Lednice a Orlíka</a:t>
            </a:r>
          </a:p>
          <a:p>
            <a:r>
              <a:rPr lang="cs-CZ" smtClean="0">
                <a:latin typeface="Times New Roman" pitchFamily="18" charset="0"/>
              </a:rPr>
              <a:t>kolonáda v Karlových Varech a stavba Národního divadla (architekt Josef Zítek – největší osobnost české architektury 19. století) </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28600"/>
            <a:ext cx="8229600" cy="5897563"/>
          </a:xfrm>
        </p:spPr>
        <p:txBody>
          <a:bodyPr rtlCol="0">
            <a:normAutofit fontScale="85000" lnSpcReduction="10000"/>
          </a:bodyPr>
          <a:lstStyle/>
          <a:p>
            <a:pPr fontAlgn="auto">
              <a:spcAft>
                <a:spcPts val="0"/>
              </a:spcAft>
              <a:buFont typeface="Arial" pitchFamily="34" charset="0"/>
              <a:buChar char="•"/>
              <a:defRPr/>
            </a:pPr>
            <a:r>
              <a:rPr lang="en-US" dirty="0" err="1" smtClean="0"/>
              <a:t>Ja</a:t>
            </a:r>
            <a:r>
              <a:rPr lang="cs-CZ" dirty="0" smtClean="0"/>
              <a:t>ko </a:t>
            </a:r>
            <a:r>
              <a:rPr lang="cs-CZ" dirty="0"/>
              <a:t>vědomý směr vznikl v roce 1855, kdy </a:t>
            </a:r>
            <a:r>
              <a:rPr lang="cs-CZ" u="sng" dirty="0">
                <a:hlinkClick r:id="rId2"/>
              </a:rPr>
              <a:t>Courbet</a:t>
            </a:r>
            <a:r>
              <a:rPr lang="cs-CZ" dirty="0"/>
              <a:t> pojmenoval výstavu svých obrazů v Paříži Le Realisme, Realismus. </a:t>
            </a:r>
            <a:endParaRPr lang="en-US" dirty="0" smtClean="0"/>
          </a:p>
          <a:p>
            <a:pPr fontAlgn="auto">
              <a:spcAft>
                <a:spcPts val="0"/>
              </a:spcAft>
              <a:buFont typeface="Arial" pitchFamily="34" charset="0"/>
              <a:buChar char="•"/>
              <a:defRPr/>
            </a:pPr>
            <a:r>
              <a:rPr lang="en-US" u="sng" dirty="0" smtClean="0">
                <a:hlinkClick r:id="rId2"/>
              </a:rPr>
              <a:t>Courbet</a:t>
            </a:r>
            <a:r>
              <a:rPr lang="en-US" dirty="0" smtClean="0"/>
              <a:t> </a:t>
            </a:r>
            <a:r>
              <a:rPr lang="en-US" dirty="0" err="1"/>
              <a:t>formuloval</a:t>
            </a:r>
            <a:r>
              <a:rPr lang="en-US" dirty="0"/>
              <a:t> </a:t>
            </a:r>
            <a:r>
              <a:rPr lang="en-US" dirty="0" err="1"/>
              <a:t>svou</a:t>
            </a:r>
            <a:r>
              <a:rPr lang="en-US" dirty="0"/>
              <a:t> </a:t>
            </a:r>
            <a:r>
              <a:rPr lang="en-US" dirty="0" err="1"/>
              <a:t>snahu</a:t>
            </a:r>
            <a:r>
              <a:rPr lang="en-US" dirty="0"/>
              <a:t> v </a:t>
            </a:r>
            <a:r>
              <a:rPr lang="en-US" dirty="0" err="1"/>
              <a:t>umění</a:t>
            </a:r>
            <a:r>
              <a:rPr lang="en-US" dirty="0"/>
              <a:t> </a:t>
            </a:r>
            <a:r>
              <a:rPr lang="en-US" dirty="0" err="1"/>
              <a:t>jako</a:t>
            </a:r>
            <a:r>
              <a:rPr lang="en-US" dirty="0"/>
              <a:t> </a:t>
            </a:r>
            <a:r>
              <a:rPr lang="en-US" dirty="0" err="1"/>
              <a:t>hledání</a:t>
            </a:r>
            <a:r>
              <a:rPr lang="en-US" dirty="0"/>
              <a:t> </a:t>
            </a:r>
            <a:r>
              <a:rPr lang="en-US" dirty="0" err="1"/>
              <a:t>věrné</a:t>
            </a:r>
            <a:r>
              <a:rPr lang="en-US" dirty="0"/>
              <a:t> </a:t>
            </a:r>
            <a:r>
              <a:rPr lang="en-US" dirty="0" err="1"/>
              <a:t>skutečnosti</a:t>
            </a:r>
            <a:r>
              <a:rPr lang="en-US" dirty="0"/>
              <a:t> </a:t>
            </a:r>
            <a:r>
              <a:rPr lang="en-US" dirty="0" err="1"/>
              <a:t>nezatížené</a:t>
            </a:r>
            <a:r>
              <a:rPr lang="en-US" dirty="0"/>
              <a:t> </a:t>
            </a:r>
            <a:r>
              <a:rPr lang="en-US" dirty="0" err="1"/>
              <a:t>estetickými</a:t>
            </a:r>
            <a:r>
              <a:rPr lang="en-US" dirty="0"/>
              <a:t> </a:t>
            </a:r>
            <a:r>
              <a:rPr lang="en-US" dirty="0" err="1"/>
              <a:t>ideály</a:t>
            </a:r>
            <a:r>
              <a:rPr lang="en-US" dirty="0"/>
              <a:t> </a:t>
            </a:r>
            <a:r>
              <a:rPr lang="en-US" u="sng" dirty="0" err="1">
                <a:hlinkClick r:id="rId3"/>
              </a:rPr>
              <a:t>klasicismu</a:t>
            </a:r>
            <a:r>
              <a:rPr lang="en-US" dirty="0"/>
              <a:t> </a:t>
            </a:r>
            <a:r>
              <a:rPr lang="en-US" dirty="0" err="1"/>
              <a:t>či</a:t>
            </a:r>
            <a:r>
              <a:rPr lang="en-US" dirty="0"/>
              <a:t> </a:t>
            </a:r>
            <a:r>
              <a:rPr lang="en-US" dirty="0" err="1"/>
              <a:t>přehnaně</a:t>
            </a:r>
            <a:r>
              <a:rPr lang="en-US" dirty="0"/>
              <a:t> </a:t>
            </a:r>
            <a:r>
              <a:rPr lang="en-US" dirty="0" err="1"/>
              <a:t>emocionálního</a:t>
            </a:r>
            <a:r>
              <a:rPr lang="en-US" dirty="0"/>
              <a:t> </a:t>
            </a:r>
            <a:r>
              <a:rPr lang="en-US" u="sng" dirty="0" err="1">
                <a:hlinkClick r:id="rId4"/>
              </a:rPr>
              <a:t>romantismu</a:t>
            </a:r>
            <a:r>
              <a:rPr lang="en-US" dirty="0"/>
              <a:t>, </a:t>
            </a:r>
            <a:r>
              <a:rPr lang="en-US" dirty="0" err="1"/>
              <a:t>bez</a:t>
            </a:r>
            <a:r>
              <a:rPr lang="en-US" dirty="0"/>
              <a:t> </a:t>
            </a:r>
            <a:r>
              <a:rPr lang="en-US" dirty="0" err="1"/>
              <a:t>půvabných</a:t>
            </a:r>
            <a:r>
              <a:rPr lang="en-US" dirty="0"/>
              <a:t> </a:t>
            </a:r>
            <a:r>
              <a:rPr lang="en-US" dirty="0" err="1"/>
              <a:t>póz</a:t>
            </a:r>
            <a:r>
              <a:rPr lang="en-US" dirty="0"/>
              <a:t> a </a:t>
            </a:r>
            <a:r>
              <a:rPr lang="en-US" dirty="0" err="1"/>
              <a:t>působivých</a:t>
            </a:r>
            <a:r>
              <a:rPr lang="en-US" dirty="0"/>
              <a:t> </a:t>
            </a:r>
            <a:r>
              <a:rPr lang="en-US" dirty="0" err="1"/>
              <a:t>barev</a:t>
            </a:r>
            <a:r>
              <a:rPr lang="en-US" dirty="0"/>
              <a:t>. </a:t>
            </a:r>
            <a:endParaRPr lang="en-US" dirty="0" smtClean="0"/>
          </a:p>
          <a:p>
            <a:pPr fontAlgn="auto">
              <a:spcAft>
                <a:spcPts val="0"/>
              </a:spcAft>
              <a:buFont typeface="Arial" pitchFamily="34" charset="0"/>
              <a:buChar char="•"/>
              <a:defRPr/>
            </a:pPr>
            <a:r>
              <a:rPr lang="en-US" dirty="0" err="1" smtClean="0"/>
              <a:t>Realismus</a:t>
            </a:r>
            <a:r>
              <a:rPr lang="en-US" dirty="0" smtClean="0"/>
              <a:t> </a:t>
            </a:r>
            <a:r>
              <a:rPr lang="en-US" dirty="0" err="1"/>
              <a:t>byl</a:t>
            </a:r>
            <a:r>
              <a:rPr lang="en-US" dirty="0"/>
              <a:t> v </a:t>
            </a:r>
            <a:r>
              <a:rPr lang="en-US" dirty="0" err="1"/>
              <a:t>jeho</a:t>
            </a:r>
            <a:r>
              <a:rPr lang="en-US" dirty="0"/>
              <a:t> </a:t>
            </a:r>
            <a:r>
              <a:rPr lang="en-US" dirty="0" err="1"/>
              <a:t>tvorbě</a:t>
            </a:r>
            <a:r>
              <a:rPr lang="en-US" dirty="0"/>
              <a:t> </a:t>
            </a:r>
            <a:r>
              <a:rPr lang="en-US" dirty="0" err="1"/>
              <a:t>objeven</a:t>
            </a:r>
            <a:r>
              <a:rPr lang="en-US" dirty="0"/>
              <a:t> </a:t>
            </a:r>
            <a:r>
              <a:rPr lang="en-US" dirty="0" err="1"/>
              <a:t>jako</a:t>
            </a:r>
            <a:r>
              <a:rPr lang="en-US" dirty="0"/>
              <a:t> </a:t>
            </a:r>
            <a:r>
              <a:rPr lang="en-US" dirty="0" err="1"/>
              <a:t>nekompromisní</a:t>
            </a:r>
            <a:r>
              <a:rPr lang="en-US" dirty="0"/>
              <a:t> protest </a:t>
            </a:r>
            <a:r>
              <a:rPr lang="en-US" dirty="0" err="1"/>
              <a:t>proti</a:t>
            </a:r>
            <a:r>
              <a:rPr lang="en-US" dirty="0"/>
              <a:t> </a:t>
            </a:r>
            <a:r>
              <a:rPr lang="en-US" dirty="0" err="1"/>
              <a:t>uhlazeným</a:t>
            </a:r>
            <a:r>
              <a:rPr lang="en-US" dirty="0"/>
              <a:t> </a:t>
            </a:r>
            <a:r>
              <a:rPr lang="en-US" dirty="0" err="1"/>
              <a:t>konvencím</a:t>
            </a:r>
            <a:r>
              <a:rPr lang="en-US" dirty="0"/>
              <a:t> </a:t>
            </a:r>
            <a:r>
              <a:rPr lang="en-US" dirty="0" err="1"/>
              <a:t>tehdejší</a:t>
            </a:r>
            <a:r>
              <a:rPr lang="en-US" dirty="0"/>
              <a:t> </a:t>
            </a:r>
            <a:r>
              <a:rPr lang="en-US" dirty="0" err="1"/>
              <a:t>doby</a:t>
            </a:r>
            <a:r>
              <a:rPr lang="en-US" dirty="0"/>
              <a:t> a </a:t>
            </a:r>
            <a:r>
              <a:rPr lang="en-US" dirty="0" err="1"/>
              <a:t>svou</a:t>
            </a:r>
            <a:r>
              <a:rPr lang="en-US" dirty="0"/>
              <a:t> </a:t>
            </a:r>
            <a:r>
              <a:rPr lang="en-US" dirty="0" err="1"/>
              <a:t>opravdovostí</a:t>
            </a:r>
            <a:r>
              <a:rPr lang="en-US" dirty="0"/>
              <a:t> </a:t>
            </a:r>
            <a:r>
              <a:rPr lang="en-US" dirty="0" err="1"/>
              <a:t>šokoval</a:t>
            </a:r>
            <a:r>
              <a:rPr lang="en-US" dirty="0"/>
              <a:t> </a:t>
            </a:r>
            <a:r>
              <a:rPr lang="en-US" dirty="0" err="1"/>
              <a:t>kritiky</a:t>
            </a:r>
            <a:r>
              <a:rPr lang="en-US" dirty="0"/>
              <a:t> </a:t>
            </a:r>
            <a:r>
              <a:rPr lang="en-US" dirty="0" err="1"/>
              <a:t>i</a:t>
            </a:r>
            <a:r>
              <a:rPr lang="en-US" dirty="0"/>
              <a:t> </a:t>
            </a:r>
            <a:r>
              <a:rPr lang="en-US" dirty="0" err="1"/>
              <a:t>veřejnost</a:t>
            </a:r>
            <a:r>
              <a:rPr lang="en-US" dirty="0"/>
              <a:t>. </a:t>
            </a:r>
            <a:endParaRPr lang="en-US" dirty="0" smtClean="0"/>
          </a:p>
          <a:p>
            <a:pPr fontAlgn="auto">
              <a:spcAft>
                <a:spcPts val="0"/>
              </a:spcAft>
              <a:buFont typeface="Arial" pitchFamily="34" charset="0"/>
              <a:buChar char="•"/>
              <a:defRPr/>
            </a:pPr>
            <a:r>
              <a:rPr lang="en-US" dirty="0" err="1" smtClean="0"/>
              <a:t>Realismus</a:t>
            </a:r>
            <a:r>
              <a:rPr lang="en-US" dirty="0" smtClean="0"/>
              <a:t> </a:t>
            </a:r>
            <a:r>
              <a:rPr lang="en-US" u="sng" dirty="0" err="1">
                <a:hlinkClick r:id="rId2"/>
              </a:rPr>
              <a:t>Courbetovy</a:t>
            </a:r>
            <a:r>
              <a:rPr lang="en-US" dirty="0"/>
              <a:t> </a:t>
            </a:r>
            <a:r>
              <a:rPr lang="en-US" dirty="0" err="1"/>
              <a:t>doby</a:t>
            </a:r>
            <a:r>
              <a:rPr lang="en-US" dirty="0"/>
              <a:t> </a:t>
            </a:r>
            <a:r>
              <a:rPr lang="en-US" dirty="0" err="1"/>
              <a:t>nebyl</a:t>
            </a:r>
            <a:r>
              <a:rPr lang="en-US" dirty="0"/>
              <a:t> </a:t>
            </a:r>
            <a:r>
              <a:rPr lang="en-US" dirty="0" err="1"/>
              <a:t>stylem</a:t>
            </a:r>
            <a:r>
              <a:rPr lang="en-US" dirty="0"/>
              <a:t> </a:t>
            </a:r>
            <a:r>
              <a:rPr lang="en-US" dirty="0" err="1"/>
              <a:t>vyhovujícím</a:t>
            </a:r>
            <a:r>
              <a:rPr lang="en-US" dirty="0"/>
              <a:t> </a:t>
            </a:r>
            <a:r>
              <a:rPr lang="en-US" dirty="0" err="1"/>
              <a:t>požadavkům</a:t>
            </a:r>
            <a:r>
              <a:rPr lang="en-US" dirty="0"/>
              <a:t> </a:t>
            </a:r>
            <a:r>
              <a:rPr lang="en-US" u="sng" dirty="0" err="1">
                <a:hlinkClick r:id="rId5"/>
              </a:rPr>
              <a:t>akademií</a:t>
            </a:r>
            <a:r>
              <a:rPr lang="en-US" dirty="0"/>
              <a:t> </a:t>
            </a:r>
            <a:r>
              <a:rPr lang="en-US" dirty="0" err="1"/>
              <a:t>či</a:t>
            </a:r>
            <a:r>
              <a:rPr lang="en-US" dirty="0"/>
              <a:t> </a:t>
            </a:r>
            <a:r>
              <a:rPr lang="en-US" dirty="0" err="1"/>
              <a:t>oficiálního</a:t>
            </a:r>
            <a:r>
              <a:rPr lang="en-US" dirty="0"/>
              <a:t> </a:t>
            </a:r>
            <a:r>
              <a:rPr lang="en-US" dirty="0" err="1"/>
              <a:t>Salonu</a:t>
            </a:r>
            <a:r>
              <a:rPr lang="en-US" dirty="0"/>
              <a:t>. </a:t>
            </a:r>
            <a:br>
              <a:rPr lang="en-US" dirty="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2 - Θέση περιεχομένου"/>
          <p:cNvSpPr>
            <a:spLocks noGrp="1"/>
          </p:cNvSpPr>
          <p:nvPr>
            <p:ph idx="1"/>
          </p:nvPr>
        </p:nvSpPr>
        <p:spPr>
          <a:xfrm>
            <a:off x="457200" y="228600"/>
            <a:ext cx="8229600" cy="5897563"/>
          </a:xfrm>
        </p:spPr>
        <p:txBody>
          <a:bodyPr/>
          <a:lstStyle/>
          <a:p>
            <a:r>
              <a:rPr lang="en-US" smtClean="0"/>
              <a:t>Realismus se zaměřoval na čistou a ničím nepřikrášlenou věcnou pravdu a vnější realitu předmětu v umění, v mnoha případech také odhalením pravdy ukazuje její nepříjemné či syrové stránky. </a:t>
            </a:r>
          </a:p>
          <a:p>
            <a:r>
              <a:rPr lang="en-US" smtClean="0"/>
              <a:t>Realismus neměl být narušen osobními pocity či názory, měl představovat objektivní realitu a vyhýbat se přehnané citovosti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cs-CZ" dirty="0" smtClean="0"/>
              <a:t/>
            </a:r>
            <a:br>
              <a:rPr lang="cs-CZ" dirty="0" smtClean="0"/>
            </a:br>
            <a:r>
              <a:rPr lang="cs-CZ" dirty="0" smtClean="0"/>
              <a:t>Znaky romantického malířství:</a:t>
            </a:r>
            <a:br>
              <a:rPr lang="cs-CZ" dirty="0" smtClean="0"/>
            </a:br>
            <a:endParaRPr lang="en-US" dirty="0"/>
          </a:p>
        </p:txBody>
      </p:sp>
      <p:sp>
        <p:nvSpPr>
          <p:cNvPr id="17410" name="2 - Θέση περιεχομένου"/>
          <p:cNvSpPr>
            <a:spLocks noGrp="1"/>
          </p:cNvSpPr>
          <p:nvPr>
            <p:ph idx="1"/>
          </p:nvPr>
        </p:nvSpPr>
        <p:spPr/>
        <p:txBody>
          <a:bodyPr/>
          <a:lstStyle/>
          <a:p>
            <a:pPr>
              <a:lnSpc>
                <a:spcPct val="90000"/>
              </a:lnSpc>
              <a:spcBef>
                <a:spcPct val="0"/>
              </a:spcBef>
            </a:pPr>
            <a:r>
              <a:rPr lang="cs-CZ" smtClean="0"/>
              <a:t>Dramatičnost</a:t>
            </a:r>
          </a:p>
          <a:p>
            <a:pPr>
              <a:lnSpc>
                <a:spcPct val="90000"/>
              </a:lnSpc>
              <a:spcBef>
                <a:spcPct val="0"/>
              </a:spcBef>
              <a:buFont typeface="Arial" charset="0"/>
              <a:buNone/>
            </a:pPr>
            <a:endParaRPr lang="cs-CZ" smtClean="0"/>
          </a:p>
          <a:p>
            <a:pPr>
              <a:lnSpc>
                <a:spcPct val="90000"/>
              </a:lnSpc>
              <a:spcBef>
                <a:spcPct val="0"/>
              </a:spcBef>
            </a:pPr>
            <a:r>
              <a:rPr lang="cs-CZ" smtClean="0"/>
              <a:t>Děj vyhrocen do maxima</a:t>
            </a:r>
          </a:p>
          <a:p>
            <a:pPr>
              <a:lnSpc>
                <a:spcPct val="90000"/>
              </a:lnSpc>
              <a:spcBef>
                <a:spcPct val="0"/>
              </a:spcBef>
              <a:buFont typeface="Arial" charset="0"/>
              <a:buNone/>
            </a:pPr>
            <a:endParaRPr lang="cs-CZ" smtClean="0"/>
          </a:p>
          <a:p>
            <a:pPr>
              <a:lnSpc>
                <a:spcPct val="90000"/>
              </a:lnSpc>
              <a:spcBef>
                <a:spcPct val="0"/>
              </a:spcBef>
            </a:pPr>
            <a:r>
              <a:rPr lang="cs-CZ" smtClean="0"/>
              <a:t>Barva dotváří atmosféru obrazu</a:t>
            </a:r>
          </a:p>
          <a:p>
            <a:pPr>
              <a:lnSpc>
                <a:spcPct val="90000"/>
              </a:lnSpc>
              <a:spcBef>
                <a:spcPct val="0"/>
              </a:spcBef>
              <a:buFont typeface="Arial" charset="0"/>
              <a:buNone/>
            </a:pPr>
            <a:endParaRPr lang="cs-CZ" smtClean="0"/>
          </a:p>
          <a:p>
            <a:pPr>
              <a:lnSpc>
                <a:spcPct val="90000"/>
              </a:lnSpc>
              <a:spcBef>
                <a:spcPct val="0"/>
              </a:spcBef>
            </a:pPr>
            <a:r>
              <a:rPr lang="cs-CZ" smtClean="0"/>
              <a:t>Náměty ze středověku i soudobé události</a:t>
            </a:r>
          </a:p>
          <a:p>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Τίτλος"/>
          <p:cNvSpPr>
            <a:spLocks noGrp="1"/>
          </p:cNvSpPr>
          <p:nvPr>
            <p:ph type="title"/>
          </p:nvPr>
        </p:nvSpPr>
        <p:spPr/>
        <p:txBody>
          <a:bodyPr/>
          <a:lstStyle/>
          <a:p>
            <a:r>
              <a:rPr lang="en-US" smtClean="0"/>
              <a:t>REALISMUS</a:t>
            </a:r>
          </a:p>
        </p:txBody>
      </p:sp>
      <p:sp>
        <p:nvSpPr>
          <p:cNvPr id="3" name="2 - Θέση περιεχομένου"/>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cs-CZ" dirty="0" smtClean="0"/>
              <a:t>Slovo </a:t>
            </a:r>
            <a:r>
              <a:rPr lang="cs-CZ" b="1" dirty="0"/>
              <a:t>realismus</a:t>
            </a:r>
            <a:r>
              <a:rPr lang="cs-CZ" dirty="0"/>
              <a:t> (z latinského </a:t>
            </a:r>
            <a:r>
              <a:rPr lang="cs-CZ" i="1" dirty="0"/>
              <a:t>realis</a:t>
            </a:r>
            <a:r>
              <a:rPr lang="cs-CZ" dirty="0"/>
              <a:t> = věcný, skutečný, od </a:t>
            </a:r>
            <a:r>
              <a:rPr lang="cs-CZ" i="1" dirty="0"/>
              <a:t>res</a:t>
            </a:r>
            <a:r>
              <a:rPr lang="cs-CZ" dirty="0"/>
              <a:t> = věc) označuje různé směry, názory a postoje, které různým způsobem zdůrazňují „věcnost“, respekt člověka vůči skutečnosti, úsilí o správné poznání věcí </a:t>
            </a:r>
            <a:r>
              <a:rPr lang="cs-CZ" dirty="0" smtClean="0"/>
              <a:t>samých</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cs-CZ" b="1" dirty="0" smtClean="0"/>
              <a:t>Znaky:</a:t>
            </a:r>
            <a:endParaRPr lang="en-US" b="1" dirty="0" smtClean="0"/>
          </a:p>
          <a:p>
            <a:pPr fontAlgn="auto">
              <a:spcAft>
                <a:spcPts val="0"/>
              </a:spcAft>
              <a:buFont typeface="Arial" pitchFamily="34" charset="0"/>
              <a:buChar char="•"/>
              <a:defRPr/>
            </a:pPr>
            <a:r>
              <a:rPr lang="en-US" dirty="0" smtClean="0"/>
              <a:t>Z</a:t>
            </a:r>
            <a:r>
              <a:rPr lang="cs-CZ" dirty="0" smtClean="0"/>
              <a:t>obrazuje </a:t>
            </a:r>
            <a:r>
              <a:rPr lang="cs-CZ" dirty="0"/>
              <a:t>skutečnost pravdivě, přesně, </a:t>
            </a:r>
            <a:r>
              <a:rPr lang="cs-CZ" dirty="0" smtClean="0"/>
              <a:t>všestranně</a:t>
            </a:r>
            <a:endParaRPr lang="en-US" dirty="0" smtClean="0"/>
          </a:p>
          <a:p>
            <a:pPr fontAlgn="auto">
              <a:spcAft>
                <a:spcPts val="0"/>
              </a:spcAft>
              <a:buFont typeface="Arial" pitchFamily="34" charset="0"/>
              <a:buChar char="•"/>
              <a:defRPr/>
            </a:pPr>
            <a:r>
              <a:rPr lang="en-US" dirty="0" smtClean="0"/>
              <a:t>T</a:t>
            </a:r>
            <a:r>
              <a:rPr lang="cs-CZ" dirty="0" smtClean="0"/>
              <a:t>ypický </a:t>
            </a:r>
            <a:r>
              <a:rPr lang="cs-CZ" dirty="0"/>
              <a:t>hrdina – typizace, autor představuje hrdinu (např. bohatý, který se během příběhu vyvíjí a podléhá změnám</a:t>
            </a:r>
            <a:r>
              <a:rPr lang="cs-CZ" dirty="0" smtClean="0"/>
              <a:t>)</a:t>
            </a:r>
            <a:endParaRPr lang="en-US" dirty="0" smtClean="0"/>
          </a:p>
          <a:p>
            <a:pPr fontAlgn="auto">
              <a:spcAft>
                <a:spcPts val="0"/>
              </a:spcAft>
              <a:buFont typeface="Arial" pitchFamily="34" charset="0"/>
              <a:buChar char="•"/>
              <a:defRPr/>
            </a:pPr>
            <a:r>
              <a:rPr lang="en-US" dirty="0" smtClean="0"/>
              <a:t>O</a:t>
            </a:r>
            <a:r>
              <a:rPr lang="cs-CZ" dirty="0" smtClean="0"/>
              <a:t>bjektivnost </a:t>
            </a:r>
            <a:r>
              <a:rPr lang="cs-CZ" dirty="0"/>
              <a:t>– autor do děje nezasahuje, stojí nad dílem a neztotožňuje se s žádným </a:t>
            </a:r>
            <a:r>
              <a:rPr lang="cs-CZ" dirty="0" smtClean="0"/>
              <a:t>hrdinou</a:t>
            </a:r>
            <a:endParaRPr lang="en-US" dirty="0" smtClean="0"/>
          </a:p>
          <a:p>
            <a:pPr fontAlgn="auto">
              <a:spcAft>
                <a:spcPts val="0"/>
              </a:spcAft>
              <a:buFont typeface="Arial" pitchFamily="34"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p:txBody>
          <a:bodyPr/>
          <a:lstStyle/>
          <a:p>
            <a:r>
              <a:rPr lang="cs-CZ" smtClean="0"/>
              <a:t>Hlavní představitelé</a:t>
            </a:r>
            <a:endParaRPr lang="en-US" smtClean="0"/>
          </a:p>
        </p:txBody>
      </p:sp>
      <p:sp>
        <p:nvSpPr>
          <p:cNvPr id="18434" name="2 - Θέση περιεχομένου"/>
          <p:cNvSpPr>
            <a:spLocks noGrp="1"/>
          </p:cNvSpPr>
          <p:nvPr>
            <p:ph idx="1"/>
          </p:nvPr>
        </p:nvSpPr>
        <p:spPr/>
        <p:txBody>
          <a:bodyPr/>
          <a:lstStyle/>
          <a:p>
            <a:r>
              <a:rPr lang="cs-CZ" smtClean="0"/>
              <a:t>Theodore Gericault</a:t>
            </a:r>
          </a:p>
          <a:p>
            <a:r>
              <a:rPr lang="cs-CZ" smtClean="0"/>
              <a:t>Eugene Delacroix</a:t>
            </a:r>
          </a:p>
          <a:p>
            <a:r>
              <a:rPr lang="cs-CZ" smtClean="0"/>
              <a:t>Eugene Daumier</a:t>
            </a:r>
          </a:p>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cs-CZ" b="1" dirty="0" smtClean="0"/>
              <a:t>Jean Louis Théodore Géricault</a:t>
            </a:r>
            <a:br>
              <a:rPr lang="cs-CZ" b="1" dirty="0" smtClean="0"/>
            </a:br>
            <a:r>
              <a:rPr lang="cs-CZ" dirty="0" smtClean="0"/>
              <a:t>1791-1824</a:t>
            </a:r>
            <a:br>
              <a:rPr lang="cs-CZ" dirty="0" smtClean="0"/>
            </a:br>
            <a:endParaRPr lang="en-US" dirty="0"/>
          </a:p>
        </p:txBody>
      </p:sp>
      <p:sp>
        <p:nvSpPr>
          <p:cNvPr id="3" name="2 - Θέση περιεχομένου"/>
          <p:cNvSpPr>
            <a:spLocks noGrp="1"/>
          </p:cNvSpPr>
          <p:nvPr>
            <p:ph idx="1"/>
          </p:nvPr>
        </p:nvSpPr>
        <p:spPr>
          <a:xfrm>
            <a:off x="457200" y="1066800"/>
            <a:ext cx="8229600" cy="5791200"/>
          </a:xfrm>
        </p:spPr>
        <p:txBody>
          <a:bodyPr rtlCol="0">
            <a:normAutofit fontScale="70000" lnSpcReduction="20000"/>
          </a:bodyPr>
          <a:lstStyle/>
          <a:p>
            <a:pPr fontAlgn="auto">
              <a:spcAft>
                <a:spcPts val="0"/>
              </a:spcAft>
              <a:buFont typeface="Arial" pitchFamily="34" charset="0"/>
              <a:buChar char="•"/>
              <a:defRPr/>
            </a:pPr>
            <a:r>
              <a:rPr lang="cs-CZ" dirty="0" smtClean="0"/>
              <a:t>Průkopník romantismu ve francouzském malířství</a:t>
            </a:r>
          </a:p>
          <a:p>
            <a:pPr fontAlgn="auto">
              <a:spcAft>
                <a:spcPts val="0"/>
              </a:spcAft>
              <a:buFont typeface="Arial" pitchFamily="34" charset="0"/>
              <a:buChar char="•"/>
              <a:defRPr/>
            </a:pPr>
            <a:r>
              <a:rPr lang="cs-CZ" dirty="0" smtClean="0"/>
              <a:t>Záliba pro koně a dostihy</a:t>
            </a:r>
          </a:p>
          <a:p>
            <a:pPr fontAlgn="auto">
              <a:spcAft>
                <a:spcPts val="0"/>
              </a:spcAft>
              <a:buFont typeface="Arial" pitchFamily="34" charset="0"/>
              <a:buChar char="•"/>
              <a:defRPr/>
            </a:pPr>
            <a:r>
              <a:rPr lang="en-US" dirty="0" smtClean="0"/>
              <a:t>1816 </a:t>
            </a:r>
            <a:r>
              <a:rPr lang="en-US" dirty="0" err="1" smtClean="0"/>
              <a:t>odjel</a:t>
            </a:r>
            <a:r>
              <a:rPr lang="en-US" dirty="0" smtClean="0"/>
              <a:t> </a:t>
            </a:r>
            <a:r>
              <a:rPr lang="en-US" dirty="0" err="1" smtClean="0"/>
              <a:t>na</a:t>
            </a:r>
            <a:r>
              <a:rPr lang="en-US" dirty="0" smtClean="0"/>
              <a:t> </a:t>
            </a:r>
            <a:r>
              <a:rPr lang="en-US" dirty="0" err="1" smtClean="0"/>
              <a:t>roční</a:t>
            </a:r>
            <a:r>
              <a:rPr lang="en-US" dirty="0" smtClean="0"/>
              <a:t> </a:t>
            </a:r>
            <a:r>
              <a:rPr lang="en-US" dirty="0" err="1" smtClean="0"/>
              <a:t>studijní</a:t>
            </a:r>
            <a:r>
              <a:rPr lang="en-US" dirty="0" smtClean="0"/>
              <a:t> </a:t>
            </a:r>
            <a:r>
              <a:rPr lang="en-US" dirty="0" err="1" smtClean="0"/>
              <a:t>cestu</a:t>
            </a:r>
            <a:r>
              <a:rPr lang="en-US" dirty="0" smtClean="0"/>
              <a:t> do </a:t>
            </a:r>
            <a:r>
              <a:rPr lang="en-US" dirty="0" err="1" smtClean="0"/>
              <a:t>Florencie</a:t>
            </a:r>
            <a:r>
              <a:rPr lang="en-US" dirty="0" smtClean="0"/>
              <a:t> a </a:t>
            </a:r>
            <a:r>
              <a:rPr lang="en-US" dirty="0" err="1" smtClean="0"/>
              <a:t>Říma</a:t>
            </a:r>
            <a:r>
              <a:rPr lang="cs-CZ" dirty="0" smtClean="0"/>
              <a:t> -</a:t>
            </a:r>
            <a:r>
              <a:rPr lang="en-US" dirty="0" smtClean="0"/>
              <a:t> </a:t>
            </a:r>
            <a:r>
              <a:rPr lang="en-US" dirty="0" err="1" smtClean="0"/>
              <a:t>studoval</a:t>
            </a:r>
            <a:r>
              <a:rPr lang="en-US" dirty="0" smtClean="0"/>
              <a:t> </a:t>
            </a:r>
            <a:r>
              <a:rPr lang="en-US" dirty="0" err="1" smtClean="0"/>
              <a:t>hlavně</a:t>
            </a:r>
            <a:r>
              <a:rPr lang="en-US" dirty="0" smtClean="0"/>
              <a:t> </a:t>
            </a:r>
            <a:r>
              <a:rPr lang="en-US" dirty="0" err="1" smtClean="0"/>
              <a:t>díla</a:t>
            </a:r>
            <a:r>
              <a:rPr lang="en-US" dirty="0" smtClean="0"/>
              <a:t> </a:t>
            </a:r>
            <a:r>
              <a:rPr lang="en-US" dirty="0" err="1" smtClean="0">
                <a:hlinkClick r:id="rId2"/>
              </a:rPr>
              <a:t>Michelangela</a:t>
            </a:r>
            <a:r>
              <a:rPr lang="cs-CZ" dirty="0" smtClean="0"/>
              <a:t> -</a:t>
            </a:r>
            <a:r>
              <a:rPr lang="en-US" dirty="0" smtClean="0"/>
              <a:t> </a:t>
            </a:r>
            <a:r>
              <a:rPr lang="en-US" dirty="0" err="1" smtClean="0"/>
              <a:t>který</a:t>
            </a:r>
            <a:r>
              <a:rPr lang="en-US" dirty="0" smtClean="0"/>
              <a:t> ho </a:t>
            </a:r>
            <a:r>
              <a:rPr lang="en-US" dirty="0" err="1" smtClean="0"/>
              <a:t>zaujal</a:t>
            </a:r>
            <a:r>
              <a:rPr lang="en-US" dirty="0" smtClean="0"/>
              <a:t> </a:t>
            </a:r>
            <a:r>
              <a:rPr lang="en-US" dirty="0" err="1" smtClean="0"/>
              <a:t>svým</a:t>
            </a:r>
            <a:r>
              <a:rPr lang="en-US" dirty="0" smtClean="0"/>
              <a:t> </a:t>
            </a:r>
            <a:r>
              <a:rPr lang="en-US" dirty="0" err="1" smtClean="0"/>
              <a:t>mistrovským</a:t>
            </a:r>
            <a:r>
              <a:rPr lang="en-US" dirty="0" smtClean="0"/>
              <a:t> </a:t>
            </a:r>
            <a:r>
              <a:rPr lang="en-US" dirty="0" err="1" smtClean="0"/>
              <a:t>zpracováním</a:t>
            </a:r>
            <a:r>
              <a:rPr lang="en-US" dirty="0" smtClean="0"/>
              <a:t> </a:t>
            </a:r>
            <a:r>
              <a:rPr lang="en-US" dirty="0" err="1" smtClean="0"/>
              <a:t>postav</a:t>
            </a:r>
            <a:r>
              <a:rPr lang="en-US" dirty="0" smtClean="0"/>
              <a:t> </a:t>
            </a:r>
            <a:r>
              <a:rPr lang="cs-CZ" dirty="0" smtClean="0"/>
              <a:t>(d</a:t>
            </a:r>
            <a:r>
              <a:rPr lang="en-US" dirty="0" err="1" smtClean="0"/>
              <a:t>ruhým</a:t>
            </a:r>
            <a:r>
              <a:rPr lang="en-US" dirty="0" smtClean="0"/>
              <a:t> </a:t>
            </a:r>
            <a:r>
              <a:rPr lang="en-US" dirty="0" err="1" smtClean="0"/>
              <a:t>důvodem</a:t>
            </a:r>
            <a:r>
              <a:rPr lang="en-US" dirty="0" smtClean="0"/>
              <a:t> </a:t>
            </a:r>
            <a:r>
              <a:rPr lang="en-US" dirty="0" err="1" smtClean="0"/>
              <a:t>této</a:t>
            </a:r>
            <a:r>
              <a:rPr lang="en-US" dirty="0" smtClean="0"/>
              <a:t> </a:t>
            </a:r>
            <a:r>
              <a:rPr lang="en-US" dirty="0" err="1" smtClean="0"/>
              <a:t>cesty</a:t>
            </a:r>
            <a:r>
              <a:rPr lang="en-US" dirty="0" smtClean="0"/>
              <a:t> </a:t>
            </a:r>
            <a:r>
              <a:rPr lang="en-US" dirty="0" err="1" smtClean="0"/>
              <a:t>byl</a:t>
            </a:r>
            <a:r>
              <a:rPr lang="en-US" dirty="0" smtClean="0"/>
              <a:t> </a:t>
            </a:r>
            <a:r>
              <a:rPr lang="en-US" dirty="0" err="1" smtClean="0"/>
              <a:t>fakt</a:t>
            </a:r>
            <a:r>
              <a:rPr lang="en-US" dirty="0" smtClean="0"/>
              <a:t>, </a:t>
            </a:r>
            <a:r>
              <a:rPr lang="en-US" dirty="0" err="1" smtClean="0"/>
              <a:t>že</a:t>
            </a:r>
            <a:r>
              <a:rPr lang="en-US" dirty="0" smtClean="0"/>
              <a:t> se </a:t>
            </a:r>
            <a:r>
              <a:rPr lang="en-US" dirty="0" err="1" smtClean="0"/>
              <a:t>Géricault</a:t>
            </a:r>
            <a:r>
              <a:rPr lang="en-US" dirty="0" smtClean="0"/>
              <a:t> </a:t>
            </a:r>
            <a:r>
              <a:rPr lang="en-US" dirty="0" err="1" smtClean="0"/>
              <a:t>vášnivě</a:t>
            </a:r>
            <a:r>
              <a:rPr lang="en-US" dirty="0" smtClean="0"/>
              <a:t> </a:t>
            </a:r>
            <a:r>
              <a:rPr lang="en-US" dirty="0" err="1" smtClean="0"/>
              <a:t>zamiloval</a:t>
            </a:r>
            <a:r>
              <a:rPr lang="en-US" dirty="0" smtClean="0"/>
              <a:t> do </a:t>
            </a:r>
            <a:r>
              <a:rPr lang="en-US" dirty="0" err="1" smtClean="0"/>
              <a:t>své</a:t>
            </a:r>
            <a:r>
              <a:rPr lang="en-US" dirty="0" smtClean="0"/>
              <a:t> </a:t>
            </a:r>
            <a:r>
              <a:rPr lang="en-US" dirty="0" err="1" smtClean="0"/>
              <a:t>tety</a:t>
            </a:r>
            <a:r>
              <a:rPr lang="en-US" dirty="0" smtClean="0"/>
              <a:t> a </a:t>
            </a:r>
            <a:r>
              <a:rPr lang="en-US" dirty="0" err="1" smtClean="0"/>
              <a:t>svým</a:t>
            </a:r>
            <a:r>
              <a:rPr lang="en-US" dirty="0" smtClean="0"/>
              <a:t> </a:t>
            </a:r>
            <a:r>
              <a:rPr lang="en-US" dirty="0" err="1" smtClean="0"/>
              <a:t>odjezdem</a:t>
            </a:r>
            <a:r>
              <a:rPr lang="en-US" dirty="0" smtClean="0"/>
              <a:t> </a:t>
            </a:r>
            <a:r>
              <a:rPr lang="en-US" dirty="0" err="1" smtClean="0"/>
              <a:t>chtěl</a:t>
            </a:r>
            <a:r>
              <a:rPr lang="en-US" dirty="0" smtClean="0"/>
              <a:t> </a:t>
            </a:r>
            <a:r>
              <a:rPr lang="en-US" dirty="0" err="1" smtClean="0"/>
              <a:t>zabránit</a:t>
            </a:r>
            <a:r>
              <a:rPr lang="en-US" dirty="0" smtClean="0"/>
              <a:t> </a:t>
            </a:r>
            <a:r>
              <a:rPr lang="en-US" dirty="0" err="1" smtClean="0"/>
              <a:t>případné</a:t>
            </a:r>
            <a:r>
              <a:rPr lang="en-US" dirty="0" smtClean="0"/>
              <a:t> </a:t>
            </a:r>
            <a:r>
              <a:rPr lang="en-US" dirty="0" err="1" smtClean="0"/>
              <a:t>aféře</a:t>
            </a:r>
            <a:r>
              <a:rPr lang="cs-CZ" dirty="0" smtClean="0"/>
              <a:t>)</a:t>
            </a:r>
            <a:r>
              <a:rPr lang="en-US" dirty="0" smtClean="0"/>
              <a:t> </a:t>
            </a:r>
            <a:endParaRPr lang="cs-CZ" dirty="0" smtClean="0"/>
          </a:p>
          <a:p>
            <a:pPr fontAlgn="auto">
              <a:spcAft>
                <a:spcPts val="0"/>
              </a:spcAft>
              <a:buFont typeface="Arial" pitchFamily="34" charset="0"/>
              <a:buChar char="•"/>
              <a:defRPr/>
            </a:pPr>
            <a:r>
              <a:rPr lang="cs-CZ" dirty="0" smtClean="0"/>
              <a:t>J</a:t>
            </a:r>
            <a:r>
              <a:rPr lang="en-US" dirty="0" smtClean="0"/>
              <a:t>e </a:t>
            </a:r>
            <a:r>
              <a:rPr lang="en-US" dirty="0" err="1" smtClean="0"/>
              <a:t>jednou</a:t>
            </a:r>
            <a:r>
              <a:rPr lang="en-US" dirty="0" smtClean="0"/>
              <a:t> z </a:t>
            </a:r>
            <a:r>
              <a:rPr lang="en-US" dirty="0" err="1" smtClean="0"/>
              <a:t>klíčových</a:t>
            </a:r>
            <a:r>
              <a:rPr lang="en-US" dirty="0" smtClean="0"/>
              <a:t> </a:t>
            </a:r>
            <a:r>
              <a:rPr lang="en-US" dirty="0" err="1" smtClean="0"/>
              <a:t>postav</a:t>
            </a:r>
            <a:r>
              <a:rPr lang="en-US" dirty="0" smtClean="0"/>
              <a:t> </a:t>
            </a:r>
            <a:r>
              <a:rPr lang="en-US" dirty="0" err="1" smtClean="0">
                <a:hlinkClick r:id="rId3"/>
              </a:rPr>
              <a:t>romantismu</a:t>
            </a:r>
            <a:r>
              <a:rPr lang="en-US" dirty="0" smtClean="0"/>
              <a:t>, </a:t>
            </a:r>
            <a:r>
              <a:rPr lang="en-US" dirty="0" err="1" smtClean="0"/>
              <a:t>který</a:t>
            </a:r>
            <a:r>
              <a:rPr lang="en-US" dirty="0" smtClean="0"/>
              <a:t> </a:t>
            </a:r>
            <a:r>
              <a:rPr lang="en-US" dirty="0" err="1" smtClean="0"/>
              <a:t>vyzařuje</a:t>
            </a:r>
            <a:r>
              <a:rPr lang="en-US" dirty="0" smtClean="0"/>
              <a:t> </a:t>
            </a:r>
            <a:r>
              <a:rPr lang="en-US" dirty="0" err="1" smtClean="0"/>
              <a:t>ze</a:t>
            </a:r>
            <a:r>
              <a:rPr lang="en-US" dirty="0" smtClean="0"/>
              <a:t> </a:t>
            </a:r>
            <a:r>
              <a:rPr lang="en-US" dirty="0" err="1" smtClean="0"/>
              <a:t>všech</a:t>
            </a:r>
            <a:r>
              <a:rPr lang="en-US" dirty="0" smtClean="0"/>
              <a:t> </a:t>
            </a:r>
            <a:r>
              <a:rPr lang="en-US" dirty="0" err="1" smtClean="0"/>
              <a:t>jeho</a:t>
            </a:r>
            <a:r>
              <a:rPr lang="en-US" dirty="0" smtClean="0"/>
              <a:t> </a:t>
            </a:r>
            <a:r>
              <a:rPr lang="en-US" dirty="0" err="1" smtClean="0"/>
              <a:t>obrazů</a:t>
            </a:r>
            <a:endParaRPr lang="cs-CZ" dirty="0" smtClean="0"/>
          </a:p>
          <a:p>
            <a:pPr fontAlgn="auto">
              <a:spcAft>
                <a:spcPts val="0"/>
              </a:spcAft>
              <a:buFont typeface="Arial" pitchFamily="34" charset="0"/>
              <a:buChar char="•"/>
              <a:defRPr/>
            </a:pPr>
            <a:r>
              <a:rPr lang="cs-CZ" dirty="0" smtClean="0"/>
              <a:t>S</a:t>
            </a:r>
            <a:r>
              <a:rPr lang="en-US" dirty="0" smtClean="0"/>
              <a:t> </a:t>
            </a:r>
            <a:r>
              <a:rPr lang="en-US" dirty="0" err="1" smtClean="0"/>
              <a:t>oblibou</a:t>
            </a:r>
            <a:r>
              <a:rPr lang="en-US" dirty="0" smtClean="0"/>
              <a:t> </a:t>
            </a:r>
            <a:r>
              <a:rPr lang="en-US" dirty="0" err="1" smtClean="0"/>
              <a:t>maloval</a:t>
            </a:r>
            <a:r>
              <a:rPr lang="en-US" dirty="0" smtClean="0"/>
              <a:t> </a:t>
            </a:r>
            <a:r>
              <a:rPr lang="en-US" dirty="0" err="1" smtClean="0"/>
              <a:t>jezdecké</a:t>
            </a:r>
            <a:r>
              <a:rPr lang="en-US" dirty="0" smtClean="0"/>
              <a:t> </a:t>
            </a:r>
            <a:r>
              <a:rPr lang="en-US" dirty="0" err="1" smtClean="0"/>
              <a:t>scény</a:t>
            </a:r>
            <a:r>
              <a:rPr lang="en-US" dirty="0" smtClean="0"/>
              <a:t> </a:t>
            </a:r>
            <a:endParaRPr lang="cs-CZ" dirty="0" smtClean="0"/>
          </a:p>
          <a:p>
            <a:pPr fontAlgn="auto">
              <a:spcAft>
                <a:spcPts val="0"/>
              </a:spcAft>
              <a:buFont typeface="Arial" pitchFamily="34" charset="0"/>
              <a:buChar char="•"/>
              <a:defRPr/>
            </a:pPr>
            <a:r>
              <a:rPr lang="cs-CZ" dirty="0" smtClean="0"/>
              <a:t>Z</a:t>
            </a:r>
            <a:r>
              <a:rPr lang="en-US" dirty="0" err="1" smtClean="0"/>
              <a:t>nal</a:t>
            </a:r>
            <a:r>
              <a:rPr lang="en-US" dirty="0" smtClean="0"/>
              <a:t> </a:t>
            </a:r>
            <a:r>
              <a:rPr lang="en-US" dirty="0" err="1" smtClean="0"/>
              <a:t>výborně</a:t>
            </a:r>
            <a:r>
              <a:rPr lang="en-US" dirty="0" smtClean="0"/>
              <a:t> </a:t>
            </a:r>
            <a:r>
              <a:rPr lang="en-US" dirty="0" err="1" smtClean="0"/>
              <a:t>anatomii</a:t>
            </a:r>
            <a:r>
              <a:rPr lang="en-US" dirty="0" smtClean="0"/>
              <a:t> </a:t>
            </a:r>
            <a:r>
              <a:rPr lang="en-US" dirty="0" err="1" smtClean="0"/>
              <a:t>koně</a:t>
            </a:r>
            <a:r>
              <a:rPr lang="en-US" dirty="0" smtClean="0"/>
              <a:t> </a:t>
            </a:r>
            <a:r>
              <a:rPr lang="cs-CZ" dirty="0" smtClean="0"/>
              <a:t>, </a:t>
            </a:r>
            <a:r>
              <a:rPr lang="en-US" dirty="0" err="1" smtClean="0"/>
              <a:t>možná</a:t>
            </a:r>
            <a:r>
              <a:rPr lang="en-US" dirty="0" smtClean="0"/>
              <a:t> </a:t>
            </a:r>
            <a:r>
              <a:rPr lang="en-US" dirty="0" err="1" smtClean="0"/>
              <a:t>právě</a:t>
            </a:r>
            <a:r>
              <a:rPr lang="en-US" dirty="0" smtClean="0"/>
              <a:t> </a:t>
            </a:r>
            <a:r>
              <a:rPr lang="en-US" dirty="0" err="1" smtClean="0"/>
              <a:t>svou</a:t>
            </a:r>
            <a:r>
              <a:rPr lang="en-US" dirty="0" smtClean="0"/>
              <a:t> </a:t>
            </a:r>
            <a:r>
              <a:rPr lang="en-US" dirty="0" err="1" smtClean="0"/>
              <a:t>oblibou</a:t>
            </a:r>
            <a:r>
              <a:rPr lang="en-US" dirty="0" smtClean="0"/>
              <a:t> v </a:t>
            </a:r>
            <a:r>
              <a:rPr lang="en-US" dirty="0" err="1" smtClean="0"/>
              <a:t>koňských</a:t>
            </a:r>
            <a:r>
              <a:rPr lang="en-US" dirty="0" smtClean="0"/>
              <a:t> </a:t>
            </a:r>
            <a:r>
              <a:rPr lang="en-US" dirty="0" err="1" smtClean="0"/>
              <a:t>pohybech</a:t>
            </a:r>
            <a:r>
              <a:rPr lang="en-US" dirty="0" smtClean="0"/>
              <a:t> </a:t>
            </a:r>
            <a:r>
              <a:rPr lang="en-US" dirty="0" err="1" smtClean="0"/>
              <a:t>pak</a:t>
            </a:r>
            <a:r>
              <a:rPr lang="en-US" dirty="0" smtClean="0"/>
              <a:t> </a:t>
            </a:r>
            <a:r>
              <a:rPr lang="en-US" dirty="0" err="1" smtClean="0"/>
              <a:t>dosáhl</a:t>
            </a:r>
            <a:r>
              <a:rPr lang="en-US" dirty="0" smtClean="0"/>
              <a:t> </a:t>
            </a:r>
            <a:r>
              <a:rPr lang="en-US" dirty="0" err="1" smtClean="0"/>
              <a:t>výtečné</a:t>
            </a:r>
            <a:r>
              <a:rPr lang="en-US" dirty="0" smtClean="0"/>
              <a:t> </a:t>
            </a:r>
            <a:r>
              <a:rPr lang="en-US" dirty="0" err="1" smtClean="0"/>
              <a:t>metody</a:t>
            </a:r>
            <a:r>
              <a:rPr lang="en-US" dirty="0" smtClean="0"/>
              <a:t> </a:t>
            </a:r>
            <a:r>
              <a:rPr lang="en-US" dirty="0" err="1" smtClean="0"/>
              <a:t>zachycování</a:t>
            </a:r>
            <a:r>
              <a:rPr lang="en-US" dirty="0" smtClean="0"/>
              <a:t> </a:t>
            </a:r>
            <a:r>
              <a:rPr lang="en-US" dirty="0" err="1" smtClean="0"/>
              <a:t>dojmu</a:t>
            </a:r>
            <a:r>
              <a:rPr lang="en-US" dirty="0" smtClean="0"/>
              <a:t> </a:t>
            </a:r>
            <a:r>
              <a:rPr lang="en-US" dirty="0" err="1" smtClean="0"/>
              <a:t>dynamiky</a:t>
            </a:r>
            <a:r>
              <a:rPr lang="en-US" dirty="0" smtClean="0"/>
              <a:t> a </a:t>
            </a:r>
            <a:r>
              <a:rPr lang="en-US" dirty="0" err="1" smtClean="0"/>
              <a:t>pohybu</a:t>
            </a:r>
            <a:endParaRPr lang="cs-CZ" dirty="0" smtClean="0"/>
          </a:p>
          <a:p>
            <a:pPr fontAlgn="auto">
              <a:spcAft>
                <a:spcPts val="0"/>
              </a:spcAft>
              <a:buFont typeface="Arial" pitchFamily="34" charset="0"/>
              <a:buChar char="•"/>
              <a:defRPr/>
            </a:pPr>
            <a:r>
              <a:rPr lang="cs-CZ" dirty="0" smtClean="0"/>
              <a:t>B</a:t>
            </a:r>
            <a:r>
              <a:rPr lang="en-US" dirty="0" err="1" smtClean="0"/>
              <a:t>yl</a:t>
            </a:r>
            <a:r>
              <a:rPr lang="en-US" dirty="0" smtClean="0"/>
              <a:t> </a:t>
            </a:r>
            <a:r>
              <a:rPr lang="en-US" dirty="0" err="1" smtClean="0"/>
              <a:t>obrovskou</a:t>
            </a:r>
            <a:r>
              <a:rPr lang="en-US" dirty="0" smtClean="0"/>
              <a:t> </a:t>
            </a:r>
            <a:r>
              <a:rPr lang="en-US" dirty="0" err="1" smtClean="0"/>
              <a:t>inspirací</a:t>
            </a:r>
            <a:r>
              <a:rPr lang="en-US" dirty="0" smtClean="0"/>
              <a:t> pro </a:t>
            </a:r>
            <a:r>
              <a:rPr lang="en-US" dirty="0" err="1" smtClean="0"/>
              <a:t>svého</a:t>
            </a:r>
            <a:r>
              <a:rPr lang="en-US" dirty="0" smtClean="0"/>
              <a:t> </a:t>
            </a:r>
            <a:r>
              <a:rPr lang="en-US" dirty="0" err="1" smtClean="0">
                <a:hlinkClick r:id="rId3"/>
              </a:rPr>
              <a:t>romantického</a:t>
            </a:r>
            <a:r>
              <a:rPr lang="en-US" dirty="0" smtClean="0"/>
              <a:t> </a:t>
            </a:r>
            <a:r>
              <a:rPr lang="en-US" dirty="0" err="1" smtClean="0"/>
              <a:t>následovníka</a:t>
            </a:r>
            <a:r>
              <a:rPr lang="en-US" dirty="0" smtClean="0"/>
              <a:t> </a:t>
            </a:r>
            <a:r>
              <a:rPr lang="en-US" dirty="0" err="1" smtClean="0">
                <a:hlinkClick r:id="rId4"/>
              </a:rPr>
              <a:t>Eugène</a:t>
            </a:r>
            <a:r>
              <a:rPr lang="en-US" dirty="0" smtClean="0">
                <a:hlinkClick r:id="rId4"/>
              </a:rPr>
              <a:t> </a:t>
            </a:r>
            <a:r>
              <a:rPr lang="en-US" dirty="0" err="1" smtClean="0">
                <a:hlinkClick r:id="rId4"/>
              </a:rPr>
              <a:t>Delacroixe</a:t>
            </a:r>
            <a:endParaRPr lang="cs-CZ" dirty="0" smtClean="0"/>
          </a:p>
          <a:p>
            <a:pPr fontAlgn="auto">
              <a:spcAft>
                <a:spcPts val="0"/>
              </a:spcAft>
              <a:buFont typeface="Arial" pitchFamily="34" charset="0"/>
              <a:buChar char="•"/>
              <a:defRPr/>
            </a:pPr>
            <a:r>
              <a:rPr lang="cs-CZ" dirty="0" smtClean="0"/>
              <a:t>Z</a:t>
            </a:r>
            <a:r>
              <a:rPr lang="en-US" dirty="0" err="1" smtClean="0"/>
              <a:t>emřel</a:t>
            </a:r>
            <a:r>
              <a:rPr lang="en-US" dirty="0" smtClean="0"/>
              <a:t> </a:t>
            </a:r>
            <a:r>
              <a:rPr lang="en-US" dirty="0" err="1" smtClean="0"/>
              <a:t>po</a:t>
            </a:r>
            <a:r>
              <a:rPr lang="en-US" dirty="0" smtClean="0"/>
              <a:t> </a:t>
            </a:r>
            <a:r>
              <a:rPr lang="en-US" dirty="0" err="1" smtClean="0"/>
              <a:t>pádu</a:t>
            </a:r>
            <a:r>
              <a:rPr lang="en-US" dirty="0" smtClean="0"/>
              <a:t> z </a:t>
            </a:r>
            <a:r>
              <a:rPr lang="en-US" dirty="0" err="1" smtClean="0"/>
              <a:t>koně</a:t>
            </a:r>
            <a:r>
              <a:rPr lang="en-US" dirty="0" smtClean="0"/>
              <a:t> 26. </a:t>
            </a:r>
            <a:r>
              <a:rPr lang="en-US" dirty="0" err="1" smtClean="0"/>
              <a:t>ledna</a:t>
            </a:r>
            <a:r>
              <a:rPr lang="en-US" dirty="0" smtClean="0"/>
              <a:t> </a:t>
            </a:r>
            <a:r>
              <a:rPr lang="en-US" dirty="0" err="1" smtClean="0"/>
              <a:t>roku</a:t>
            </a:r>
            <a:r>
              <a:rPr lang="en-US" dirty="0" smtClean="0"/>
              <a:t> 1824 v </a:t>
            </a:r>
            <a:r>
              <a:rPr lang="en-US" dirty="0" err="1" smtClean="0"/>
              <a:t>Rouenu</a:t>
            </a:r>
            <a:r>
              <a:rPr lang="en-US" dirty="0" smtClean="0"/>
              <a:t>. </a:t>
            </a:r>
            <a:r>
              <a:rPr lang="en-US" dirty="0" err="1" smtClean="0"/>
              <a:t>Byl</a:t>
            </a:r>
            <a:r>
              <a:rPr lang="en-US" dirty="0" smtClean="0"/>
              <a:t> </a:t>
            </a:r>
            <a:r>
              <a:rPr lang="en-US" dirty="0" err="1" smtClean="0"/>
              <a:t>pohřben</a:t>
            </a:r>
            <a:r>
              <a:rPr lang="en-US" dirty="0" smtClean="0"/>
              <a:t> </a:t>
            </a:r>
            <a:r>
              <a:rPr lang="en-US" dirty="0" err="1" smtClean="0"/>
              <a:t>na</a:t>
            </a:r>
            <a:r>
              <a:rPr lang="en-US" dirty="0" smtClean="0"/>
              <a:t> </a:t>
            </a:r>
            <a:r>
              <a:rPr lang="en-US" dirty="0" err="1" smtClean="0"/>
              <a:t>pařížském</a:t>
            </a:r>
            <a:r>
              <a:rPr lang="en-US" dirty="0" smtClean="0"/>
              <a:t> </a:t>
            </a:r>
            <a:r>
              <a:rPr lang="en-US" dirty="0" err="1" smtClean="0"/>
              <a:t>hřbitově</a:t>
            </a:r>
            <a:r>
              <a:rPr lang="en-US" dirty="0" smtClean="0"/>
              <a:t> </a:t>
            </a:r>
            <a:r>
              <a:rPr lang="en-US" dirty="0" err="1" smtClean="0"/>
              <a:t>Père</a:t>
            </a:r>
            <a:r>
              <a:rPr lang="en-US" dirty="0" smtClean="0"/>
              <a:t> Lachaise, </a:t>
            </a:r>
            <a:r>
              <a:rPr lang="en-US" dirty="0" err="1" smtClean="0"/>
              <a:t>kde</a:t>
            </a:r>
            <a:r>
              <a:rPr lang="en-US" dirty="0" smtClean="0"/>
              <a:t> </a:t>
            </a:r>
            <a:r>
              <a:rPr lang="en-US" dirty="0" err="1" smtClean="0"/>
              <a:t>jeho</a:t>
            </a:r>
            <a:r>
              <a:rPr lang="en-US" dirty="0" smtClean="0"/>
              <a:t> </a:t>
            </a:r>
            <a:r>
              <a:rPr lang="en-US" dirty="0" err="1" smtClean="0"/>
              <a:t>hrob</a:t>
            </a:r>
            <a:r>
              <a:rPr lang="en-US" dirty="0" smtClean="0"/>
              <a:t> </a:t>
            </a:r>
            <a:r>
              <a:rPr lang="en-US" dirty="0" err="1" smtClean="0"/>
              <a:t>zdobí</a:t>
            </a:r>
            <a:r>
              <a:rPr lang="en-US" dirty="0" smtClean="0"/>
              <a:t> </a:t>
            </a:r>
            <a:r>
              <a:rPr lang="en-US" dirty="0" err="1" smtClean="0"/>
              <a:t>bronzový</a:t>
            </a:r>
            <a:r>
              <a:rPr lang="en-US" dirty="0" smtClean="0"/>
              <a:t> </a:t>
            </a:r>
            <a:r>
              <a:rPr lang="en-US" dirty="0" err="1" smtClean="0"/>
              <a:t>reliéf</a:t>
            </a:r>
            <a:r>
              <a:rPr lang="en-US" dirty="0" smtClean="0"/>
              <a:t> </a:t>
            </a:r>
            <a:r>
              <a:rPr lang="en-US" dirty="0" err="1" smtClean="0"/>
              <a:t>Voru</a:t>
            </a:r>
            <a:r>
              <a:rPr lang="en-US" dirty="0" smtClean="0"/>
              <a:t> </a:t>
            </a:r>
            <a:r>
              <a:rPr lang="en-US" dirty="0" err="1" smtClean="0"/>
              <a:t>Medúzy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ůstojník"/>
          <p:cNvPicPr>
            <a:picLocks noChangeAspect="1" noChangeArrowheads="1"/>
          </p:cNvPicPr>
          <p:nvPr/>
        </p:nvPicPr>
        <p:blipFill>
          <a:blip r:embed="rId3"/>
          <a:srcRect/>
          <a:stretch>
            <a:fillRect/>
          </a:stretch>
        </p:blipFill>
        <p:spPr bwMode="auto">
          <a:xfrm>
            <a:off x="3962400" y="457200"/>
            <a:ext cx="4953000" cy="6400800"/>
          </a:xfrm>
          <a:prstGeom prst="rect">
            <a:avLst/>
          </a:prstGeom>
          <a:noFill/>
          <a:ln w="9525">
            <a:noFill/>
            <a:miter lim="800000"/>
            <a:headEnd/>
            <a:tailEnd/>
          </a:ln>
        </p:spPr>
      </p:pic>
      <p:sp>
        <p:nvSpPr>
          <p:cNvPr id="20482" name="3 - Ορθογώνιο"/>
          <p:cNvSpPr>
            <a:spLocks noChangeArrowheads="1"/>
          </p:cNvSpPr>
          <p:nvPr/>
        </p:nvSpPr>
        <p:spPr bwMode="auto">
          <a:xfrm>
            <a:off x="0" y="3200400"/>
            <a:ext cx="3276600" cy="461963"/>
          </a:xfrm>
          <a:prstGeom prst="rect">
            <a:avLst/>
          </a:prstGeom>
          <a:noFill/>
          <a:ln w="9525">
            <a:noFill/>
            <a:miter lim="800000"/>
            <a:headEnd/>
            <a:tailEnd/>
          </a:ln>
        </p:spPr>
        <p:txBody>
          <a:bodyPr>
            <a:spAutoFit/>
          </a:bodyPr>
          <a:lstStyle/>
          <a:p>
            <a:r>
              <a:rPr lang="cs-CZ" sz="2400">
                <a:latin typeface="Calibri" pitchFamily="34" charset="0"/>
              </a:rPr>
              <a:t>Husarský důstojník 1812</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www.artmuseum.cz/resources/works/gericault_13.jpg"/>
          <p:cNvPicPr>
            <a:picLocks noChangeAspect="1" noChangeArrowheads="1"/>
          </p:cNvPicPr>
          <p:nvPr/>
        </p:nvPicPr>
        <p:blipFill>
          <a:blip r:embed="rId3"/>
          <a:srcRect/>
          <a:stretch>
            <a:fillRect/>
          </a:stretch>
        </p:blipFill>
        <p:spPr bwMode="auto">
          <a:xfrm>
            <a:off x="2057400" y="457200"/>
            <a:ext cx="4762500" cy="4676775"/>
          </a:xfrm>
          <a:prstGeom prst="rect">
            <a:avLst/>
          </a:prstGeom>
          <a:noFill/>
          <a:ln w="9525">
            <a:noFill/>
            <a:miter lim="800000"/>
            <a:headEnd/>
            <a:tailEnd/>
          </a:ln>
        </p:spPr>
      </p:pic>
      <p:sp>
        <p:nvSpPr>
          <p:cNvPr id="22530" name="2 - Ορθογώνιο"/>
          <p:cNvSpPr>
            <a:spLocks noChangeArrowheads="1"/>
          </p:cNvSpPr>
          <p:nvPr/>
        </p:nvSpPr>
        <p:spPr bwMode="auto">
          <a:xfrm>
            <a:off x="2590800" y="5791200"/>
            <a:ext cx="3394075" cy="369888"/>
          </a:xfrm>
          <a:prstGeom prst="rect">
            <a:avLst/>
          </a:prstGeom>
          <a:noFill/>
          <a:ln w="9525">
            <a:noFill/>
            <a:miter lim="800000"/>
            <a:headEnd/>
            <a:tailEnd/>
          </a:ln>
        </p:spPr>
        <p:txBody>
          <a:bodyPr>
            <a:spAutoFit/>
          </a:bodyPr>
          <a:lstStyle/>
          <a:p>
            <a:r>
              <a:rPr lang="en-US">
                <a:latin typeface="Calibri" pitchFamily="34" charset="0"/>
              </a:rPr>
              <a:t>Anglický kůň ve stáji</a:t>
            </a:r>
            <a:r>
              <a:rPr lang="cs-CZ">
                <a:latin typeface="Calibri" pitchFamily="34" charset="0"/>
              </a:rPr>
              <a:t>  1</a:t>
            </a:r>
            <a:r>
              <a:rPr lang="en-US">
                <a:latin typeface="Calibri" pitchFamily="34" charset="0"/>
              </a:rPr>
              <a:t>810 - 1812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www.artmuseum.cz/resources/works/gericault_12.jpg"/>
          <p:cNvPicPr>
            <a:picLocks noChangeAspect="1" noChangeArrowheads="1"/>
          </p:cNvPicPr>
          <p:nvPr/>
        </p:nvPicPr>
        <p:blipFill>
          <a:blip r:embed="rId3"/>
          <a:srcRect/>
          <a:stretch>
            <a:fillRect/>
          </a:stretch>
        </p:blipFill>
        <p:spPr bwMode="auto">
          <a:xfrm>
            <a:off x="2057400" y="1066800"/>
            <a:ext cx="4762500" cy="3533775"/>
          </a:xfrm>
          <a:prstGeom prst="rect">
            <a:avLst/>
          </a:prstGeom>
          <a:noFill/>
          <a:ln w="9525">
            <a:noFill/>
            <a:miter lim="800000"/>
            <a:headEnd/>
            <a:tailEnd/>
          </a:ln>
        </p:spPr>
      </p:pic>
      <p:sp>
        <p:nvSpPr>
          <p:cNvPr id="24578" name="2 - Ορθογώνιο"/>
          <p:cNvSpPr>
            <a:spLocks noChangeArrowheads="1"/>
          </p:cNvSpPr>
          <p:nvPr/>
        </p:nvSpPr>
        <p:spPr bwMode="auto">
          <a:xfrm>
            <a:off x="2819400" y="5638800"/>
            <a:ext cx="3200400" cy="461963"/>
          </a:xfrm>
          <a:prstGeom prst="rect">
            <a:avLst/>
          </a:prstGeom>
          <a:noFill/>
          <a:ln w="9525">
            <a:noFill/>
            <a:miter lim="800000"/>
            <a:headEnd/>
            <a:tailEnd/>
          </a:ln>
        </p:spPr>
        <p:txBody>
          <a:bodyPr wrap="none">
            <a:spAutoFit/>
          </a:bodyPr>
          <a:lstStyle/>
          <a:p>
            <a:r>
              <a:rPr lang="en-US" sz="2400">
                <a:latin typeface="Calibri" pitchFamily="34" charset="0"/>
              </a:rPr>
              <a:t>Ztroskotání </a:t>
            </a:r>
            <a:r>
              <a:rPr lang="cs-CZ" sz="2400">
                <a:latin typeface="Calibri" pitchFamily="34" charset="0"/>
              </a:rPr>
              <a:t> </a:t>
            </a:r>
            <a:r>
              <a:rPr lang="en-US" sz="2400">
                <a:latin typeface="Calibri" pitchFamily="34" charset="0"/>
              </a:rPr>
              <a:t>1821 - 1824</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1531</Words>
  <Application>Microsoft Office PowerPoint</Application>
  <PresentationFormat>Předvádění na obrazovce (4:3)</PresentationFormat>
  <Paragraphs>151</Paragraphs>
  <Slides>40</Slides>
  <Notes>7</Notes>
  <HiddenSlides>0</HiddenSlides>
  <MMClips>0</MMClips>
  <ScaleCrop>false</ScaleCrop>
  <HeadingPairs>
    <vt:vector size="6" baseType="variant">
      <vt:variant>
        <vt:lpstr>Použitá písma</vt:lpstr>
      </vt:variant>
      <vt:variant>
        <vt:i4>4</vt:i4>
      </vt:variant>
      <vt:variant>
        <vt:lpstr>Šablona návrhu</vt:lpstr>
      </vt:variant>
      <vt:variant>
        <vt:i4>1</vt:i4>
      </vt:variant>
      <vt:variant>
        <vt:lpstr>Nadpisy snímků</vt:lpstr>
      </vt:variant>
      <vt:variant>
        <vt:i4>40</vt:i4>
      </vt:variant>
    </vt:vector>
  </HeadingPairs>
  <TitlesOfParts>
    <vt:vector size="45" baseType="lpstr">
      <vt:lpstr>Calibri</vt:lpstr>
      <vt:lpstr>Arial</vt:lpstr>
      <vt:lpstr>Times New Roman</vt:lpstr>
      <vt:lpstr>Wingdings</vt:lpstr>
      <vt:lpstr>Θέμα του Office</vt:lpstr>
      <vt:lpstr> ROMANTISMUS směr 1. poloviny 19. století </vt:lpstr>
      <vt:lpstr>Snímek 2</vt:lpstr>
      <vt:lpstr>Malířství</vt:lpstr>
      <vt:lpstr> Znaky romantického malířství: </vt:lpstr>
      <vt:lpstr>Hlavní představitelé</vt:lpstr>
      <vt:lpstr>Jean Louis Théodore Géricault 1791-1824 </vt:lpstr>
      <vt:lpstr>Snímek 7</vt:lpstr>
      <vt:lpstr>Snímek 8</vt:lpstr>
      <vt:lpstr>Snímek 9</vt:lpstr>
      <vt:lpstr>Snímek 10</vt:lpstr>
      <vt:lpstr>Snímek 11</vt:lpstr>
      <vt:lpstr>Snímek 12</vt:lpstr>
      <vt:lpstr>Vor Medúzy</vt:lpstr>
      <vt:lpstr> Eugene Delacroix 1798-1863 </vt:lpstr>
      <vt:lpstr>Snímek 15</vt:lpstr>
      <vt:lpstr>Snímek 16</vt:lpstr>
      <vt:lpstr>Snímek 17</vt:lpstr>
      <vt:lpstr>Svoboda vedoucí lid na barikády</vt:lpstr>
      <vt:lpstr>Vraždění na Chiu </vt:lpstr>
      <vt:lpstr>Žena s papouškem</vt:lpstr>
      <vt:lpstr>Vjezd křižáků do Konstantinopole 1841 </vt:lpstr>
      <vt:lpstr>Král Lír</vt:lpstr>
      <vt:lpstr>Snímek 23</vt:lpstr>
      <vt:lpstr>Honoré Daumier ( 1808-1879</vt:lpstr>
      <vt:lpstr>Snímek 25</vt:lpstr>
      <vt:lpstr>Studio</vt:lpstr>
      <vt:lpstr> Břicho legislativy </vt:lpstr>
      <vt:lpstr>Busty politiků</vt:lpstr>
      <vt:lpstr>Pradlena</vt:lpstr>
      <vt:lpstr>Snímek 30</vt:lpstr>
      <vt:lpstr>Znaky romantické architektury: </vt:lpstr>
      <vt:lpstr>Snímek 32</vt:lpstr>
      <vt:lpstr>Příklady architektury</vt:lpstr>
      <vt:lpstr>Gustav Eiffel</vt:lpstr>
      <vt:lpstr>Snímek 35</vt:lpstr>
      <vt:lpstr>Snímek 36</vt:lpstr>
      <vt:lpstr> Čechy a Morava</vt:lpstr>
      <vt:lpstr>Snímek 38</vt:lpstr>
      <vt:lpstr>Snímek 39</vt:lpstr>
      <vt:lpstr>REALISMUS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student GVP</cp:lastModifiedBy>
  <cp:revision>85</cp:revision>
  <dcterms:created xsi:type="dcterms:W3CDTF">2011-10-24T10:57:09Z</dcterms:created>
  <dcterms:modified xsi:type="dcterms:W3CDTF">2016-10-17T08:45:05Z</dcterms:modified>
</cp:coreProperties>
</file>