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2" r:id="rId6"/>
    <p:sldId id="263" r:id="rId7"/>
    <p:sldId id="264" r:id="rId8"/>
    <p:sldId id="268" r:id="rId9"/>
    <p:sldId id="266" r:id="rId10"/>
    <p:sldId id="269" r:id="rId11"/>
    <p:sldId id="267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82" r:id="rId20"/>
    <p:sldId id="284" r:id="rId21"/>
    <p:sldId id="278" r:id="rId22"/>
    <p:sldId id="281" r:id="rId23"/>
    <p:sldId id="283" r:id="rId24"/>
    <p:sldId id="272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9674" autoAdjust="0"/>
    <p:restoredTop sz="94660"/>
  </p:normalViewPr>
  <p:slideViewPr>
    <p:cSldViewPr>
      <p:cViewPr varScale="1">
        <p:scale>
          <a:sx n="83" d="100"/>
          <a:sy n="83" d="100"/>
        </p:scale>
        <p:origin x="89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D69B1-BAC7-40DF-AEEF-0AF2DEC268FD}" type="datetimeFigureOut">
              <a:rPr lang="en-US"/>
              <a:pPr>
                <a:defRPr/>
              </a:pPr>
              <a:t>1/26/2018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1178F-2668-4305-B475-AB8258009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B1345-D56A-4034-9B9D-0F6F3D488784}" type="datetimeFigureOut">
              <a:rPr lang="en-US"/>
              <a:pPr>
                <a:defRPr/>
              </a:pPr>
              <a:t>1/26/2018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7680-D223-40DA-AB5F-37FA45BCC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AA249-2BB6-4B98-B61B-EC6F3264195A}" type="datetimeFigureOut">
              <a:rPr lang="en-US"/>
              <a:pPr>
                <a:defRPr/>
              </a:pPr>
              <a:t>1/26/2018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0157D-7774-49A0-8D21-E42F8F5F2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09152-BA67-4F3E-9228-1E0E12EA7C26}" type="datetimeFigureOut">
              <a:rPr lang="en-US"/>
              <a:pPr>
                <a:defRPr/>
              </a:pPr>
              <a:t>1/26/2018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947CD-E138-49E5-BD60-1302F8C8D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C1B54-417C-41CF-9337-48ADC478F512}" type="datetimeFigureOut">
              <a:rPr lang="en-US"/>
              <a:pPr>
                <a:defRPr/>
              </a:pPr>
              <a:t>1/26/2018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85441-086E-4D7E-B7EC-38110A26D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47AE2-B310-47CB-B708-D66D2CE7B3A1}" type="datetimeFigureOut">
              <a:rPr lang="en-US"/>
              <a:pPr>
                <a:defRPr/>
              </a:pPr>
              <a:t>1/26/2018</a:t>
            </a:fld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C9F26-0522-43C2-AE24-79447DDAA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5E2AB-1E13-4CE4-B1B9-38E01E0B705A}" type="datetimeFigureOut">
              <a:rPr lang="en-US"/>
              <a:pPr>
                <a:defRPr/>
              </a:pPr>
              <a:t>1/26/2018</a:t>
            </a:fld>
            <a:endParaRPr lang="en-US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AA482-7D14-4FFE-B602-AA9B7BA6B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EB244-E25E-4E6D-B64D-13B069B664C8}" type="datetimeFigureOut">
              <a:rPr lang="en-US"/>
              <a:pPr>
                <a:defRPr/>
              </a:pPr>
              <a:t>1/26/2018</a:t>
            </a:fld>
            <a:endParaRPr lang="en-US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D3ACD-E8F4-45CE-9D40-28817F6D7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8AD70-0EAF-4D1A-AF17-9E2DE83C3600}" type="datetimeFigureOut">
              <a:rPr lang="en-US"/>
              <a:pPr>
                <a:defRPr/>
              </a:pPr>
              <a:t>1/26/2018</a:t>
            </a:fld>
            <a:endParaRPr lang="en-US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0004E-9539-4FF6-BDDC-54CF5A8E6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4631B-29E0-4E23-848D-35C3FF156C2C}" type="datetimeFigureOut">
              <a:rPr lang="en-US"/>
              <a:pPr>
                <a:defRPr/>
              </a:pPr>
              <a:t>1/26/2018</a:t>
            </a:fld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6CC54-479C-4B1D-A48A-E4B87032C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E2A96-1487-4EE8-A131-304CC9CFDB14}" type="datetimeFigureOut">
              <a:rPr lang="en-US"/>
              <a:pPr>
                <a:defRPr/>
              </a:pPr>
              <a:t>1/26/2018</a:t>
            </a:fld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C9DD8-53D0-4D2A-AAC4-CF2A14262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390A-55D9-466A-94C2-63FEB176EFB7}" type="datetimeFigureOut">
              <a:rPr lang="en-US"/>
              <a:pPr>
                <a:defRPr/>
              </a:pPr>
              <a:t>1/26/2018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6086CD-F3A6-482C-ACB3-59D43BD41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STAROVĚK</a:t>
            </a:r>
            <a:endParaRPr lang="en-US" smtClean="0"/>
          </a:p>
        </p:txBody>
      </p:sp>
      <p:sp>
        <p:nvSpPr>
          <p:cNvPr id="13314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H</a:t>
            </a:r>
            <a:r>
              <a:rPr lang="en-US" smtClean="0"/>
              <a:t>istorick</a:t>
            </a:r>
            <a:r>
              <a:rPr lang="cs-CZ" smtClean="0"/>
              <a:t>á</a:t>
            </a:r>
            <a:r>
              <a:rPr lang="en-US" smtClean="0"/>
              <a:t> epoch</a:t>
            </a:r>
            <a:r>
              <a:rPr lang="cs-CZ" smtClean="0"/>
              <a:t>a</a:t>
            </a:r>
            <a:r>
              <a:rPr lang="en-US" smtClean="0"/>
              <a:t>, která je spojena se vznikem prvních státních útvarů</a:t>
            </a:r>
            <a:r>
              <a:rPr lang="cs-CZ" smtClean="0"/>
              <a:t> na </a:t>
            </a:r>
            <a:r>
              <a:rPr lang="en-US" smtClean="0"/>
              <a:t> Středním východě, v oblasti Středomoří a jižní a východní Asie</a:t>
            </a:r>
          </a:p>
          <a:p>
            <a:r>
              <a:rPr lang="cs-CZ" smtClean="0"/>
              <a:t>P</a:t>
            </a:r>
            <a:r>
              <a:rPr lang="en-US" smtClean="0"/>
              <a:t>rvní státní útvary vznikly v údolí velkých řek</a:t>
            </a:r>
            <a:r>
              <a:rPr lang="cs-CZ" smtClean="0"/>
              <a:t> – příhodné přírodní podmínky – sklízelo se několikrát do roka –</a:t>
            </a:r>
            <a:r>
              <a:rPr lang="en-US" smtClean="0"/>
              <a:t> </a:t>
            </a:r>
            <a:r>
              <a:rPr lang="cs-CZ" smtClean="0"/>
              <a:t>E</a:t>
            </a:r>
            <a:r>
              <a:rPr lang="en-US" smtClean="0"/>
              <a:t>ufrat, Tigris, Nil, Indus, Ganga, Chuang – che (Žlutá řeka), Jang – c – ťiang (Dlouhá řeka)  příhodné přírodní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Vůz tažený onagery, Sumer, 2800-2300 př.n.l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0"/>
            <a:ext cx="7272338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 Vznikla  v severní Mezopotámii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Akkadský panovník dobyl Sumer a sjednotil všechny městské státy(kolem roku 2340 př.n.l.)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Asýrie si podmanila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Babylón a postupně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ovládla celou oblast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    Mezopotámie,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    Palestiny i Egypta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2355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ASÝRIE</a:t>
            </a:r>
            <a:endParaRPr lang="en-US" smtClean="0"/>
          </a:p>
        </p:txBody>
      </p:sp>
      <p:pic>
        <p:nvPicPr>
          <p:cNvPr id="5" name="Picture 9" descr="assy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124200"/>
            <a:ext cx="36957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2"/>
                </a:solidFill>
              </a:rPr>
              <a:t/>
            </a:r>
            <a:br>
              <a:rPr lang="cs-CZ" b="1" dirty="0" smtClean="0">
                <a:solidFill>
                  <a:schemeClr val="accent2"/>
                </a:solidFill>
              </a:rPr>
            </a:br>
            <a:r>
              <a:rPr lang="cs-CZ" b="1" dirty="0" smtClean="0"/>
              <a:t>Král Aššurbanipal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100" dirty="0" smtClean="0"/>
              <a:t>(vládl 669 – 631 př. n. l.)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Nejvýznamnějším panovníkem Asýrie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Nejstarší města </a:t>
            </a:r>
            <a:r>
              <a:rPr lang="en-US" dirty="0" smtClean="0"/>
              <a:t>Ur, </a:t>
            </a:r>
            <a:r>
              <a:rPr lang="en-US" dirty="0" err="1" smtClean="0"/>
              <a:t>Uruk</a:t>
            </a:r>
            <a:r>
              <a:rPr lang="en-US" dirty="0" smtClean="0"/>
              <a:t>, </a:t>
            </a:r>
            <a:r>
              <a:rPr lang="en-US" dirty="0" err="1" smtClean="0"/>
              <a:t>Lagaš</a:t>
            </a:r>
            <a:r>
              <a:rPr lang="en-US" dirty="0" smtClean="0"/>
              <a:t>, </a:t>
            </a:r>
            <a:r>
              <a:rPr lang="en-US" dirty="0" err="1" smtClean="0"/>
              <a:t>Kiš</a:t>
            </a:r>
            <a:r>
              <a:rPr lang="en-US" dirty="0" smtClean="0"/>
              <a:t>, </a:t>
            </a:r>
            <a:r>
              <a:rPr lang="en-US" dirty="0" err="1" smtClean="0"/>
              <a:t>Uma</a:t>
            </a:r>
            <a:r>
              <a:rPr lang="en-US" dirty="0" smtClean="0"/>
              <a:t>, </a:t>
            </a:r>
            <a:r>
              <a:rPr lang="en-US" dirty="0" err="1" smtClean="0"/>
              <a:t>Eridu</a:t>
            </a:r>
            <a:r>
              <a:rPr lang="en-US" dirty="0" smtClean="0"/>
              <a:t>, Elam, </a:t>
            </a:r>
            <a:r>
              <a:rPr lang="en-US" dirty="0" err="1" smtClean="0"/>
              <a:t>Larsa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</a:t>
            </a:r>
            <a:r>
              <a:rPr lang="cs-CZ" dirty="0" smtClean="0"/>
              <a:t>řestavěl sídelní město </a:t>
            </a:r>
            <a:r>
              <a:rPr lang="cs-CZ" b="1" dirty="0" smtClean="0"/>
              <a:t>NINIVE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Založil knihovnu n Ninive -zachovalo se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 smtClean="0"/>
              <a:t> asi 23 000 hliněných tabulek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 smtClean="0"/>
              <a:t>seznamy králů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 smtClean="0"/>
              <a:t> dopisy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 smtClean="0"/>
              <a:t> úřední záznamy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 smtClean="0"/>
              <a:t> odborná díla (lékařská)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 básně a hrdinské eposy -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b="1" dirty="0" smtClean="0">
                <a:sym typeface="Wingdings" pitchFamily="2" charset="2"/>
              </a:rPr>
              <a:t>epos o  Gilgamešovi</a:t>
            </a:r>
            <a:endParaRPr lang="cs-CZ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612</a:t>
            </a:r>
            <a:r>
              <a:rPr lang="en-US" dirty="0" smtClean="0"/>
              <a:t> –</a:t>
            </a:r>
            <a:r>
              <a:rPr lang="cs-CZ" dirty="0" smtClean="0"/>
              <a:t> konec  asyrské říše -</a:t>
            </a:r>
            <a:r>
              <a:rPr lang="en-US" dirty="0" smtClean="0"/>
              <a:t> </a:t>
            </a:r>
            <a:r>
              <a:rPr lang="en-US" dirty="0" err="1" smtClean="0"/>
              <a:t>babylonský</a:t>
            </a:r>
            <a:r>
              <a:rPr lang="en-US" dirty="0" smtClean="0"/>
              <a:t> </a:t>
            </a:r>
            <a:r>
              <a:rPr lang="en-US" dirty="0" err="1" smtClean="0"/>
              <a:t>král</a:t>
            </a:r>
            <a:r>
              <a:rPr lang="en-US" dirty="0" smtClean="0"/>
              <a:t> </a:t>
            </a:r>
            <a:r>
              <a:rPr lang="en-US" dirty="0" err="1" smtClean="0"/>
              <a:t>Nabopalassar</a:t>
            </a:r>
            <a:r>
              <a:rPr lang="en-US" dirty="0" smtClean="0"/>
              <a:t> se </a:t>
            </a:r>
            <a:r>
              <a:rPr lang="en-US" dirty="0" err="1" smtClean="0"/>
              <a:t>spojil</a:t>
            </a:r>
            <a:r>
              <a:rPr lang="en-US" dirty="0" smtClean="0"/>
              <a:t> s </a:t>
            </a:r>
            <a:r>
              <a:rPr lang="cs-CZ" dirty="0" smtClean="0"/>
              <a:t>dalšími národy dobyl </a:t>
            </a:r>
            <a:r>
              <a:rPr lang="en-US" dirty="0" err="1" smtClean="0"/>
              <a:t>Ninive</a:t>
            </a:r>
            <a:r>
              <a:rPr lang="en-US" dirty="0" smtClean="0"/>
              <a:t> </a:t>
            </a:r>
            <a:endParaRPr lang="cs-CZ" b="1" dirty="0" smtClean="0">
              <a:solidFill>
                <a:schemeClr val="accent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Epos o Gilgamešovi</a:t>
            </a:r>
            <a:endParaRPr lang="en-US" smtClean="0"/>
          </a:p>
        </p:txBody>
      </p:sp>
      <p:sp>
        <p:nvSpPr>
          <p:cNvPr id="25602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Epos pochází z 2.tisíciletí př.n.l. líčící dobrodružství sumerského krále Gilgameše</a:t>
            </a:r>
            <a:endParaRPr lang="en-US" smtClean="0"/>
          </a:p>
        </p:txBody>
      </p:sp>
      <p:pic>
        <p:nvPicPr>
          <p:cNvPr id="25603" name="Picture 3" descr="C:\Users\User\Desktop\GilgameshTablet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971800"/>
            <a:ext cx="2719388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BABYLONIE</a:t>
            </a:r>
            <a:endParaRPr lang="en-US" smtClean="0"/>
          </a:p>
        </p:txBody>
      </p:sp>
      <p:sp>
        <p:nvSpPr>
          <p:cNvPr id="26626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Říše vznikla kolem roku 1900 př.n.l.</a:t>
            </a:r>
          </a:p>
          <a:p>
            <a:r>
              <a:rPr lang="cs-CZ" smtClean="0"/>
              <a:t>Jméno převzala od města Babylon – sídlo králů</a:t>
            </a:r>
          </a:p>
          <a:p>
            <a:endParaRPr lang="cs-CZ" smtClean="0"/>
          </a:p>
          <a:p>
            <a:endParaRPr lang="en-US" smtClean="0"/>
          </a:p>
        </p:txBody>
      </p:sp>
      <p:pic>
        <p:nvPicPr>
          <p:cNvPr id="4" name="Picture 7" descr="Empire-Babyloni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895600"/>
            <a:ext cx="4191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CHAMMURAPI</a:t>
            </a:r>
            <a:endParaRPr lang="en-US" smtClean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/>
              <a:t>J</a:t>
            </a:r>
            <a:r>
              <a:rPr lang="cs-CZ" sz="3600" dirty="0" smtClean="0"/>
              <a:t>eden</a:t>
            </a:r>
            <a:r>
              <a:rPr lang="cs-CZ" sz="3600" b="1" dirty="0" smtClean="0"/>
              <a:t> </a:t>
            </a:r>
            <a:r>
              <a:rPr lang="cs-CZ" sz="3600" dirty="0" smtClean="0"/>
              <a:t>z nejvýznamnějších panovníků (18. století př. n. l.)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 smtClean="0"/>
              <a:t>Velice moudrý, za jeho vlády země bohatla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 smtClean="0"/>
              <a:t>Usiloval o pořádek a právo v zemi </a:t>
            </a:r>
            <a:r>
              <a:rPr lang="cs-CZ" sz="3600" dirty="0">
                <a:sym typeface="Wingdings" pitchFamily="2" charset="2"/>
              </a:rPr>
              <a:t>-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cs-CZ" sz="3600" dirty="0" smtClean="0">
                <a:sym typeface="Wingdings" pitchFamily="2" charset="2"/>
              </a:rPr>
              <a:t>nechal sepsat zákoník 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3600" dirty="0" smtClean="0">
                <a:sym typeface="Wingdings" pitchFamily="2" charset="2"/>
              </a:rPr>
              <a:t>    = Chammurapiho zákoník –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3600" dirty="0" smtClean="0">
                <a:sym typeface="Wingdings" pitchFamily="2" charset="2"/>
              </a:rPr>
              <a:t>koupě, prodej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3600" dirty="0" smtClean="0">
                <a:sym typeface="Wingdings" pitchFamily="2" charset="2"/>
              </a:rPr>
              <a:t>manželské vztahy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3600" dirty="0" smtClean="0">
                <a:sym typeface="Wingdings" pitchFamily="2" charset="2"/>
              </a:rPr>
              <a:t>vztahy mezi rodiči a dětmi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cs-CZ" sz="3600" dirty="0" smtClean="0">
                <a:sym typeface="Wingdings" pitchFamily="2" charset="2"/>
              </a:rPr>
              <a:t>dědické pře, trestné činy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600" dirty="0">
                <a:sym typeface="Wingdings" pitchFamily="2" charset="2"/>
              </a:rPr>
              <a:t> </a:t>
            </a:r>
            <a:r>
              <a:rPr lang="cs-CZ" sz="3600" dirty="0" smtClean="0">
                <a:sym typeface="Wingdings" pitchFamily="2" charset="2"/>
              </a:rPr>
              <a:t>    </a:t>
            </a:r>
            <a:r>
              <a:rPr lang="cs-CZ" sz="3600" b="1" dirty="0" smtClean="0">
                <a:sym typeface="Wingdings" pitchFamily="2" charset="2"/>
              </a:rPr>
              <a:t>Tresty:  </a:t>
            </a:r>
            <a:r>
              <a:rPr lang="cs-CZ" sz="3600" dirty="0" smtClean="0">
                <a:sym typeface="Wingdings" pitchFamily="2" charset="2"/>
              </a:rPr>
              <a:t>pokuty, zabavení majetku,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3600" dirty="0" smtClean="0">
                <a:sym typeface="Wingdings" pitchFamily="2" charset="2"/>
              </a:rPr>
              <a:t>                   tresty na životě, 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3600" dirty="0" smtClean="0">
                <a:sym typeface="Wingdings" pitchFamily="2" charset="2"/>
              </a:rPr>
              <a:t>                   nucené práce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6" name="Picture 6" descr="This diorite head is believed to represent king ˤAmmurā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048000"/>
            <a:ext cx="2833688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cs-CZ" sz="2800" smtClean="0"/>
              <a:t>Zákoník je vytesán do 2.25 m vysoké čedičové stély</a:t>
            </a:r>
          </a:p>
          <a:p>
            <a:r>
              <a:rPr lang="cs-CZ" sz="2800" smtClean="0"/>
              <a:t>Nad textem zákoníku je zobrazen sám </a:t>
            </a:r>
          </a:p>
          <a:p>
            <a:pPr>
              <a:buFont typeface="Arial" charset="0"/>
              <a:buNone/>
            </a:pPr>
            <a:r>
              <a:rPr lang="cs-CZ" sz="2800" smtClean="0"/>
              <a:t>    panovník,jak přebírá odznaky vladařské </a:t>
            </a:r>
          </a:p>
          <a:p>
            <a:pPr>
              <a:buFont typeface="Arial" charset="0"/>
              <a:buNone/>
            </a:pPr>
            <a:r>
              <a:rPr lang="cs-CZ" sz="2800" smtClean="0"/>
              <a:t>    moci od boha slunce </a:t>
            </a:r>
          </a:p>
          <a:p>
            <a:endParaRPr lang="en-US" smtClean="0"/>
          </a:p>
        </p:txBody>
      </p:sp>
      <p:pic>
        <p:nvPicPr>
          <p:cNvPr id="4" name="Picture 5" descr="IMG_12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4338" y="1143000"/>
            <a:ext cx="237966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chammurab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0"/>
            <a:ext cx="3770313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Nabukadnezar II</a:t>
            </a:r>
            <a:br>
              <a:rPr lang="cs-CZ" b="1" dirty="0" smtClean="0"/>
            </a:br>
            <a:r>
              <a:rPr lang="cs-CZ" dirty="0" smtClean="0"/>
              <a:t>6 st .př. n. l.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Dobyl město Jeruzalém  odvezl Židy do Babylonu na stavbu Babylonské věže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ym typeface="Wingdings" pitchFamily="2" charset="2"/>
              </a:rPr>
              <a:t>Přestavil Babylon – byl považován za nejkrásnější město Blízkého východu (hradby dlouhé 18 km, v něm 53 chrámů a královský palác).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Do města se vstupovalo </a:t>
            </a:r>
            <a:r>
              <a:rPr lang="cs-CZ" b="1" dirty="0" smtClean="0"/>
              <a:t>Ištařinou bránou</a:t>
            </a:r>
            <a:r>
              <a:rPr lang="cs-CZ" dirty="0" smtClean="0"/>
              <a:t>(bohyně smyslné lásky a války)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ym typeface="Wingdings" pitchFamily="2" charset="2"/>
              </a:rPr>
              <a:t>Mezi nejslavnější stavby patřil babylonský zikkurat vysoký 90m. a visuté Semiradiny zahrady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ym typeface="Wingdings" pitchFamily="2" charset="2"/>
              </a:rPr>
              <a:t>Po jeho smrti říše upadala -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cs-CZ" dirty="0" smtClean="0">
                <a:sym typeface="Wingdings" pitchFamily="2" charset="2"/>
              </a:rPr>
              <a:t>dobyta Peršany roku 539 př. n. l.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Ištařina brána</a:t>
            </a:r>
            <a:endParaRPr lang="en-US" smtClean="0"/>
          </a:p>
        </p:txBody>
      </p:sp>
      <p:sp>
        <p:nvSpPr>
          <p:cNvPr id="30722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smtClean="0"/>
              <a:t>Bohatě vyzdobená glazurovými cihlami, </a:t>
            </a:r>
          </a:p>
          <a:p>
            <a:pPr>
              <a:buFont typeface="Arial" charset="0"/>
              <a:buNone/>
            </a:pPr>
            <a:r>
              <a:rPr lang="cs-CZ" smtClean="0"/>
              <a:t>s reliéfními motivy </a:t>
            </a:r>
          </a:p>
          <a:p>
            <a:pPr>
              <a:buFont typeface="Arial" charset="0"/>
              <a:buNone/>
            </a:pPr>
            <a:r>
              <a:rPr lang="cs-CZ" smtClean="0"/>
              <a:t>bájných zvířat, draků,</a:t>
            </a:r>
          </a:p>
          <a:p>
            <a:pPr>
              <a:buFont typeface="Arial" charset="0"/>
              <a:buNone/>
            </a:pPr>
            <a:r>
              <a:rPr lang="cs-CZ" smtClean="0"/>
              <a:t>lvů a býků</a:t>
            </a: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5" name="Picture 8" descr="babylon-ishtar-g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09800"/>
            <a:ext cx="3810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www.simplynetworking.es/wmsimages/21249Babylon%20history%20or%20myth%20Murc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638550"/>
            <a:ext cx="45720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6" descr="http://upload.wikimedia.org/wikipedia/commons/thumb/6/6e/Ish-tar_Gate_detail.jpg/220px-Ish-tar_Gate_det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"/>
            <a:ext cx="2095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8" descr="C:\Users\User\Desktop\imagesCA0614I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6858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MEZOPOTÁMIE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4338" name="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Z řeckého slova Mesopotamia - meziříčí</a:t>
            </a:r>
            <a:endParaRPr lang="cs-CZ" b="1" smtClean="0">
              <a:solidFill>
                <a:srgbClr val="006600"/>
              </a:solidFill>
            </a:endParaRPr>
          </a:p>
          <a:p>
            <a:r>
              <a:rPr lang="cs-CZ" smtClean="0"/>
              <a:t>Krajina mezi středním a dolním tokem Eufratu a Tigridu</a:t>
            </a:r>
          </a:p>
          <a:p>
            <a:r>
              <a:rPr lang="cs-CZ" smtClean="0"/>
              <a:t>První městské </a:t>
            </a:r>
          </a:p>
          <a:p>
            <a:pPr>
              <a:buFont typeface="Arial" charset="0"/>
              <a:buNone/>
            </a:pPr>
            <a:r>
              <a:rPr lang="cs-CZ" smtClean="0"/>
              <a:t>   státy - již v období</a:t>
            </a:r>
          </a:p>
          <a:p>
            <a:pPr>
              <a:buFont typeface="Arial" charset="0"/>
              <a:buNone/>
            </a:pPr>
            <a:r>
              <a:rPr lang="cs-CZ" smtClean="0"/>
              <a:t>   4 000 př.n.l.</a:t>
            </a:r>
            <a:endParaRPr lang="en-US" smtClean="0"/>
          </a:p>
        </p:txBody>
      </p:sp>
      <p:pic>
        <p:nvPicPr>
          <p:cNvPr id="14339" name="Picture 2" descr="C:\Users\User\Desktop\mesopotamiamap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3048000"/>
            <a:ext cx="528637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C:\Users\User\Desktop\liongate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0"/>
            <a:ext cx="72390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Visuté</a:t>
            </a:r>
            <a:r>
              <a:rPr lang="en-US" dirty="0" smtClean="0"/>
              <a:t> </a:t>
            </a:r>
            <a:r>
              <a:rPr lang="en-US" dirty="0" err="1" smtClean="0"/>
              <a:t>zahrady</a:t>
            </a:r>
            <a:r>
              <a:rPr lang="en-US" dirty="0" smtClean="0"/>
              <a:t> </a:t>
            </a:r>
            <a:r>
              <a:rPr lang="en-US" dirty="0" err="1" smtClean="0"/>
              <a:t>Semiramidiny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/>
              <a:t>jeden ze sedmi divů světa</a:t>
            </a:r>
            <a:endParaRPr lang="en-US" sz="3600" dirty="0"/>
          </a:p>
        </p:txBody>
      </p:sp>
      <p:sp>
        <p:nvSpPr>
          <p:cNvPr id="33794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33795" name="Picture 5" descr="C:\Users\User\Desktop\haengendegaertendersemiramis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762000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Babylonská věž - zikkurat</a:t>
            </a:r>
            <a:endParaRPr lang="en-US" smtClean="0"/>
          </a:p>
        </p:txBody>
      </p:sp>
      <p:sp>
        <p:nvSpPr>
          <p:cNvPr id="34818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34819" name="Picture 3" descr="C:\Users\User\Desktop\795px-Brueghel-tower-of-babel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242252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C:\Users\User\Desktop\tower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371600"/>
            <a:ext cx="28003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C:\Users\User\Desktop\tower_of_babel_c150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200400"/>
            <a:ext cx="3633788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User\Desktop\tower_of_babel_3_s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002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Přínos celé mezopotamské civilizace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a) </a:t>
            </a:r>
            <a:r>
              <a:rPr lang="en-US" i="1" dirty="0" err="1" smtClean="0"/>
              <a:t>Zemědělství</a:t>
            </a:r>
            <a:r>
              <a:rPr lang="en-US" dirty="0" smtClean="0"/>
              <a:t> - </a:t>
            </a:r>
            <a:r>
              <a:rPr lang="en-US" b="1" dirty="0" err="1" smtClean="0"/>
              <a:t>systém</a:t>
            </a:r>
            <a:r>
              <a:rPr lang="en-US" b="1" dirty="0" smtClean="0"/>
              <a:t> </a:t>
            </a:r>
            <a:r>
              <a:rPr lang="en-US" b="1" dirty="0" err="1" smtClean="0"/>
              <a:t>zavlažování</a:t>
            </a:r>
            <a:r>
              <a:rPr lang="en-US" dirty="0" smtClean="0"/>
              <a:t> - </a:t>
            </a:r>
            <a:r>
              <a:rPr lang="en-US" dirty="0" err="1" smtClean="0"/>
              <a:t>budování</a:t>
            </a:r>
            <a:r>
              <a:rPr lang="en-US" dirty="0" smtClean="0"/>
              <a:t> </a:t>
            </a:r>
            <a:r>
              <a:rPr lang="en-US" dirty="0" err="1" smtClean="0"/>
              <a:t>záchytných</a:t>
            </a:r>
            <a:r>
              <a:rPr lang="en-US" dirty="0" smtClean="0"/>
              <a:t> </a:t>
            </a:r>
            <a:r>
              <a:rPr lang="en-US" dirty="0" err="1" smtClean="0"/>
              <a:t>nádrží</a:t>
            </a:r>
            <a:r>
              <a:rPr lang="en-US" dirty="0" smtClean="0"/>
              <a:t>, </a:t>
            </a:r>
            <a:r>
              <a:rPr lang="en-US" dirty="0" err="1" smtClean="0"/>
              <a:t>které</a:t>
            </a:r>
            <a:r>
              <a:rPr lang="en-US" dirty="0" smtClean="0"/>
              <a:t> </a:t>
            </a:r>
            <a:r>
              <a:rPr lang="en-US" dirty="0" err="1" smtClean="0"/>
              <a:t>uchovávaly</a:t>
            </a:r>
            <a:r>
              <a:rPr lang="en-US" dirty="0" smtClean="0"/>
              <a:t> </a:t>
            </a:r>
            <a:r>
              <a:rPr lang="en-US" dirty="0" err="1" smtClean="0"/>
              <a:t>vodu</a:t>
            </a:r>
            <a:r>
              <a:rPr lang="en-US" dirty="0" smtClean="0"/>
              <a:t> z </a:t>
            </a:r>
            <a:r>
              <a:rPr lang="en-US" dirty="0" err="1" smtClean="0"/>
              <a:t>období</a:t>
            </a:r>
            <a:r>
              <a:rPr lang="en-US" dirty="0" smtClean="0"/>
              <a:t> </a:t>
            </a:r>
            <a:r>
              <a:rPr lang="en-US" dirty="0" err="1" smtClean="0"/>
              <a:t>dešťů</a:t>
            </a:r>
            <a:r>
              <a:rPr lang="en-US" dirty="0" smtClean="0"/>
              <a:t> pro </a:t>
            </a:r>
            <a:r>
              <a:rPr lang="en-US" dirty="0" err="1" smtClean="0"/>
              <a:t>období</a:t>
            </a:r>
            <a:r>
              <a:rPr lang="en-US" dirty="0" smtClean="0"/>
              <a:t> </a:t>
            </a:r>
            <a:r>
              <a:rPr lang="en-US" dirty="0" err="1" smtClean="0"/>
              <a:t>sucha</a:t>
            </a:r>
            <a:r>
              <a:rPr lang="en-US" dirty="0" smtClean="0"/>
              <a:t>. </a:t>
            </a:r>
            <a:r>
              <a:rPr lang="en-US" b="1" dirty="0" err="1" smtClean="0"/>
              <a:t>Zápřah</a:t>
            </a:r>
            <a:r>
              <a:rPr lang="en-US" b="1" dirty="0" smtClean="0"/>
              <a:t> </a:t>
            </a:r>
            <a:r>
              <a:rPr lang="en-US" b="1" dirty="0" err="1" smtClean="0"/>
              <a:t>dobytka</a:t>
            </a:r>
            <a:r>
              <a:rPr lang="en-US" b="1" dirty="0" smtClean="0"/>
              <a:t> do </a:t>
            </a:r>
            <a:r>
              <a:rPr lang="en-US" b="1" dirty="0" err="1" smtClean="0"/>
              <a:t>rádla</a:t>
            </a:r>
            <a:r>
              <a:rPr lang="en-US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b) </a:t>
            </a:r>
            <a:r>
              <a:rPr lang="en-US" i="1" dirty="0" err="1" smtClean="0"/>
              <a:t>Řemesla</a:t>
            </a:r>
            <a:r>
              <a:rPr lang="en-US" dirty="0" smtClean="0"/>
              <a:t>- </a:t>
            </a:r>
            <a:r>
              <a:rPr lang="en-US" dirty="0" err="1" smtClean="0"/>
              <a:t>zpracování</a:t>
            </a:r>
            <a:r>
              <a:rPr lang="en-US" dirty="0" smtClean="0"/>
              <a:t> </a:t>
            </a:r>
            <a:r>
              <a:rPr lang="en-US" dirty="0" err="1" smtClean="0"/>
              <a:t>většiny</a:t>
            </a:r>
            <a:r>
              <a:rPr lang="en-US" dirty="0" smtClean="0"/>
              <a:t> </a:t>
            </a:r>
            <a:r>
              <a:rPr lang="en-US" dirty="0" err="1" smtClean="0"/>
              <a:t>kovů</a:t>
            </a:r>
            <a:r>
              <a:rPr lang="en-US" dirty="0" smtClean="0"/>
              <a:t> (</a:t>
            </a:r>
            <a:r>
              <a:rPr lang="en-US" dirty="0" err="1" smtClean="0"/>
              <a:t>železo</a:t>
            </a:r>
            <a:r>
              <a:rPr lang="en-US" dirty="0" smtClean="0"/>
              <a:t> </a:t>
            </a:r>
            <a:r>
              <a:rPr lang="en-US" dirty="0" err="1" smtClean="0"/>
              <a:t>až</a:t>
            </a:r>
            <a:r>
              <a:rPr lang="en-US" dirty="0" smtClean="0"/>
              <a:t> </a:t>
            </a:r>
            <a:r>
              <a:rPr lang="en-US" dirty="0" err="1" smtClean="0"/>
              <a:t>později</a:t>
            </a:r>
            <a:r>
              <a:rPr lang="en-US" dirty="0" smtClean="0"/>
              <a:t>) - </a:t>
            </a:r>
            <a:r>
              <a:rPr lang="en-US" b="1" dirty="0" err="1" smtClean="0"/>
              <a:t>hlavně</a:t>
            </a:r>
            <a:r>
              <a:rPr lang="en-US" b="1" dirty="0" smtClean="0"/>
              <a:t> </a:t>
            </a:r>
            <a:r>
              <a:rPr lang="en-US" b="1" dirty="0" err="1" smtClean="0"/>
              <a:t>měď</a:t>
            </a:r>
            <a:r>
              <a:rPr lang="en-US" b="1" dirty="0" smtClean="0"/>
              <a:t> a </a:t>
            </a:r>
            <a:r>
              <a:rPr lang="en-US" b="1" dirty="0" err="1" smtClean="0"/>
              <a:t>bronz</a:t>
            </a:r>
            <a:r>
              <a:rPr lang="en-US" dirty="0" smtClean="0"/>
              <a:t>. </a:t>
            </a:r>
            <a:r>
              <a:rPr lang="en-US" b="1" dirty="0" err="1" smtClean="0"/>
              <a:t>Hrnčířský</a:t>
            </a:r>
            <a:r>
              <a:rPr lang="en-US" b="1" dirty="0" smtClean="0"/>
              <a:t> </a:t>
            </a:r>
            <a:r>
              <a:rPr lang="en-US" b="1" dirty="0" err="1" smtClean="0"/>
              <a:t>kruh</a:t>
            </a:r>
            <a:r>
              <a:rPr lang="en-US" dirty="0" smtClean="0"/>
              <a:t>. V </a:t>
            </a:r>
            <a:r>
              <a:rPr lang="en-US" dirty="0" err="1" smtClean="0"/>
              <a:t>textilní</a:t>
            </a:r>
            <a:r>
              <a:rPr lang="en-US" dirty="0" smtClean="0"/>
              <a:t> </a:t>
            </a:r>
            <a:r>
              <a:rPr lang="en-US" dirty="0" err="1" smtClean="0"/>
              <a:t>výrobě</a:t>
            </a:r>
            <a:r>
              <a:rPr lang="en-US" dirty="0" smtClean="0"/>
              <a:t> </a:t>
            </a:r>
            <a:r>
              <a:rPr lang="en-US" dirty="0" err="1" smtClean="0"/>
              <a:t>převažuje</a:t>
            </a:r>
            <a:r>
              <a:rPr lang="en-US" dirty="0" smtClean="0"/>
              <a:t> </a:t>
            </a:r>
            <a:r>
              <a:rPr lang="en-US" b="1" dirty="0" err="1" smtClean="0"/>
              <a:t>vlnařství</a:t>
            </a:r>
            <a:r>
              <a:rPr lang="en-US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c) </a:t>
            </a:r>
            <a:r>
              <a:rPr lang="en-US" i="1" dirty="0" err="1" smtClean="0"/>
              <a:t>Stavitelství</a:t>
            </a:r>
            <a:r>
              <a:rPr lang="en-US" dirty="0" smtClean="0"/>
              <a:t> - </a:t>
            </a:r>
            <a:r>
              <a:rPr lang="en-US" b="1" dirty="0" err="1" smtClean="0"/>
              <a:t>plánovité</a:t>
            </a:r>
            <a:r>
              <a:rPr lang="en-US" b="1" dirty="0" smtClean="0"/>
              <a:t> </a:t>
            </a:r>
            <a:r>
              <a:rPr lang="en-US" b="1" dirty="0" err="1" smtClean="0"/>
              <a:t>stavitelství</a:t>
            </a:r>
            <a:r>
              <a:rPr lang="en-US" b="1" dirty="0" smtClean="0"/>
              <a:t>, </a:t>
            </a:r>
            <a:r>
              <a:rPr lang="en-US" b="1" dirty="0" err="1" smtClean="0"/>
              <a:t>cihly</a:t>
            </a:r>
            <a:r>
              <a:rPr lang="en-US" b="1" dirty="0" smtClean="0"/>
              <a:t>, </a:t>
            </a:r>
            <a:r>
              <a:rPr lang="en-US" b="1" dirty="0" err="1" smtClean="0"/>
              <a:t>malta</a:t>
            </a:r>
            <a:r>
              <a:rPr lang="en-US" b="1" dirty="0" smtClean="0"/>
              <a:t>, </a:t>
            </a:r>
            <a:r>
              <a:rPr lang="en-US" b="1" dirty="0" err="1" smtClean="0"/>
              <a:t>jako</a:t>
            </a:r>
            <a:r>
              <a:rPr lang="en-US" b="1" dirty="0" smtClean="0"/>
              <a:t> </a:t>
            </a:r>
            <a:r>
              <a:rPr lang="en-US" b="1" dirty="0" err="1" smtClean="0"/>
              <a:t>pojivo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asfalt</a:t>
            </a:r>
            <a:r>
              <a:rPr lang="en-US" dirty="0" smtClean="0"/>
              <a:t>, </a:t>
            </a:r>
            <a:r>
              <a:rPr lang="en-US" dirty="0" err="1" smtClean="0"/>
              <a:t>znalost</a:t>
            </a:r>
            <a:r>
              <a:rPr lang="en-US" dirty="0" smtClean="0"/>
              <a:t> </a:t>
            </a:r>
            <a:r>
              <a:rPr lang="en-US" b="1" dirty="0" err="1" smtClean="0"/>
              <a:t>klenby</a:t>
            </a:r>
            <a:r>
              <a:rPr lang="en-US" dirty="0" smtClean="0"/>
              <a:t>. V </a:t>
            </a:r>
            <a:r>
              <a:rPr lang="en-US" dirty="0" err="1" smtClean="0"/>
              <a:t>monumentálním</a:t>
            </a:r>
            <a:r>
              <a:rPr lang="en-US" dirty="0" smtClean="0"/>
              <a:t> </a:t>
            </a:r>
            <a:r>
              <a:rPr lang="en-US" dirty="0" err="1" smtClean="0"/>
              <a:t>stavitelství</a:t>
            </a:r>
            <a:r>
              <a:rPr lang="en-US" dirty="0" smtClean="0"/>
              <a:t> - </a:t>
            </a:r>
            <a:r>
              <a:rPr lang="en-US" b="1" dirty="0" err="1" smtClean="0"/>
              <a:t>zikkuraty</a:t>
            </a:r>
            <a:r>
              <a:rPr lang="en-US" dirty="0" smtClean="0"/>
              <a:t> - </a:t>
            </a:r>
            <a:r>
              <a:rPr lang="en-US" dirty="0" err="1" smtClean="0"/>
              <a:t>stupňovité</a:t>
            </a:r>
            <a:r>
              <a:rPr lang="en-US" dirty="0" smtClean="0"/>
              <a:t> </a:t>
            </a:r>
            <a:r>
              <a:rPr lang="en-US" dirty="0" err="1" smtClean="0"/>
              <a:t>věže</a:t>
            </a:r>
            <a:r>
              <a:rPr lang="en-US" dirty="0" smtClean="0"/>
              <a:t> k </a:t>
            </a:r>
            <a:r>
              <a:rPr lang="en-US" dirty="0" err="1" smtClean="0"/>
              <a:t>náboženským</a:t>
            </a:r>
            <a:r>
              <a:rPr lang="en-US" dirty="0" smtClean="0"/>
              <a:t> a </a:t>
            </a:r>
            <a:r>
              <a:rPr lang="en-US" dirty="0" err="1" smtClean="0"/>
              <a:t>astronomickým</a:t>
            </a:r>
            <a:r>
              <a:rPr lang="en-US" dirty="0" smtClean="0"/>
              <a:t> </a:t>
            </a:r>
            <a:r>
              <a:rPr lang="en-US" dirty="0" err="1" smtClean="0"/>
              <a:t>účelům</a:t>
            </a:r>
            <a:r>
              <a:rPr lang="en-US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d) </a:t>
            </a:r>
            <a:r>
              <a:rPr lang="en-US" i="1" dirty="0" err="1" smtClean="0"/>
              <a:t>Doprava</a:t>
            </a:r>
            <a:r>
              <a:rPr lang="en-US" dirty="0" smtClean="0"/>
              <a:t>- </a:t>
            </a:r>
            <a:r>
              <a:rPr lang="en-US" b="1" dirty="0" err="1" smtClean="0"/>
              <a:t>vynález</a:t>
            </a:r>
            <a:r>
              <a:rPr lang="en-US" b="1" dirty="0" smtClean="0"/>
              <a:t> kola a </a:t>
            </a:r>
            <a:r>
              <a:rPr lang="en-US" b="1" dirty="0" err="1" smtClean="0"/>
              <a:t>vozu</a:t>
            </a:r>
            <a:r>
              <a:rPr lang="en-US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e) </a:t>
            </a:r>
            <a:r>
              <a:rPr lang="en-US" i="1" dirty="0" err="1" smtClean="0"/>
              <a:t>Písmo</a:t>
            </a:r>
            <a:r>
              <a:rPr lang="en-US" dirty="0" smtClean="0"/>
              <a:t>- </a:t>
            </a:r>
            <a:r>
              <a:rPr lang="en-US" b="1" dirty="0" err="1" smtClean="0"/>
              <a:t>klínové</a:t>
            </a:r>
            <a:r>
              <a:rPr lang="en-US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f)</a:t>
            </a:r>
            <a:r>
              <a:rPr lang="en-US" dirty="0" smtClean="0"/>
              <a:t> </a:t>
            </a:r>
            <a:r>
              <a:rPr lang="en-US" i="1" dirty="0" err="1" smtClean="0"/>
              <a:t>Věda</a:t>
            </a:r>
            <a:r>
              <a:rPr lang="en-US" dirty="0" smtClean="0"/>
              <a:t> - </a:t>
            </a:r>
            <a:r>
              <a:rPr lang="en-US" i="1" dirty="0" smtClean="0"/>
              <a:t>v </a:t>
            </a:r>
            <a:r>
              <a:rPr lang="en-US" i="1" dirty="0" err="1" smtClean="0"/>
              <a:t>matematice</a:t>
            </a:r>
            <a:r>
              <a:rPr lang="en-US" dirty="0" smtClean="0"/>
              <a:t> </a:t>
            </a:r>
            <a:r>
              <a:rPr lang="en-US" b="1" dirty="0" err="1" smtClean="0"/>
              <a:t>šedesátková</a:t>
            </a:r>
            <a:r>
              <a:rPr lang="en-US" b="1" dirty="0" smtClean="0"/>
              <a:t> </a:t>
            </a:r>
            <a:r>
              <a:rPr lang="en-US" b="1" dirty="0" err="1" smtClean="0"/>
              <a:t>soustava</a:t>
            </a:r>
            <a:r>
              <a:rPr lang="en-US" dirty="0" smtClean="0"/>
              <a:t>. </a:t>
            </a:r>
            <a:r>
              <a:rPr lang="en-US" dirty="0" err="1" smtClean="0"/>
              <a:t>Znalost</a:t>
            </a:r>
            <a:r>
              <a:rPr lang="en-US" dirty="0" smtClean="0"/>
              <a:t> </a:t>
            </a:r>
            <a:r>
              <a:rPr lang="en-US" b="1" dirty="0" err="1" smtClean="0"/>
              <a:t>velké</a:t>
            </a:r>
            <a:r>
              <a:rPr lang="en-US" b="1" dirty="0" smtClean="0"/>
              <a:t> a </a:t>
            </a:r>
            <a:r>
              <a:rPr lang="en-US" b="1" dirty="0" err="1" smtClean="0"/>
              <a:t>malé</a:t>
            </a:r>
            <a:r>
              <a:rPr lang="en-US" b="1" dirty="0" smtClean="0"/>
              <a:t> </a:t>
            </a:r>
            <a:r>
              <a:rPr lang="en-US" b="1" dirty="0" err="1" smtClean="0"/>
              <a:t>násobilky</a:t>
            </a:r>
            <a:r>
              <a:rPr lang="en-US" dirty="0" smtClean="0"/>
              <a:t>, </a:t>
            </a:r>
            <a:r>
              <a:rPr lang="en-US" b="1" dirty="0" err="1" smtClean="0"/>
              <a:t>druhé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třetí</a:t>
            </a:r>
            <a:r>
              <a:rPr lang="en-US" b="1" dirty="0" smtClean="0"/>
              <a:t> </a:t>
            </a:r>
            <a:r>
              <a:rPr lang="en-US" b="1" dirty="0" err="1" smtClean="0"/>
              <a:t>mocniny</a:t>
            </a:r>
            <a:r>
              <a:rPr lang="en-US" dirty="0" smtClean="0"/>
              <a:t>, </a:t>
            </a:r>
            <a:r>
              <a:rPr lang="en-US" dirty="0" err="1" smtClean="0"/>
              <a:t>znalost</a:t>
            </a:r>
            <a:r>
              <a:rPr lang="en-US" dirty="0" smtClean="0"/>
              <a:t> </a:t>
            </a:r>
            <a:r>
              <a:rPr lang="en-US" b="1" dirty="0" err="1" smtClean="0"/>
              <a:t>rovnic</a:t>
            </a:r>
            <a:r>
              <a:rPr lang="en-US" dirty="0" smtClean="0"/>
              <a:t>. V</a:t>
            </a:r>
            <a:r>
              <a:rPr lang="en-US" i="1" dirty="0" smtClean="0"/>
              <a:t> </a:t>
            </a:r>
            <a:r>
              <a:rPr lang="en-US" i="1" dirty="0" err="1" smtClean="0"/>
              <a:t>astronomii</a:t>
            </a:r>
            <a:r>
              <a:rPr lang="en-US" dirty="0" smtClean="0"/>
              <a:t> - </a:t>
            </a:r>
            <a:r>
              <a:rPr lang="en-US" b="1" dirty="0" err="1" smtClean="0"/>
              <a:t>kalendář</a:t>
            </a:r>
            <a:r>
              <a:rPr lang="en-US" b="1" dirty="0" smtClean="0"/>
              <a:t> = </a:t>
            </a:r>
            <a:r>
              <a:rPr lang="en-US" b="1" dirty="0" err="1" smtClean="0"/>
              <a:t>rok</a:t>
            </a:r>
            <a:r>
              <a:rPr lang="en-US" b="1" dirty="0" smtClean="0"/>
              <a:t> </a:t>
            </a:r>
            <a:r>
              <a:rPr lang="en-US" b="1" dirty="0" err="1" smtClean="0"/>
              <a:t>má</a:t>
            </a:r>
            <a:r>
              <a:rPr lang="en-US" b="1" dirty="0" smtClean="0"/>
              <a:t> </a:t>
            </a:r>
            <a:r>
              <a:rPr lang="en-US" b="1" dirty="0" smtClean="0"/>
              <a:t>3</a:t>
            </a:r>
            <a:r>
              <a:rPr lang="cs-CZ" b="1" smtClean="0"/>
              <a:t>65</a:t>
            </a:r>
            <a:r>
              <a:rPr lang="en-US" b="1" smtClean="0"/>
              <a:t> </a:t>
            </a:r>
            <a:r>
              <a:rPr lang="en-US" b="1" dirty="0" err="1" smtClean="0"/>
              <a:t>měsíčních</a:t>
            </a:r>
            <a:r>
              <a:rPr lang="en-US" b="1" dirty="0" smtClean="0"/>
              <a:t> </a:t>
            </a:r>
            <a:r>
              <a:rPr lang="en-US" b="1" dirty="0" err="1" smtClean="0"/>
              <a:t>dnů</a:t>
            </a:r>
            <a:r>
              <a:rPr lang="en-US" dirty="0" smtClean="0"/>
              <a:t>, proto </a:t>
            </a:r>
            <a:r>
              <a:rPr lang="en-US" dirty="0" err="1" smtClean="0"/>
              <a:t>přestupný</a:t>
            </a:r>
            <a:r>
              <a:rPr lang="en-US" dirty="0" smtClean="0"/>
              <a:t> </a:t>
            </a:r>
            <a:r>
              <a:rPr lang="en-US" dirty="0" err="1" smtClean="0"/>
              <a:t>měsíc</a:t>
            </a:r>
            <a:r>
              <a:rPr lang="en-US" dirty="0" smtClean="0"/>
              <a:t>, den a </a:t>
            </a:r>
            <a:r>
              <a:rPr lang="en-US" dirty="0" err="1" smtClean="0"/>
              <a:t>noc</a:t>
            </a:r>
            <a:r>
              <a:rPr lang="en-US" dirty="0" smtClean="0"/>
              <a:t> </a:t>
            </a:r>
            <a:r>
              <a:rPr lang="en-US" dirty="0" err="1" smtClean="0"/>
              <a:t>má</a:t>
            </a:r>
            <a:r>
              <a:rPr lang="en-US" dirty="0" smtClean="0"/>
              <a:t> 24 </a:t>
            </a:r>
            <a:r>
              <a:rPr lang="en-US" dirty="0" err="1" smtClean="0"/>
              <a:t>hodin</a:t>
            </a:r>
            <a:r>
              <a:rPr lang="en-US" dirty="0" smtClean="0"/>
              <a:t>. </a:t>
            </a:r>
            <a:r>
              <a:rPr lang="en-US" i="1" dirty="0" err="1" smtClean="0"/>
              <a:t>Náboženství</a:t>
            </a:r>
            <a:r>
              <a:rPr lang="en-US" dirty="0" smtClean="0"/>
              <a:t> - </a:t>
            </a:r>
            <a:r>
              <a:rPr lang="en-US" b="1" dirty="0" err="1" smtClean="0"/>
              <a:t>polyteismus</a:t>
            </a:r>
            <a:r>
              <a:rPr lang="en-US" b="1" dirty="0" smtClean="0"/>
              <a:t>. </a:t>
            </a:r>
            <a:r>
              <a:rPr lang="en-US" b="1" dirty="0" err="1" smtClean="0"/>
              <a:t>Např</a:t>
            </a:r>
            <a:r>
              <a:rPr lang="en-US" b="1" dirty="0" smtClean="0"/>
              <a:t>. </a:t>
            </a:r>
            <a:r>
              <a:rPr lang="en-US" b="1" dirty="0" err="1" smtClean="0"/>
              <a:t>bohové</a:t>
            </a:r>
            <a:r>
              <a:rPr lang="en-US" b="1" dirty="0" smtClean="0"/>
              <a:t> </a:t>
            </a:r>
            <a:r>
              <a:rPr lang="en-US" b="1" dirty="0" err="1" smtClean="0"/>
              <a:t>Sín</a:t>
            </a:r>
            <a:r>
              <a:rPr lang="en-US" b="1" dirty="0" smtClean="0"/>
              <a:t>, </a:t>
            </a:r>
            <a:r>
              <a:rPr lang="en-US" b="1" dirty="0" err="1" smtClean="0"/>
              <a:t>Marduk</a:t>
            </a:r>
            <a:r>
              <a:rPr lang="en-US" b="1" dirty="0" smtClean="0"/>
              <a:t>, </a:t>
            </a:r>
            <a:r>
              <a:rPr lang="en-US" b="1" dirty="0" err="1" smtClean="0"/>
              <a:t>Ištar</a:t>
            </a:r>
            <a:r>
              <a:rPr lang="en-US" b="1" dirty="0" smtClean="0"/>
              <a:t>. </a:t>
            </a:r>
            <a:r>
              <a:rPr lang="en-US" dirty="0" err="1" smtClean="0"/>
              <a:t>Člověk</a:t>
            </a:r>
            <a:r>
              <a:rPr lang="en-US" dirty="0" smtClean="0"/>
              <a:t> </a:t>
            </a:r>
            <a:r>
              <a:rPr lang="en-US" dirty="0" err="1" smtClean="0"/>
              <a:t>byl</a:t>
            </a:r>
            <a:r>
              <a:rPr lang="en-US" dirty="0" smtClean="0"/>
              <a:t> </a:t>
            </a:r>
            <a:r>
              <a:rPr lang="en-US" dirty="0" err="1" smtClean="0"/>
              <a:t>stvořen</a:t>
            </a:r>
            <a:r>
              <a:rPr lang="en-US" dirty="0" smtClean="0"/>
              <a:t> z </a:t>
            </a:r>
            <a:r>
              <a:rPr lang="en-US" dirty="0" err="1" smtClean="0"/>
              <a:t>hlíny</a:t>
            </a:r>
            <a:r>
              <a:rPr lang="en-US" dirty="0" smtClean="0"/>
              <a:t>, </a:t>
            </a:r>
            <a:r>
              <a:rPr lang="en-US" dirty="0" err="1" smtClean="0"/>
              <a:t>aby</a:t>
            </a:r>
            <a:r>
              <a:rPr lang="en-US" dirty="0" smtClean="0"/>
              <a:t> </a:t>
            </a:r>
            <a:r>
              <a:rPr lang="en-US" dirty="0" err="1" smtClean="0"/>
              <a:t>sloužil</a:t>
            </a:r>
            <a:r>
              <a:rPr lang="en-US" dirty="0" smtClean="0"/>
              <a:t> </a:t>
            </a:r>
            <a:r>
              <a:rPr lang="en-US" dirty="0" err="1" smtClean="0"/>
              <a:t>bohům</a:t>
            </a:r>
            <a:r>
              <a:rPr lang="en-US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g)</a:t>
            </a:r>
            <a:r>
              <a:rPr lang="en-US" i="1" dirty="0" err="1" smtClean="0"/>
              <a:t>Kultura</a:t>
            </a:r>
            <a:r>
              <a:rPr lang="en-US" dirty="0" smtClean="0"/>
              <a:t> - </a:t>
            </a:r>
            <a:r>
              <a:rPr lang="en-US" b="1" dirty="0" err="1" smtClean="0"/>
              <a:t>nejstarší</a:t>
            </a:r>
            <a:r>
              <a:rPr lang="en-US" b="1" dirty="0" smtClean="0"/>
              <a:t> </a:t>
            </a:r>
            <a:r>
              <a:rPr lang="en-US" b="1" dirty="0" err="1" smtClean="0"/>
              <a:t>literární</a:t>
            </a:r>
            <a:r>
              <a:rPr lang="en-US" b="1" dirty="0" smtClean="0"/>
              <a:t> </a:t>
            </a:r>
            <a:r>
              <a:rPr lang="en-US" b="1" dirty="0" err="1" smtClean="0"/>
              <a:t>památka</a:t>
            </a:r>
            <a:r>
              <a:rPr lang="en-US" b="1" dirty="0" smtClean="0"/>
              <a:t> Epos o </a:t>
            </a:r>
            <a:r>
              <a:rPr lang="en-US" b="1" dirty="0" err="1" smtClean="0"/>
              <a:t>Gilgamešovi</a:t>
            </a:r>
            <a:r>
              <a:rPr lang="en-US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Přírodní podmínky</a:t>
            </a:r>
            <a:endParaRPr lang="en-US" smtClean="0"/>
          </a:p>
        </p:txBody>
      </p:sp>
      <p:sp>
        <p:nvSpPr>
          <p:cNvPr id="15362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Na severu – travnaté stepy, dostatek srážek</a:t>
            </a:r>
          </a:p>
          <a:p>
            <a:r>
              <a:rPr lang="cs-CZ" smtClean="0"/>
              <a:t>Na jihu – pravidelné záplavy – úrodná půda</a:t>
            </a:r>
          </a:p>
          <a:p>
            <a:r>
              <a:rPr lang="cs-CZ" smtClean="0"/>
              <a:t>Dostupný materiál – rákosí, hlína</a:t>
            </a:r>
          </a:p>
          <a:p>
            <a:r>
              <a:rPr lang="cs-CZ" smtClean="0"/>
              <a:t>Nedostatek materiálu – kámen, kov, dřevo</a:t>
            </a:r>
          </a:p>
          <a:p>
            <a:r>
              <a:rPr lang="cs-CZ" smtClean="0"/>
              <a:t>Pokrytí poptávky po materiálech - vedlo k výměnnému obchodu</a:t>
            </a:r>
          </a:p>
          <a:p>
            <a:endParaRPr lang="cs-CZ" smtClean="0"/>
          </a:p>
          <a:p>
            <a:endParaRPr lang="cs-CZ" smtClean="0"/>
          </a:p>
          <a:p>
            <a:pPr>
              <a:buFont typeface="Arial" charset="0"/>
              <a:buNone/>
            </a:pPr>
            <a:endParaRPr lang="cs-CZ" smtClean="0">
              <a:solidFill>
                <a:srgbClr val="006600"/>
              </a:solidFill>
            </a:endParaRP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SUMÉROVÉ</a:t>
            </a:r>
            <a:endParaRPr lang="en-US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Národ</a:t>
            </a:r>
            <a:r>
              <a:rPr lang="en-US" dirty="0" smtClean="0"/>
              <a:t>, </a:t>
            </a:r>
            <a:r>
              <a:rPr lang="en-US" dirty="0" err="1" smtClean="0"/>
              <a:t>který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3. </a:t>
            </a:r>
            <a:r>
              <a:rPr lang="en-US" dirty="0" err="1" smtClean="0"/>
              <a:t>tisíciletí</a:t>
            </a:r>
            <a:r>
              <a:rPr lang="en-US" dirty="0" smtClean="0"/>
              <a:t> </a:t>
            </a:r>
            <a:r>
              <a:rPr lang="en-US" dirty="0" err="1" smtClean="0"/>
              <a:t>ovládl</a:t>
            </a:r>
            <a:r>
              <a:rPr lang="en-US" dirty="0" smtClean="0"/>
              <a:t> </a:t>
            </a:r>
            <a:r>
              <a:rPr lang="en-US" dirty="0" err="1" smtClean="0"/>
              <a:t>jižní</a:t>
            </a:r>
            <a:r>
              <a:rPr lang="en-US" dirty="0" smtClean="0"/>
              <a:t> </a:t>
            </a:r>
            <a:r>
              <a:rPr lang="en-US" dirty="0" err="1" smtClean="0"/>
              <a:t>Mezopotámii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Země byla rovná a úrodná – dobře se obdělávala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Málo sražek, v létě byla zem vyprahlá – výstavba zavlažovacích kanálů, umělých nádrží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Vynalezli písmo – klínové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Psali na hliněné destičky - </a:t>
            </a:r>
            <a:r>
              <a:rPr lang="en-US" dirty="0" err="1" smtClean="0"/>
              <a:t>jednoduché</a:t>
            </a:r>
            <a:r>
              <a:rPr lang="en-US" dirty="0" smtClean="0"/>
              <a:t> </a:t>
            </a:r>
            <a:r>
              <a:rPr lang="en-US" dirty="0" err="1" smtClean="0"/>
              <a:t>geometrické</a:t>
            </a:r>
            <a:r>
              <a:rPr lang="en-US" dirty="0" smtClean="0"/>
              <a:t> </a:t>
            </a:r>
            <a:r>
              <a:rPr lang="en-US" dirty="0" err="1" smtClean="0"/>
              <a:t>tvary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koule</a:t>
            </a:r>
            <a:r>
              <a:rPr lang="en-US" dirty="0" smtClean="0"/>
              <a:t>, </a:t>
            </a:r>
            <a:r>
              <a:rPr lang="en-US" dirty="0" err="1" smtClean="0"/>
              <a:t>disky</a:t>
            </a:r>
            <a:r>
              <a:rPr lang="en-US" dirty="0" smtClean="0"/>
              <a:t>, </a:t>
            </a:r>
            <a:r>
              <a:rPr lang="en-US" dirty="0" err="1" smtClean="0"/>
              <a:t>kužely</a:t>
            </a:r>
            <a:r>
              <a:rPr lang="en-US" dirty="0" smtClean="0"/>
              <a:t>, </a:t>
            </a:r>
            <a:r>
              <a:rPr lang="en-US" dirty="0" err="1" smtClean="0"/>
              <a:t>čtyřstěny</a:t>
            </a:r>
            <a:r>
              <a:rPr lang="en-US" dirty="0" smtClean="0"/>
              <a:t> a </a:t>
            </a:r>
            <a:r>
              <a:rPr lang="en-US" dirty="0" err="1" smtClean="0"/>
              <a:t>válce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Nutnost záznamů vznikl z potřeby zaznamenávat - </a:t>
            </a:r>
            <a:r>
              <a:rPr lang="en-US" dirty="0" err="1" smtClean="0"/>
              <a:t>poč</a:t>
            </a:r>
            <a:r>
              <a:rPr lang="cs-CZ" dirty="0" smtClean="0"/>
              <a:t>e</a:t>
            </a:r>
            <a:r>
              <a:rPr lang="en-US" dirty="0" smtClean="0"/>
              <a:t>t </a:t>
            </a:r>
            <a:r>
              <a:rPr lang="en-US" dirty="0" err="1" smtClean="0"/>
              <a:t>zemědělských</a:t>
            </a:r>
            <a:r>
              <a:rPr lang="en-US" dirty="0" smtClean="0"/>
              <a:t> </a:t>
            </a:r>
            <a:r>
              <a:rPr lang="en-US" dirty="0" err="1" smtClean="0"/>
              <a:t>plodin</a:t>
            </a:r>
            <a:r>
              <a:rPr lang="en-US" dirty="0" smtClean="0"/>
              <a:t>, </a:t>
            </a:r>
            <a:r>
              <a:rPr lang="cs-CZ" dirty="0" smtClean="0"/>
              <a:t> či </a:t>
            </a:r>
            <a:r>
              <a:rPr lang="en-US" dirty="0" smtClean="0"/>
              <a:t> </a:t>
            </a:r>
            <a:r>
              <a:rPr lang="en-US" dirty="0" err="1" smtClean="0"/>
              <a:t>vyráběného</a:t>
            </a:r>
            <a:r>
              <a:rPr lang="en-US" dirty="0" smtClean="0"/>
              <a:t> </a:t>
            </a:r>
            <a:r>
              <a:rPr lang="en-US" dirty="0" err="1" smtClean="0"/>
              <a:t>zboží</a:t>
            </a:r>
            <a:r>
              <a:rPr lang="en-US" dirty="0" smtClean="0"/>
              <a:t> 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Vynález kola a hrnčířského kruhu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- Τίτλος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algn="l"/>
            <a:r>
              <a:rPr lang="cs-CZ" smtClean="0"/>
              <a:t>KLÍNOVÉ PÍSMO</a:t>
            </a:r>
            <a:endParaRPr lang="en-US" smtClean="0"/>
          </a:p>
        </p:txBody>
      </p:sp>
      <p:sp>
        <p:nvSpPr>
          <p:cNvPr id="17410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7411" name="Picture 2" descr="C:\Users\User\Desktop\cuneiform_tablet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533400"/>
            <a:ext cx="28575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C:\Users\User\Desktop\cuneiform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0050" y="3581400"/>
            <a:ext cx="49339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C:\Users\User\Desktop\cune_sum[1]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524000"/>
            <a:ext cx="35242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User\Desktop\sumerian_tablet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685800"/>
            <a:ext cx="5410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cs-CZ" smtClean="0"/>
          </a:p>
          <a:p>
            <a:r>
              <a:rPr lang="cs-CZ" smtClean="0"/>
              <a:t>Domy stavěli na březích řeky</a:t>
            </a:r>
          </a:p>
          <a:p>
            <a:r>
              <a:rPr lang="cs-CZ" smtClean="0"/>
              <a:t>Materiál – sušené cihly</a:t>
            </a:r>
          </a:p>
          <a:p>
            <a:r>
              <a:rPr lang="cs-CZ" smtClean="0"/>
              <a:t>Příbytky pro zvířata – z rákosu</a:t>
            </a:r>
          </a:p>
          <a:p>
            <a:r>
              <a:rPr lang="cs-CZ" smtClean="0"/>
              <a:t>Lidé se dělili na podané (jejich ůkolem bylo sloužit), šlechtu (měla starat o poddané) a na kněží (prostředníky mezi lidem a bohy)</a:t>
            </a:r>
          </a:p>
          <a:p>
            <a:r>
              <a:rPr lang="cs-CZ" smtClean="0"/>
              <a:t>D</a:t>
            </a:r>
            <a:r>
              <a:rPr lang="en-US" smtClean="0"/>
              <a:t>o školy chodili jen chlapci </a:t>
            </a:r>
          </a:p>
          <a:p>
            <a:r>
              <a:rPr lang="cs-CZ" smtClean="0"/>
              <a:t>V</a:t>
            </a:r>
            <a:r>
              <a:rPr lang="en-US" smtClean="0"/>
              <a:t> chrámech sloužili bohům kněží</a:t>
            </a:r>
            <a:r>
              <a:rPr lang="cs-CZ" smtClean="0"/>
              <a:t> -</a:t>
            </a:r>
            <a:r>
              <a:rPr lang="en-US" smtClean="0"/>
              <a:t> vzdělaní.</a:t>
            </a:r>
          </a:p>
          <a:p>
            <a:r>
              <a:rPr lang="cs-CZ" smtClean="0"/>
              <a:t>Sumerské chrámy - </a:t>
            </a:r>
            <a:r>
              <a:rPr lang="en-US" smtClean="0"/>
              <a:t> zikkuraty</a:t>
            </a:r>
            <a:r>
              <a:rPr lang="cs-CZ" smtClean="0"/>
              <a:t> </a:t>
            </a: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ZIKKURAT – stupňovitý chrám</a:t>
            </a:r>
            <a:br>
              <a:rPr lang="cs-CZ" dirty="0" smtClean="0"/>
            </a:br>
            <a:r>
              <a:rPr lang="cs-CZ" dirty="0" smtClean="0"/>
              <a:t>náboženské a hospodářské středisko</a:t>
            </a:r>
            <a:endParaRPr lang="en-US" dirty="0"/>
          </a:p>
        </p:txBody>
      </p:sp>
      <p:sp>
        <p:nvSpPr>
          <p:cNvPr id="20482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Vysoký několik desítek metrů skládal se z  několika teras nad sebou a na vrcholu bylo schodiště vedoucí ke svatyni (tam sestupoval bůh)</a:t>
            </a:r>
            <a:endParaRPr lang="cs-CZ" smtClean="0">
              <a:solidFill>
                <a:srgbClr val="663300"/>
              </a:solidFill>
            </a:endParaRPr>
          </a:p>
          <a:p>
            <a:endParaRPr lang="en-US" smtClean="0"/>
          </a:p>
        </p:txBody>
      </p:sp>
      <p:pic>
        <p:nvPicPr>
          <p:cNvPr id="20483" name="Picture 2" descr="C:\Users\User\Desktop\docu0165-Zikkurat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3335338"/>
            <a:ext cx="50006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B2109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838200"/>
            <a:ext cx="41021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833</Words>
  <Application>Microsoft Office PowerPoint</Application>
  <PresentationFormat>Předvádění na obrazovce (4:3)</PresentationFormat>
  <Paragraphs>98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Θέμα του Office</vt:lpstr>
      <vt:lpstr>STAROVĚK</vt:lpstr>
      <vt:lpstr> MEZOPOTÁMIE </vt:lpstr>
      <vt:lpstr>Přírodní podmínky</vt:lpstr>
      <vt:lpstr>SUMÉROVÉ</vt:lpstr>
      <vt:lpstr>KLÍNOVÉ PÍSMO</vt:lpstr>
      <vt:lpstr>Prezentace aplikace PowerPoint</vt:lpstr>
      <vt:lpstr>Prezentace aplikace PowerPoint</vt:lpstr>
      <vt:lpstr>ZIKKURAT – stupňovitý chrám náboženské a hospodářské středisko</vt:lpstr>
      <vt:lpstr>Prezentace aplikace PowerPoint</vt:lpstr>
      <vt:lpstr>Prezentace aplikace PowerPoint</vt:lpstr>
      <vt:lpstr>ASÝRIE</vt:lpstr>
      <vt:lpstr> Král Aššurbanipal  (vládl 669 – 631 př. n. l.) </vt:lpstr>
      <vt:lpstr>Epos o Gilgamešovi</vt:lpstr>
      <vt:lpstr>BABYLONIE</vt:lpstr>
      <vt:lpstr>CHAMMURAPI</vt:lpstr>
      <vt:lpstr>Prezentace aplikace PowerPoint</vt:lpstr>
      <vt:lpstr>Nabukadnezar II 6 st .př. n. l.</vt:lpstr>
      <vt:lpstr>Ištařina brána</vt:lpstr>
      <vt:lpstr>Prezentace aplikace PowerPoint</vt:lpstr>
      <vt:lpstr>Prezentace aplikace PowerPoint</vt:lpstr>
      <vt:lpstr>Visuté zahrady Semiramidiny jeden ze sedmi divů světa</vt:lpstr>
      <vt:lpstr>Babylonská věž - zikkurat</vt:lpstr>
      <vt:lpstr>Prezentace aplikace PowerPoint</vt:lpstr>
      <vt:lpstr>Přínos celé mezopotamské civilizace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STAROVĚK  MEZOPOTÁMIE</dc:title>
  <dc:creator>User</dc:creator>
  <cp:lastModifiedBy>andronika@email.cz</cp:lastModifiedBy>
  <cp:revision>27</cp:revision>
  <dcterms:created xsi:type="dcterms:W3CDTF">2011-11-13T16:15:31Z</dcterms:created>
  <dcterms:modified xsi:type="dcterms:W3CDTF">2018-01-26T12:35:05Z</dcterms:modified>
</cp:coreProperties>
</file>