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70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9" r:id="rId19"/>
    <p:sldId id="260" r:id="rId20"/>
    <p:sldId id="261" r:id="rId21"/>
    <p:sldId id="262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6" y="126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061E91-EFEA-43E9-829A-4944083589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959C1-5A18-412C-A912-6AF39F2C67A1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Lineární písmo A vzniklo kolem 1900 př. N. l., jeho jazyk je neznámý, zůstalo nerozluštěno</a:t>
            </a:r>
          </a:p>
          <a:p>
            <a:pPr eaLnBrk="1" hangingPunct="1"/>
            <a:r>
              <a:rPr lang="cs-CZ" smtClean="0"/>
              <a:t>Tabulky s lineárním písmem B pocházejí u Knossu a také z Pylu na Peloponésu, také z Mykén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865CA-0EC3-447A-B883-B95169121DB0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Sekery s dvojitým ostřím – labrys. </a:t>
            </a:r>
          </a:p>
          <a:p>
            <a:pPr eaLnBrk="1" hangingPunct="1"/>
            <a:r>
              <a:rPr lang="cs-CZ" smtClean="0"/>
              <a:t>Hadcové rhyton ve tvaru býčí hlavy, používáno při obřadech. Rohy – držadla.</a:t>
            </a:r>
          </a:p>
          <a:p>
            <a:pPr eaLnBrk="1" hangingPunct="1"/>
            <a:r>
              <a:rPr lang="cs-CZ" smtClean="0"/>
              <a:t>Kultovní sošky bohyně matky – spjato s kultem hada (magické zvíře či falický symbol.)</a:t>
            </a:r>
          </a:p>
          <a:p>
            <a:pPr eaLnBrk="1" hangingPunct="1"/>
            <a:r>
              <a:rPr lang="cs-CZ" smtClean="0"/>
              <a:t>Sošky hadích bohyní (či kněžky?) vysoké asi 25 cm, ženské znaky: zvonová sukně a přiléhavý živůtek. Různé materiály : slonoviny, hliněné.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EC29F-6A29-436C-AC7E-F88597258F6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Kamarská keramika; dole mínojský šálek z Théry; píthos (zásobnice na obilí) z Kamares</a:t>
            </a:r>
          </a:p>
          <a:p>
            <a:pPr eaLnBrk="1" hangingPunct="1"/>
            <a:r>
              <a:rPr lang="cs-CZ" smtClean="0"/>
              <a:t>Černý podklad, geometrické motivy, spirály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9834C-CE02-491B-944A-4C823ED5384B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Faistos: současný stav, rekonstrukce, situační plán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8AD92-1BF9-4CA2-ADDE-4C2FAEFA7683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Mallia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4C98-8C4A-4119-B1CC-08431C39F2F7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9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Historik Pausániás popsal hlavní archeologické prvky, které jsou již známy z eposů či které hledal Schliemann; tedy hradby a Lvi bránu; dále podzemní sely Átrea a jeho dětí, kde se údajně nacházely jejich poklady</a:t>
            </a:r>
          </a:p>
          <a:p>
            <a:pPr eaLnBrk="1" hangingPunct="1"/>
            <a:r>
              <a:rPr lang="cs-CZ" smtClean="0"/>
              <a:t>Agorá byla podle Schliemanna obehnána kruhovou kamennou lavicí, dle jeho názoru zde na jejích schůdcích zasedali členové rady</a:t>
            </a:r>
          </a:p>
          <a:p>
            <a:pPr eaLnBrk="1" hangingPunct="1"/>
            <a:r>
              <a:rPr lang="cs-CZ" smtClean="0"/>
              <a:t>Dle dnešní teorie je Heroon místo zasvěcené kultu héroů, tedy hrdinů; podle Pausánia místo, které se nachází uvnitř hradeb a přesto poblíž brány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CB52B-7168-46C3-A505-4395CF018026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Trója - Hissarlik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6EA75-D2CA-4314-B674-D1CF1BA400B5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Lví brána v Mykénách: dominují argejské rovině, vůdčí město Agolidy, silný ekonomický význam. Na vrcholu pevnost, pod pevností na úbočí nechráněné sídliště. Král, dvůr, obchodníci a řemeslníci závislí na vladaři žili na akropoli chráněné kyklópským zdivem. Lví brána orientovaná k severozápadu. Na jih od Lví brány „kruh se šachtovými hroby“, zde objeveny a prozkoumány královské hroby okruhu A. Domníval se, že objevil hroby Atreovců a kruh pokládal za agoru Mykén. Podle moderních archeologů se jednalo o héroon.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E2642-48C2-46EF-A71F-D09FFADED3D0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Schliemann se domníval, že najde v Mykénách poklady, protože Homér je nazval „městem zlata“. Prozkoumal 5 hrobů, přitom byl skutečně objeven poklad.: čelenky, poháry, dýky, spony, pancíře a masky ze zlata. Byl přesvědčen, že se jedná o masku Agamemnóna, jehož hrob chtěl najít. Modernější výzkumy ukázaly, že se mýlil.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CC35A-EF78-4F18-BF92-6A4658B9887E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Mapa Kréty s mínojskými městy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D2C04-67AB-4E06-BA57-0DF94408DBD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Krétské motivy: Legenda o Théseovi a Minotaurovi; talé o Ariadnině niti</a:t>
            </a:r>
          </a:p>
          <a:p>
            <a:pPr eaLnBrk="1" hangingPunct="1"/>
            <a:r>
              <a:rPr lang="cs-CZ" smtClean="0"/>
              <a:t>Emblém krále Minoa: interpretován několika způsoby; jako rohy bájného Mínotaura; symbol slunečného božstva, symbol srpku Luny (ženské božstvo; anebo jako dvojitá sekera rozříznutá vodorovně vedví; nejčastěji se považuje za býčí rohy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71DC7-029D-4E3A-966C-AF8503066821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Ukázky z paláce v Knossu; freska s delfíny _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368C4-4168-4C26-A7BE-EBBA33F3F4DD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Červené sloupy – typické pro krétskou architekturu</a:t>
            </a:r>
          </a:p>
          <a:p>
            <a:pPr eaLnBrk="1" hangingPunct="1"/>
            <a:r>
              <a:rPr lang="cs-CZ" smtClean="0"/>
              <a:t>Stavěn z pečlivě tesaných kamenných kvádrů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E5344-794F-4D0C-A3B4-0A8DA2545B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Půdorys knósského paláce: zhruba čtvercová plocha o rozloze 20 000 čtverečních metrů. Orientován severojižně jako všechny mínojské paláce, kolem velkého hlavního nádvoří (délka 50m). Množství síní obklopených světlíky. Změť chodeb a nesmírná složitost sídla – vyvolávaly pověst o labyrintu. Pouze dva vchody, jeden v severní, druhý v jižní části.V západním sídle skladiště, trůnní sál v severozápadní části.Síň dvohbřitých seker.</a:t>
            </a:r>
          </a:p>
          <a:p>
            <a:pPr eaLnBrk="1" hangingPunct="1"/>
            <a:r>
              <a:rPr lang="cs-CZ" smtClean="0"/>
              <a:t>Skladiště a sklepy, chodby a schodiště, palácové místnosti.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BA080-5868-437A-AF99-9B179F5D428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Hliněné zásobnice na potravu, zvané pithoi. Hlavně pro obiloviny a olej.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AFAB4-6047-4A59-9F81-9216194F8026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Časté motivy mykénských fresek: moře a tanec s býky, oblíbená krétská zábava.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339E3-887D-4EF6-8D93-DEBAC9A4FBEC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Další fresky: Nahoře Dvorní dámy, pak tzv Pařížanka (za své jméno vděčí poněkud nápadnému zjevu); freska z pozdní mínojské doby; Nosiči rhyt – součást obřadního průvodu na fresce v jedné chodbě jižního křídla knósského paláce. Rhyton – obětní nádoba.</a:t>
            </a:r>
          </a:p>
          <a:p>
            <a:pPr eaLnBrk="1" hangingPunct="1"/>
            <a:r>
              <a:rPr lang="cs-CZ" smtClean="0"/>
              <a:t>Král a velekněz: koruna z lilií a per, příznačné pro pozdní dobu mínojskou. Freska z knósského paláce, provedeno v mírném štukovém reliéfu, silně restaurováno.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6905-9F48-49DB-9C5C-E6683E77E1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40E3-885D-4230-A5AB-C3D05E529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F956-0907-425F-B771-02F4D7E65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0EBE-9F26-43C9-AF68-031F18C32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F162-E661-4B16-AEAC-39DA104D1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C412-36E4-4695-B55C-4AFFF3266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D530E-8C93-4309-8004-9DB184B42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6572-F32B-4BE2-8516-CA8A5C3675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93E9-2877-48D2-A41F-7EBBE52A3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05A1-01DD-45D0-984B-6F9C99FD12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DD1F-60F5-4E05-8789-DB027931E1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76A3B8-A641-4D92-B9C3-535A77F565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060575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Mínojská a mykénská kultura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Kréta</a:t>
            </a:r>
          </a:p>
          <a:p>
            <a:pPr eaLnBrk="1" hangingPunct="1"/>
            <a:r>
              <a:rPr lang="cs-CZ" smtClean="0"/>
              <a:t>Mykény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knossos%20spei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652963"/>
            <a:ext cx="23764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unter laggenrau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713"/>
            <a:ext cx="65817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knossos_delp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0675"/>
            <a:ext cx="38163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knossos_delphinfres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765175"/>
            <a:ext cx="4826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knossos-fres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141663"/>
            <a:ext cx="54006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ladiesofthecourtfresc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388"/>
            <a:ext cx="385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nosiči rhy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8913"/>
            <a:ext cx="42481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parisiennefresco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852738"/>
            <a:ext cx="22018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knossos král a velekně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3357563"/>
            <a:ext cx="19113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golddoublea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285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hadé bohyně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60350"/>
            <a:ext cx="23987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sna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60350"/>
            <a:ext cx="180181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hyt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565400"/>
            <a:ext cx="223361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sarcophagus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3714750"/>
            <a:ext cx="40671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d99_mycenaean-rhyt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149725"/>
            <a:ext cx="185896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b%20kama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33375"/>
            <a:ext cx="14636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kamar 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88913"/>
            <a:ext cx="28257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LHI%20Minyan%20ware%20cup%20from%20Th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868863"/>
            <a:ext cx="20653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LHIII%20stemmed%20kylix%20with%20marine%20motif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573463"/>
            <a:ext cx="2865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LHIIIC%20Octopus%20Style%20stirrup%20jar%20from%20K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3141663"/>
            <a:ext cx="3290887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Kamares%20pithos%20from%20Phaist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04813"/>
            <a:ext cx="217328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haisto_05_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4537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phaistos_p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21063"/>
            <a:ext cx="33115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rekonstr_phaist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2276475"/>
            <a:ext cx="4537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Malia%20-%20cour%20centr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7175"/>
            <a:ext cx="4464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Malia%20-%20p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3816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Malia%20-%20grand%20escali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997200"/>
            <a:ext cx="20161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malia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260350"/>
            <a:ext cx="33480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malia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708275"/>
            <a:ext cx="2289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malia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4941888"/>
            <a:ext cx="20875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Mykénská kultura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Název podle hlavní  archeologické lokality v Mykénách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Zásluha Heinricha Schliemanna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Výkopy v Mykénách a v Tírynthu, po té co provedl výkopy v Tróji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Schliemann nebyl archeologem z povolání, jeho snem bylo pochopit a prozkoumat okolnosti Trojské války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Proto prováděl výkopy v Malé Asii a na Peloponnésu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Trója podle Schliemanna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Odkryta na pobřeží Malé Asie, tak, jak ji lokalizuje Homér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Malé město obehnané hradbami a bránami s věžemi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Palác: 3 trakty s předsíněmi; hlavní- jednací síň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Dopustil se chyb v archeologických vrstvách, ale jeho zásluhou je dobrá lokalizace Tróji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Pozdější výzkumy dokázaly, že Homérova Trója tak stará není a leží blíže povrchu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Schliemann kopal také v Mykénách a hledal Agamemnónův hrob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Archeologické výzkumy na Krétě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Původně italská expedice</a:t>
            </a:r>
          </a:p>
          <a:p>
            <a:pPr eaLnBrk="1" hangingPunct="1"/>
            <a:r>
              <a:rPr lang="cs-CZ" smtClean="0"/>
              <a:t>1900-1904	Arthur Evans – Knóssos</a:t>
            </a:r>
          </a:p>
          <a:p>
            <a:pPr lvl="2" eaLnBrk="1" hangingPunct="1"/>
            <a:r>
              <a:rPr lang="cs-CZ" smtClean="0"/>
              <a:t>Provedl chronologii mínojské kultury</a:t>
            </a:r>
          </a:p>
          <a:p>
            <a:pPr lvl="2" eaLnBrk="1" hangingPunct="1"/>
            <a:r>
              <a:rPr lang="cs-CZ" smtClean="0"/>
              <a:t>Objevil tabulky popsané lineárním písmem A, B</a:t>
            </a:r>
          </a:p>
          <a:p>
            <a:pPr lvl="2" eaLnBrk="1" hangingPunct="1"/>
            <a:r>
              <a:rPr lang="cs-CZ" smtClean="0"/>
              <a:t>Srovnáním se podařilo rozluštit lineární písmo B</a:t>
            </a:r>
          </a:p>
          <a:p>
            <a:pPr lvl="2" eaLnBrk="1" hangingPunct="1"/>
            <a:r>
              <a:rPr lang="cs-CZ" smtClean="0"/>
              <a:t>John Chadwick 1953; jejich jazykem řečtina</a:t>
            </a:r>
          </a:p>
          <a:p>
            <a:pPr lvl="2" eaLnBrk="1" hangingPunct="1"/>
            <a:r>
              <a:rPr lang="cs-CZ" smtClean="0"/>
              <a:t>Závěr: mezi 1500-1450 Achájové opustili Krétu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Homérské eposy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1800" b="1" smtClean="0">
                <a:solidFill>
                  <a:srgbClr val="990000"/>
                </a:solidFill>
              </a:rPr>
              <a:t>Ílias</a:t>
            </a:r>
          </a:p>
          <a:p>
            <a:pPr eaLnBrk="1" hangingPunct="1"/>
            <a:r>
              <a:rPr lang="cs-CZ" sz="1800" b="1" smtClean="0"/>
              <a:t>24 zpěvů; 16 000 veršů</a:t>
            </a:r>
          </a:p>
          <a:p>
            <a:pPr eaLnBrk="1" hangingPunct="1"/>
            <a:r>
              <a:rPr lang="cs-CZ" sz="1800" b="1" smtClean="0"/>
              <a:t>Spor Achillea s Agamemnónem o zajatkyni Bríseovnu</a:t>
            </a:r>
          </a:p>
          <a:p>
            <a:pPr eaLnBrk="1" hangingPunct="1"/>
            <a:r>
              <a:rPr lang="cs-CZ" sz="1800" b="1" smtClean="0"/>
              <a:t>Uražený Achilles odmítá bojovat, žádá svou božskou matku, aby zvrátila výsledek války</a:t>
            </a:r>
          </a:p>
          <a:p>
            <a:pPr eaLnBrk="1" hangingPunct="1"/>
            <a:r>
              <a:rPr lang="cs-CZ" sz="1800" b="1" smtClean="0"/>
              <a:t>Nakonec se Agamemnón musí Achillovi omluvit a zajatkyni mu vrací</a:t>
            </a:r>
          </a:p>
          <a:p>
            <a:pPr eaLnBrk="1" hangingPunct="1"/>
            <a:r>
              <a:rPr lang="cs-CZ" sz="1800" b="1" smtClean="0"/>
              <a:t>Achilés se opět pustí do boje, zabije trójského hrdinu Hektora</a:t>
            </a:r>
          </a:p>
          <a:p>
            <a:pPr eaLnBrk="1" hangingPunct="1"/>
            <a:r>
              <a:rPr lang="cs-CZ" sz="1800" b="1" smtClean="0"/>
              <a:t>Ílias končí Hektorovým pohřbem</a:t>
            </a:r>
          </a:p>
          <a:p>
            <a:pPr eaLnBrk="1" hangingPunct="1"/>
            <a:endParaRPr lang="cs-CZ" sz="1800" b="1" smtClean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2000" b="1" smtClean="0">
                <a:solidFill>
                  <a:srgbClr val="000066"/>
                </a:solidFill>
              </a:rPr>
              <a:t>Odyssea</a:t>
            </a:r>
          </a:p>
          <a:p>
            <a:pPr eaLnBrk="1" hangingPunct="1"/>
            <a:r>
              <a:rPr lang="cs-CZ" sz="2000" smtClean="0"/>
              <a:t>24 zpěvů; 12 000 veršů</a:t>
            </a:r>
          </a:p>
          <a:p>
            <a:pPr eaLnBrk="1" hangingPunct="1"/>
            <a:r>
              <a:rPr lang="cs-CZ" sz="2000" smtClean="0"/>
              <a:t>Odysseovo bloudění po návratu z Tróje</a:t>
            </a:r>
          </a:p>
          <a:p>
            <a:pPr eaLnBrk="1" hangingPunct="1"/>
            <a:r>
              <a:rPr lang="cs-CZ" sz="2000" smtClean="0"/>
              <a:t>Období 10 let</a:t>
            </a:r>
          </a:p>
          <a:p>
            <a:pPr eaLnBrk="1" hangingPunct="1"/>
            <a:r>
              <a:rPr lang="cs-CZ" sz="2000" smtClean="0"/>
              <a:t>Dobrodružství</a:t>
            </a:r>
            <a:r>
              <a:rPr lang="cs-CZ" sz="2400" smtClean="0"/>
              <a:t>:</a:t>
            </a:r>
          </a:p>
          <a:p>
            <a:pPr lvl="1" eaLnBrk="1" hangingPunct="1"/>
            <a:r>
              <a:rPr lang="cs-CZ" sz="2000" smtClean="0"/>
              <a:t>Kyklopové, Kirké, nymfa Kalypsó, boj na Ithace s ýenichy, kteří se ucházeli o jeho ženu Pénelopé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Mykény: hlavní archeologická lokalita</a:t>
            </a:r>
            <a:r>
              <a:rPr lang="cs-CZ" smtClean="0"/>
              <a:t>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Jejich poloha a podoba popsána již starými Řeky</a:t>
            </a:r>
          </a:p>
          <a:p>
            <a:pPr eaLnBrk="1" hangingPunct="1"/>
            <a:r>
              <a:rPr lang="cs-CZ" sz="2400" smtClean="0"/>
              <a:t>Obrysy Mykén dík troskám hradební zdi dokonale zřetelné</a:t>
            </a:r>
          </a:p>
          <a:p>
            <a:pPr eaLnBrk="1" hangingPunct="1"/>
            <a:r>
              <a:rPr lang="cs-CZ" sz="2400" smtClean="0"/>
              <a:t>Řada hrobů s kostrami, některé z nich pokládal za pozůstatky Agamemnóna, Klytaimnéstry, Aigistha a dalších členů Átreova rodu</a:t>
            </a:r>
          </a:p>
          <a:p>
            <a:pPr eaLnBrk="1" hangingPunct="1"/>
            <a:r>
              <a:rPr lang="cs-CZ" sz="2400" smtClean="0"/>
              <a:t>Mrtvé pohřbeni se svými šperky, nikde se nenašlo tolik zlata jako zde</a:t>
            </a:r>
          </a:p>
          <a:p>
            <a:pPr eaLnBrk="1" hangingPunct="1"/>
            <a:r>
              <a:rPr lang="cs-CZ" sz="2400" smtClean="0"/>
              <a:t>Lebky pohřbených králů byly pokryty maskami</a:t>
            </a:r>
          </a:p>
          <a:p>
            <a:pPr eaLnBrk="1" hangingPunct="1"/>
            <a:r>
              <a:rPr lang="cs-CZ" sz="2400" smtClean="0"/>
              <a:t>Místo, kde se nacházely královské hroby, měl Schliemann za Agoru; dnes známo jako Héroón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$Troie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4343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hissa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04813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hissarl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81300"/>
            <a:ext cx="25177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tro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57162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Troya re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49911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troy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92525"/>
            <a:ext cx="51133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sch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2997200"/>
            <a:ext cx="2914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Troy_acropol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Lion-g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1450"/>
            <a:ext cx="86423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minr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860425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Arthur Evans</a:t>
            </a:r>
          </a:p>
        </p:txBody>
      </p:sp>
      <p:pic>
        <p:nvPicPr>
          <p:cNvPr id="17410" name="Picture 6" descr="evansg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360045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karte_kreta_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0963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theseus_minota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549275"/>
            <a:ext cx="52451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knossos_h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628775"/>
            <a:ext cx="29765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greek_knoss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84538"/>
            <a:ext cx="46624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knosso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0963"/>
            <a:ext cx="244792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knossos throne ro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33375"/>
            <a:ext cx="39846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knossos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437063"/>
            <a:ext cx="28797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knossos10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692150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knossos_doppelaxthalle_v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349500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knossos_treppenhaus_ostf_v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6353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Knossos_pal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3375"/>
            <a:ext cx="41767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knossos-palace-g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6035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knossos_abwass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997200"/>
            <a:ext cx="28321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knossos_terrakottaroh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4437063"/>
            <a:ext cx="26447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knossos%20rekonstruk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9100"/>
            <a:ext cx="871378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knossos_lage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8913"/>
            <a:ext cx="617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857</Words>
  <Application>Microsoft Office PowerPoint</Application>
  <PresentationFormat>Předvádění na obrazovce (4:3)</PresentationFormat>
  <Paragraphs>91</Paragraphs>
  <Slides>25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Times New Roman</vt:lpstr>
      <vt:lpstr>Arial</vt:lpstr>
      <vt:lpstr>Default Design</vt:lpstr>
      <vt:lpstr>Mínojská a mykénská kultura</vt:lpstr>
      <vt:lpstr>Archeologické výzkumy na Krétě</vt:lpstr>
      <vt:lpstr>Arthur Evans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Mykénská kultura</vt:lpstr>
      <vt:lpstr>Trója podle Schliemanna</vt:lpstr>
      <vt:lpstr>Homérské eposy</vt:lpstr>
      <vt:lpstr>Mykény: hlavní archeologická lokalita </vt:lpstr>
      <vt:lpstr>Snímek 22</vt:lpstr>
      <vt:lpstr>Snímek 23</vt:lpstr>
      <vt:lpstr>Snímek 24</vt:lpstr>
      <vt:lpstr>Snímek 25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Mínojská a Mykénská kultura</dc:title>
  <dc:creator>Bill Gates</dc:creator>
  <cp:lastModifiedBy>student GVP</cp:lastModifiedBy>
  <cp:revision>43</cp:revision>
  <dcterms:created xsi:type="dcterms:W3CDTF">2005-06-14T13:37:39Z</dcterms:created>
  <dcterms:modified xsi:type="dcterms:W3CDTF">2014-03-03T10:53:02Z</dcterms:modified>
</cp:coreProperties>
</file>