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9"/>
    <a:srgbClr val="E5B1B2"/>
    <a:srgbClr val="95BEE3"/>
    <a:srgbClr val="CCFFFF"/>
    <a:srgbClr val="C6B5E1"/>
    <a:srgbClr val="AEF0B4"/>
    <a:srgbClr val="FAD1A8"/>
    <a:srgbClr val="CCCCFF"/>
    <a:srgbClr val="FC8E8E"/>
    <a:srgbClr val="6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 dirty="0"/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FF6699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9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4F-4E1B-A09C-5A17FE329E4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F4F-4E1B-A09C-5A17FE329E41}"/>
              </c:ext>
            </c:extLst>
          </c:dPt>
          <c:dPt>
            <c:idx val="3"/>
            <c:invertIfNegative val="0"/>
            <c:bubble3D val="0"/>
            <c:spPr>
              <a:solidFill>
                <a:srgbClr val="FC8E8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F4F-4E1B-A09C-5A17FE329E41}"/>
              </c:ext>
            </c:extLst>
          </c:dPt>
          <c:dPt>
            <c:idx val="4"/>
            <c:invertIfNegative val="0"/>
            <c:bubble3D val="0"/>
            <c:spPr>
              <a:solidFill>
                <a:srgbClr val="C6B5E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4F-4E1B-A09C-5A17FE329E4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F4F-4E1B-A09C-5A17FE329E41}"/>
              </c:ext>
            </c:extLst>
          </c:dPt>
          <c:dPt>
            <c:idx val="6"/>
            <c:invertIfNegative val="0"/>
            <c:bubble3D val="0"/>
            <c:spPr>
              <a:solidFill>
                <a:srgbClr val="609E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4F-4E1B-A09C-5A17FE329E4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FF4F-4E1B-A09C-5A17FE329E4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4F-4E1B-A09C-5A17FE329E41}"/>
              </c:ext>
            </c:extLst>
          </c:dPt>
          <c:dPt>
            <c:idx val="9"/>
            <c:invertIfNegative val="0"/>
            <c:bubble3D val="0"/>
            <c:spPr>
              <a:solidFill>
                <a:srgbClr val="F5F5A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F4F-4E1B-A09C-5A17FE329E41}"/>
              </c:ext>
            </c:extLst>
          </c:dPt>
          <c:dPt>
            <c:idx val="10"/>
            <c:invertIfNegative val="0"/>
            <c:bubble3D val="0"/>
            <c:spPr>
              <a:solidFill>
                <a:srgbClr val="EDA8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4F-4E1B-A09C-5A17FE329E41}"/>
              </c:ext>
            </c:extLst>
          </c:dPt>
          <c:dPt>
            <c:idx val="11"/>
            <c:invertIfNegative val="0"/>
            <c:bubble3D val="0"/>
            <c:spPr>
              <a:solidFill>
                <a:srgbClr val="FC8E8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F4F-4E1B-A09C-5A17FE329E41}"/>
              </c:ext>
            </c:extLst>
          </c:dPt>
          <c:dPt>
            <c:idx val="12"/>
            <c:invertIfNegative val="0"/>
            <c:bubble3D val="0"/>
            <c:spPr>
              <a:solidFill>
                <a:srgbClr val="B28CD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F4F-4E1B-A09C-5A17FE329E41}"/>
              </c:ext>
            </c:extLst>
          </c:dPt>
          <c:dPt>
            <c:idx val="13"/>
            <c:invertIfNegative val="0"/>
            <c:bubble3D val="0"/>
            <c:spPr>
              <a:solidFill>
                <a:srgbClr val="C6B5E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FF4F-4E1B-A09C-5A17FE329E41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F4F-4E1B-A09C-5A17FE329E41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FF4F-4E1B-A09C-5A17FE329E41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F4F-4E1B-A09C-5A17FE329E41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F4F-4E1B-A09C-5A17FE329E41}"/>
              </c:ext>
            </c:extLst>
          </c:dPt>
          <c:dPt>
            <c:idx val="18"/>
            <c:invertIfNegative val="0"/>
            <c:bubble3D val="0"/>
            <c:spPr>
              <a:solidFill>
                <a:srgbClr val="F5F5A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FF4F-4E1B-A09C-5A17FE329E41}"/>
              </c:ext>
            </c:extLst>
          </c:dPt>
          <c:dPt>
            <c:idx val="19"/>
            <c:invertIfNegative val="0"/>
            <c:bubble3D val="0"/>
            <c:spPr>
              <a:solidFill>
                <a:srgbClr val="EDA8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F4F-4E1B-A09C-5A17FE329E41}"/>
              </c:ext>
            </c:extLst>
          </c:dPt>
          <c:dPt>
            <c:idx val="21"/>
            <c:invertIfNegative val="0"/>
            <c:bubble3D val="0"/>
            <c:spPr>
              <a:solidFill>
                <a:srgbClr val="B28CD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FF4F-4E1B-A09C-5A17FE329E41}"/>
              </c:ext>
            </c:extLst>
          </c:dPt>
          <c:dPt>
            <c:idx val="22"/>
            <c:invertIfNegative val="0"/>
            <c:bubble3D val="0"/>
            <c:spPr>
              <a:solidFill>
                <a:srgbClr val="C6B5E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F4F-4E1B-A09C-5A17FE329E41}"/>
              </c:ext>
            </c:extLst>
          </c:dPt>
          <c:dPt>
            <c:idx val="23"/>
            <c:invertIfNegative val="0"/>
            <c:bubble3D val="0"/>
            <c:spPr>
              <a:solidFill>
                <a:srgbClr val="609E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FF4F-4E1B-A09C-5A17FE329E41}"/>
              </c:ext>
            </c:extLst>
          </c:dPt>
          <c:cat>
            <c:strRef>
              <c:f>List1!$A$2:$A$25</c:f>
              <c:strCache>
                <c:ptCount val="24"/>
                <c:pt idx="1">
                  <c:v>jízda na koni </c:v>
                </c:pt>
                <c:pt idx="2">
                  <c:v>volejbal </c:v>
                </c:pt>
                <c:pt idx="3">
                  <c:v>tanec </c:v>
                </c:pt>
                <c:pt idx="4">
                  <c:v>beachvolleyball </c:v>
                </c:pt>
                <c:pt idx="5">
                  <c:v>basketball </c:v>
                </c:pt>
                <c:pt idx="6">
                  <c:v>běh </c:v>
                </c:pt>
                <c:pt idx="7">
                  <c:v>tenis </c:v>
                </c:pt>
                <c:pt idx="8">
                  <c:v>kulturistika </c:v>
                </c:pt>
                <c:pt idx="9">
                  <c:v>házená </c:v>
                </c:pt>
                <c:pt idx="10">
                  <c:v>fotbal </c:v>
                </c:pt>
                <c:pt idx="11">
                  <c:v>posilování </c:v>
                </c:pt>
                <c:pt idx="12">
                  <c:v>lezení</c:v>
                </c:pt>
                <c:pt idx="13">
                  <c:v>běžecké lyžování</c:v>
                </c:pt>
                <c:pt idx="14">
                  <c:v>thai box</c:v>
                </c:pt>
                <c:pt idx="15">
                  <c:v>step</c:v>
                </c:pt>
                <c:pt idx="16">
                  <c:v>pozemní hokej</c:v>
                </c:pt>
                <c:pt idx="17">
                  <c:v>jízda na kole</c:v>
                </c:pt>
                <c:pt idx="18">
                  <c:v>futsal</c:v>
                </c:pt>
                <c:pt idx="19">
                  <c:v>synchronizované plavání</c:v>
                </c:pt>
                <c:pt idx="20">
                  <c:v>lyžování </c:v>
                </c:pt>
                <c:pt idx="21">
                  <c:v>atletika</c:v>
                </c:pt>
                <c:pt idx="22">
                  <c:v>gymnastika</c:v>
                </c:pt>
                <c:pt idx="23">
                  <c:v>plavání</c:v>
                </c:pt>
              </c:strCache>
            </c:strRef>
          </c:cat>
          <c:val>
            <c:numRef>
              <c:f>List1!$B$2:$B$25</c:f>
              <c:numCache>
                <c:formatCode>General</c:formatCode>
                <c:ptCount val="24"/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F-4E1B-A09C-5A17FE329E4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List1!$A$2:$A$25</c:f>
              <c:strCache>
                <c:ptCount val="24"/>
                <c:pt idx="1">
                  <c:v>jízda na koni </c:v>
                </c:pt>
                <c:pt idx="2">
                  <c:v>volejbal </c:v>
                </c:pt>
                <c:pt idx="3">
                  <c:v>tanec </c:v>
                </c:pt>
                <c:pt idx="4">
                  <c:v>beachvolleyball </c:v>
                </c:pt>
                <c:pt idx="5">
                  <c:v>basketball </c:v>
                </c:pt>
                <c:pt idx="6">
                  <c:v>běh </c:v>
                </c:pt>
                <c:pt idx="7">
                  <c:v>tenis </c:v>
                </c:pt>
                <c:pt idx="8">
                  <c:v>kulturistika </c:v>
                </c:pt>
                <c:pt idx="9">
                  <c:v>házená </c:v>
                </c:pt>
                <c:pt idx="10">
                  <c:v>fotbal </c:v>
                </c:pt>
                <c:pt idx="11">
                  <c:v>posilování </c:v>
                </c:pt>
                <c:pt idx="12">
                  <c:v>lezení</c:v>
                </c:pt>
                <c:pt idx="13">
                  <c:v>běžecké lyžování</c:v>
                </c:pt>
                <c:pt idx="14">
                  <c:v>thai box</c:v>
                </c:pt>
                <c:pt idx="15">
                  <c:v>step</c:v>
                </c:pt>
                <c:pt idx="16">
                  <c:v>pozemní hokej</c:v>
                </c:pt>
                <c:pt idx="17">
                  <c:v>jízda na kole</c:v>
                </c:pt>
                <c:pt idx="18">
                  <c:v>futsal</c:v>
                </c:pt>
                <c:pt idx="19">
                  <c:v>synchronizované plavání</c:v>
                </c:pt>
                <c:pt idx="20">
                  <c:v>lyžování </c:v>
                </c:pt>
                <c:pt idx="21">
                  <c:v>atletika</c:v>
                </c:pt>
                <c:pt idx="22">
                  <c:v>gymnastika</c:v>
                </c:pt>
                <c:pt idx="23">
                  <c:v>plavání</c:v>
                </c:pt>
              </c:strCache>
            </c:strRef>
          </c:cat>
          <c:val>
            <c:numRef>
              <c:f>List1!$C$2:$C$25</c:f>
              <c:numCache>
                <c:formatCode>General</c:formatCode>
                <c:ptCount val="24"/>
              </c:numCache>
            </c:numRef>
          </c:val>
          <c:extLst>
            <c:ext xmlns:c16="http://schemas.microsoft.com/office/drawing/2014/chart" uri="{C3380CC4-5D6E-409C-BE32-E72D297353CC}">
              <c16:uniqueId val="{00000001-FF4F-4E1B-A09C-5A17FE329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49024544"/>
        <c:axId val="449025528"/>
      </c:barChart>
      <c:catAx>
        <c:axId val="44902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9025528"/>
        <c:crosses val="autoZero"/>
        <c:auto val="1"/>
        <c:lblAlgn val="ctr"/>
        <c:lblOffset val="100"/>
        <c:noMultiLvlLbl val="0"/>
      </c:catAx>
      <c:valAx>
        <c:axId val="44902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9024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5924366471734894"/>
          <c:y val="0.12020369352817771"/>
          <c:w val="0.50317446393762189"/>
          <c:h val="0.80218330747152722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FFF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F2E-4111-A391-6FA926225642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2E-4111-A391-6FA926225642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2E-4111-A391-6FA926225642}"/>
              </c:ext>
            </c:extLst>
          </c:dPt>
          <c:cat>
            <c:strRef>
              <c:f>List1!$A$2:$A$5</c:f>
              <c:strCache>
                <c:ptCount val="3"/>
                <c:pt idx="0">
                  <c:v>1x</c:v>
                </c:pt>
                <c:pt idx="1">
                  <c:v>2x</c:v>
                </c:pt>
                <c:pt idx="2">
                  <c:v>více jak 2x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7</c:v>
                </c:pt>
                <c:pt idx="1">
                  <c:v>14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E-4111-A391-6FA926225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2F-40C4-86AB-13C0AFF47FB9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32-4B65-A46C-2A0F7EA462A9}"/>
              </c:ext>
            </c:extLst>
          </c:dPt>
          <c:cat>
            <c:strRef>
              <c:f>List1!$A$2:$A$3</c:f>
              <c:strCache>
                <c:ptCount val="2"/>
                <c:pt idx="0">
                  <c:v>žena</c:v>
                </c:pt>
                <c:pt idx="1">
                  <c:v>muž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28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2-4B65-A46C-2A0F7EA462A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Relativní četnost (%)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2F-40C4-86AB-13C0AFF47F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2F-40C4-86AB-13C0AFF47FB9}"/>
              </c:ext>
            </c:extLst>
          </c:dPt>
          <c:cat>
            <c:strRef>
              <c:f>List1!$A$2:$A$3</c:f>
              <c:strCache>
                <c:ptCount val="2"/>
                <c:pt idx="0">
                  <c:v>žena</c:v>
                </c:pt>
                <c:pt idx="1">
                  <c:v>muž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56</c:v>
                </c:pt>
                <c:pt idx="1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2-4B65-A46C-2A0F7EA46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36869826383646E-2"/>
          <c:y val="2.4779883352333006E-2"/>
          <c:w val="0.9324770603369269"/>
          <c:h val="0.86088125720500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5F5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14-4C34-A06D-CB1EEC067A0F}"/>
              </c:ext>
            </c:extLst>
          </c:dPt>
          <c:dPt>
            <c:idx val="1"/>
            <c:invertIfNegative val="0"/>
            <c:bubble3D val="0"/>
            <c:spPr>
              <a:solidFill>
                <a:srgbClr val="F5D1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414-4C34-A06D-CB1EEC067A0F}"/>
              </c:ext>
            </c:extLst>
          </c:dPt>
          <c:dPt>
            <c:idx val="2"/>
            <c:invertIfNegative val="0"/>
            <c:bubble3D val="0"/>
            <c:spPr>
              <a:solidFill>
                <a:srgbClr val="EDA8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414-4C34-A06D-CB1EEC067A0F}"/>
              </c:ext>
            </c:extLst>
          </c:dPt>
          <c:dPt>
            <c:idx val="3"/>
            <c:invertIfNegative val="0"/>
            <c:bubble3D val="0"/>
            <c:spPr>
              <a:solidFill>
                <a:srgbClr val="B28CD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414-4C34-A06D-CB1EEC067A0F}"/>
              </c:ext>
            </c:extLst>
          </c:dPt>
          <c:dPt>
            <c:idx val="4"/>
            <c:invertIfNegative val="0"/>
            <c:bubble3D val="0"/>
            <c:spPr>
              <a:solidFill>
                <a:srgbClr val="C6B5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414-4C34-A06D-CB1EEC067A0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414-4C34-A06D-CB1EEC067A0F}"/>
              </c:ext>
            </c:extLst>
          </c:dPt>
          <c:dPt>
            <c:idx val="6"/>
            <c:invertIfNegative val="0"/>
            <c:bubble3D val="0"/>
            <c:spPr>
              <a:solidFill>
                <a:srgbClr val="82B2D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414-4C34-A06D-CB1EEC067A0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414-4C34-A06D-CB1EEC067A0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414-4C34-A06D-CB1EEC067A0F}"/>
              </c:ext>
            </c:extLst>
          </c:dPt>
          <c:dPt>
            <c:idx val="9"/>
            <c:invertIfNegative val="0"/>
            <c:bubble3D val="0"/>
            <c:spPr>
              <a:solidFill>
                <a:srgbClr val="FFFF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414-4C34-A06D-CB1EEC067A0F}"/>
              </c:ext>
            </c:extLst>
          </c:dPt>
          <c:dPt>
            <c:idx val="10"/>
            <c:invertIfNegative val="0"/>
            <c:bubble3D val="0"/>
            <c:spPr>
              <a:solidFill>
                <a:srgbClr val="F5D1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414-4C34-A06D-CB1EEC067A0F}"/>
              </c:ext>
            </c:extLst>
          </c:dPt>
          <c:dPt>
            <c:idx val="11"/>
            <c:invertIfNegative val="0"/>
            <c:bubble3D val="0"/>
            <c:spPr>
              <a:solidFill>
                <a:srgbClr val="EDA8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B414-4C34-A06D-CB1EEC067A0F}"/>
              </c:ext>
            </c:extLst>
          </c:dPt>
          <c:dPt>
            <c:idx val="12"/>
            <c:invertIfNegative val="0"/>
            <c:bubble3D val="0"/>
            <c:spPr>
              <a:solidFill>
                <a:srgbClr val="B28CD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414-4C34-A06D-CB1EEC067A0F}"/>
              </c:ext>
            </c:extLst>
          </c:dPt>
          <c:dPt>
            <c:idx val="13"/>
            <c:invertIfNegative val="0"/>
            <c:bubble3D val="0"/>
            <c:spPr>
              <a:solidFill>
                <a:srgbClr val="C6B5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414-4C34-A06D-CB1EEC067A0F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414-4C34-A06D-CB1EEC067A0F}"/>
              </c:ext>
            </c:extLst>
          </c:dPt>
          <c:dPt>
            <c:idx val="15"/>
            <c:invertIfNegative val="0"/>
            <c:bubble3D val="0"/>
            <c:spPr>
              <a:solidFill>
                <a:srgbClr val="609E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414-4C34-A06D-CB1EEC067A0F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414-4C34-A06D-CB1EEC067A0F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B414-4C34-A06D-CB1EEC067A0F}"/>
              </c:ext>
            </c:extLst>
          </c:dPt>
          <c:dPt>
            <c:idx val="18"/>
            <c:invertIfNegative val="0"/>
            <c:bubble3D val="0"/>
            <c:spPr>
              <a:solidFill>
                <a:srgbClr val="F5F5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414-4C34-A06D-CB1EEC067A0F}"/>
              </c:ext>
            </c:extLst>
          </c:dPt>
          <c:dPt>
            <c:idx val="19"/>
            <c:invertIfNegative val="0"/>
            <c:bubble3D val="0"/>
            <c:spPr>
              <a:solidFill>
                <a:srgbClr val="F5D1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B414-4C34-A06D-CB1EEC067A0F}"/>
              </c:ext>
            </c:extLst>
          </c:dPt>
          <c:dPt>
            <c:idx val="20"/>
            <c:invertIfNegative val="0"/>
            <c:bubble3D val="0"/>
            <c:spPr>
              <a:solidFill>
                <a:srgbClr val="EDA8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414-4C34-A06D-CB1EEC067A0F}"/>
              </c:ext>
            </c:extLst>
          </c:dPt>
          <c:dPt>
            <c:idx val="21"/>
            <c:invertIfNegative val="0"/>
            <c:bubble3D val="0"/>
            <c:spPr>
              <a:solidFill>
                <a:srgbClr val="B28CD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B414-4C34-A06D-CB1EEC067A0F}"/>
              </c:ext>
            </c:extLst>
          </c:dPt>
          <c:dPt>
            <c:idx val="22"/>
            <c:invertIfNegative val="0"/>
            <c:bubble3D val="0"/>
            <c:spPr>
              <a:solidFill>
                <a:srgbClr val="C6B5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414-4C34-A06D-CB1EEC067A0F}"/>
              </c:ext>
            </c:extLst>
          </c:dPt>
          <c:dPt>
            <c:idx val="23"/>
            <c:invertIfNegative val="0"/>
            <c:bubble3D val="0"/>
            <c:spPr>
              <a:solidFill>
                <a:srgbClr val="95BEE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B414-4C34-A06D-CB1EEC067A0F}"/>
              </c:ext>
            </c:extLst>
          </c:dPt>
          <c:dPt>
            <c:idx val="24"/>
            <c:invertIfNegative val="0"/>
            <c:bubble3D val="0"/>
            <c:spPr>
              <a:solidFill>
                <a:srgbClr val="609E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414-4C34-A06D-CB1EEC067A0F}"/>
              </c:ext>
            </c:extLst>
          </c:dPt>
          <c:cat>
            <c:numRef>
              <c:f>List1!$A$2:$A$26</c:f>
              <c:numCache>
                <c:formatCode>General</c:formatCode>
                <c:ptCount val="25"/>
                <c:pt idx="0">
                  <c:v>156</c:v>
                </c:pt>
                <c:pt idx="1">
                  <c:v>157</c:v>
                </c:pt>
                <c:pt idx="2">
                  <c:v>158</c:v>
                </c:pt>
                <c:pt idx="3">
                  <c:v>159</c:v>
                </c:pt>
                <c:pt idx="4">
                  <c:v>161</c:v>
                </c:pt>
                <c:pt idx="5">
                  <c:v>162</c:v>
                </c:pt>
                <c:pt idx="6">
                  <c:v>163</c:v>
                </c:pt>
                <c:pt idx="7">
                  <c:v>164</c:v>
                </c:pt>
                <c:pt idx="8">
                  <c:v>165</c:v>
                </c:pt>
                <c:pt idx="9">
                  <c:v>167</c:v>
                </c:pt>
                <c:pt idx="10">
                  <c:v>169</c:v>
                </c:pt>
                <c:pt idx="11">
                  <c:v>170</c:v>
                </c:pt>
                <c:pt idx="12">
                  <c:v>171</c:v>
                </c:pt>
                <c:pt idx="13">
                  <c:v>172</c:v>
                </c:pt>
                <c:pt idx="14">
                  <c:v>174</c:v>
                </c:pt>
                <c:pt idx="15">
                  <c:v>175</c:v>
                </c:pt>
                <c:pt idx="16">
                  <c:v>178</c:v>
                </c:pt>
                <c:pt idx="17">
                  <c:v>180</c:v>
                </c:pt>
                <c:pt idx="18">
                  <c:v>182</c:v>
                </c:pt>
                <c:pt idx="19">
                  <c:v>183</c:v>
                </c:pt>
                <c:pt idx="20">
                  <c:v>185</c:v>
                </c:pt>
                <c:pt idx="21">
                  <c:v>186</c:v>
                </c:pt>
                <c:pt idx="22">
                  <c:v>193</c:v>
                </c:pt>
                <c:pt idx="23">
                  <c:v>194</c:v>
                </c:pt>
                <c:pt idx="24">
                  <c:v>198</c:v>
                </c:pt>
              </c:numCache>
            </c:numRef>
          </c:cat>
          <c:val>
            <c:numRef>
              <c:f>List1!$B$2:$B$26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6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7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14-4C34-A06D-CB1EEC067A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1"/>
        <c:overlap val="-1"/>
        <c:axId val="213491336"/>
        <c:axId val="213496912"/>
      </c:barChart>
      <c:catAx>
        <c:axId val="21349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496912"/>
        <c:crosses val="autoZero"/>
        <c:auto val="1"/>
        <c:lblAlgn val="ctr"/>
        <c:lblOffset val="100"/>
        <c:noMultiLvlLbl val="0"/>
      </c:catAx>
      <c:valAx>
        <c:axId val="21349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49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82479236823991"/>
          <c:y val="2.6387565181960962E-3"/>
          <c:w val="0.71172691294218193"/>
          <c:h val="0.87211547032302739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dPt>
            <c:idx val="0"/>
            <c:bubble3D val="0"/>
            <c:spPr>
              <a:solidFill>
                <a:srgbClr val="FAD1A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3F3-454A-9E54-D1D0205DE6F6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F3-454A-9E54-D1D0205DE6F6}"/>
              </c:ext>
            </c:extLst>
          </c:dPt>
          <c:dPt>
            <c:idx val="2"/>
            <c:bubble3D val="0"/>
            <c:spPr>
              <a:solidFill>
                <a:srgbClr val="FFFF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F3-454A-9E54-D1D0205DE6F6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3F3-454A-9E54-D1D0205DE6F6}"/>
              </c:ext>
            </c:extLst>
          </c:dPt>
          <c:dPt>
            <c:idx val="4"/>
            <c:bubble3D val="0"/>
            <c:spPr>
              <a:solidFill>
                <a:srgbClr val="AEF0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F3-454A-9E54-D1D0205DE6F6}"/>
              </c:ext>
            </c:extLst>
          </c:dPt>
          <c:dPt>
            <c:idx val="5"/>
            <c:bubble3D val="0"/>
            <c:spPr>
              <a:solidFill>
                <a:srgbClr val="C6B5E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3F3-454A-9E54-D1D0205DE6F6}"/>
              </c:ext>
            </c:extLst>
          </c:dPt>
          <c:cat>
            <c:numRef>
              <c:f>List1!$A$2:$A$7</c:f>
              <c:numCache>
                <c:formatCode>General</c:formatCode>
                <c:ptCount val="6"/>
                <c:pt idx="0">
                  <c:v>18</c:v>
                </c:pt>
                <c:pt idx="1">
                  <c:v>17</c:v>
                </c:pt>
                <c:pt idx="2">
                  <c:v>16</c:v>
                </c:pt>
                <c:pt idx="3">
                  <c:v>15</c:v>
                </c:pt>
                <c:pt idx="4">
                  <c:v>14</c:v>
                </c:pt>
                <c:pt idx="5">
                  <c:v>12</c:v>
                </c:pt>
              </c:numCache>
            </c:numRef>
          </c:cat>
          <c:val>
            <c:numRef>
              <c:f>List1!$B$2:$B$7</c:f>
              <c:numCache>
                <c:formatCode>General</c:formatCode>
                <c:ptCount val="6"/>
                <c:pt idx="0">
                  <c:v>5</c:v>
                </c:pt>
                <c:pt idx="1">
                  <c:v>28</c:v>
                </c:pt>
                <c:pt idx="2">
                  <c:v>9</c:v>
                </c:pt>
                <c:pt idx="3">
                  <c:v>1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F3-454A-9E54-D1D0205DE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23609649253907"/>
          <c:y val="7.559763266310944E-2"/>
          <c:w val="0.55307503032006666"/>
          <c:h val="0.92440236733689052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B65-47EE-91DF-557116F1A77F}"/>
              </c:ext>
            </c:extLst>
          </c:dPt>
          <c:dPt>
            <c:idx val="1"/>
            <c:bubble3D val="0"/>
            <c:spPr>
              <a:solidFill>
                <a:srgbClr val="FFFFC9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B65-47EE-91DF-557116F1A77F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65-47EE-91DF-557116F1A77F}"/>
              </c:ext>
            </c:extLst>
          </c:dPt>
          <c:dPt>
            <c:idx val="3"/>
            <c:bubble3D val="0"/>
            <c:spPr>
              <a:solidFill>
                <a:srgbClr val="E5B1B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B65-47EE-91DF-557116F1A77F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CB65-47EE-91DF-557116F1A77F}"/>
              </c:ext>
            </c:extLst>
          </c:dPt>
          <c:dPt>
            <c:idx val="5"/>
            <c:bubble3D val="0"/>
            <c:spPr>
              <a:solidFill>
                <a:srgbClr val="C6B5E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65-47EE-91DF-557116F1A77F}"/>
              </c:ext>
            </c:extLst>
          </c:dPt>
          <c:dPt>
            <c:idx val="6"/>
            <c:bubble3D val="0"/>
            <c:spPr>
              <a:solidFill>
                <a:srgbClr val="AEF0B4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B65-47EE-91DF-557116F1A77F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5-47EE-91DF-557116F1A77F}"/>
              </c:ext>
            </c:extLst>
          </c:dPt>
          <c:cat>
            <c:strRef>
              <c:f>List1!$A$2:$A$9</c:f>
              <c:strCache>
                <c:ptCount val="8"/>
                <c:pt idx="0">
                  <c:v>nike </c:v>
                </c:pt>
                <c:pt idx="1">
                  <c:v>žádná </c:v>
                </c:pt>
                <c:pt idx="2">
                  <c:v>HKM </c:v>
                </c:pt>
                <c:pt idx="3">
                  <c:v>puma </c:v>
                </c:pt>
                <c:pt idx="4">
                  <c:v>hümmel </c:v>
                </c:pt>
                <c:pt idx="5">
                  <c:v>domyos </c:v>
                </c:pt>
                <c:pt idx="6">
                  <c:v>under armour </c:v>
                </c:pt>
                <c:pt idx="7">
                  <c:v>adidas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22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5-47EE-91DF-557116F1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"/>
      </c:pie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32404153928635"/>
          <c:y val="0.55618258316430513"/>
          <c:w val="0.14506760723000831"/>
          <c:h val="0.442007197932077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C99-407D-92B1-400A6960F0BA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99-407D-92B1-400A6960F0BA}"/>
              </c:ext>
            </c:extLst>
          </c:dPt>
          <c:dPt>
            <c:idx val="2"/>
            <c:bubble3D val="0"/>
            <c:spPr>
              <a:solidFill>
                <a:srgbClr val="FFFF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99-407D-92B1-400A6960F0BA}"/>
              </c:ext>
            </c:extLst>
          </c:dPt>
          <c:cat>
            <c:strRef>
              <c:f>List1!$A$2:$A$4</c:f>
              <c:strCache>
                <c:ptCount val="3"/>
                <c:pt idx="0">
                  <c:v>ano </c:v>
                </c:pt>
                <c:pt idx="1">
                  <c:v>ne  </c:v>
                </c:pt>
                <c:pt idx="2">
                  <c:v>občas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12</c:v>
                </c:pt>
                <c:pt idx="1">
                  <c:v>28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99-407D-92B1-400A6960F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Absolutní četnost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0D-4743-A90A-66E3F1A98F94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50D-4743-A90A-66E3F1A98F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9F-4899-AB77-A3096A8D5A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9F-4899-AB77-A3096A8D5A71}"/>
              </c:ext>
            </c:extLst>
          </c:dPt>
          <c:cat>
            <c:strRef>
              <c:f>List1!$A$2:$A$5</c:f>
              <c:strCache>
                <c:ptCount val="2"/>
                <c:pt idx="0">
                  <c:v>závodně </c:v>
                </c:pt>
                <c:pt idx="1">
                  <c:v>rekreačně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23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D-4743-A90A-66E3F1A98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0.75895</cdr:x>
      <cdr:y>0.5901</cdr:y>
    </cdr:from>
    <cdr:to>
      <cdr:x>0.7957</cdr:x>
      <cdr:y>0.62656</cdr:y>
    </cdr:to>
    <cdr:cxnSp macro="">
      <cdr:nvCxnSpPr>
        <cdr:cNvPr id="3" name="Přímá spojnice se šipkou 2">
          <a:extLst xmlns:a="http://schemas.openxmlformats.org/drawingml/2006/main">
            <a:ext uri="{FF2B5EF4-FFF2-40B4-BE49-F238E27FC236}">
              <a16:creationId xmlns:a16="http://schemas.microsoft.com/office/drawing/2014/main" id="{A0D9C7B2-7629-4093-919B-6A20374C8F54}"/>
            </a:ext>
          </a:extLst>
        </cdr:cNvPr>
        <cdr:cNvCxnSpPr/>
      </cdr:nvCxnSpPr>
      <cdr:spPr>
        <a:xfrm xmlns:a="http://schemas.openxmlformats.org/drawingml/2006/main">
          <a:off x="6229480" y="3038126"/>
          <a:ext cx="301658" cy="18772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0.23602</cdr:x>
      <cdr:y>0.74902</cdr:y>
    </cdr:from>
    <cdr:to>
      <cdr:x>0.2801</cdr:x>
      <cdr:y>0.80761</cdr:y>
    </cdr:to>
    <cdr:cxnSp macro="">
      <cdr:nvCxnSpPr>
        <cdr:cNvPr id="3" name="Přímá spojnice se šipkou 2">
          <a:extLst xmlns:a="http://schemas.openxmlformats.org/drawingml/2006/main">
            <a:ext uri="{FF2B5EF4-FFF2-40B4-BE49-F238E27FC236}">
              <a16:creationId xmlns:a16="http://schemas.microsoft.com/office/drawing/2014/main" id="{739B940B-7891-457C-BFA6-6A5101519C4C}"/>
            </a:ext>
          </a:extLst>
        </cdr:cNvPr>
        <cdr:cNvCxnSpPr/>
      </cdr:nvCxnSpPr>
      <cdr:spPr>
        <a:xfrm xmlns:a="http://schemas.openxmlformats.org/drawingml/2006/main" flipH="1">
          <a:off x="1716333" y="3494698"/>
          <a:ext cx="320511" cy="27337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0.14848</cdr:x>
      <cdr:y>0.57012</cdr:y>
    </cdr:from>
    <cdr:to>
      <cdr:x>0.20084</cdr:x>
      <cdr:y>0.5865</cdr:y>
    </cdr:to>
    <cdr:cxnSp macro="">
      <cdr:nvCxnSpPr>
        <cdr:cNvPr id="3" name="Přímá spojnice se šipkou 2">
          <a:extLst xmlns:a="http://schemas.openxmlformats.org/drawingml/2006/main">
            <a:ext uri="{FF2B5EF4-FFF2-40B4-BE49-F238E27FC236}">
              <a16:creationId xmlns:a16="http://schemas.microsoft.com/office/drawing/2014/main" id="{F9A62ED4-500B-4712-A826-C11B47A9731A}"/>
            </a:ext>
          </a:extLst>
        </cdr:cNvPr>
        <cdr:cNvCxnSpPr/>
      </cdr:nvCxnSpPr>
      <cdr:spPr>
        <a:xfrm xmlns:a="http://schemas.openxmlformats.org/drawingml/2006/main" flipH="1" flipV="1">
          <a:off x="1167350" y="2681774"/>
          <a:ext cx="411639" cy="7702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1553E-AB25-45B2-ACBF-2625EB7F8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8B0098-FB18-4A5F-B6DE-F2E303CDC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E266A7-9878-4C2F-8BD2-096AA1F45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780187-DCF6-40B4-BC84-03A6E7886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2AD8D8-D984-455A-A082-20819734B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30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D3068-C0F5-4936-A835-543B8B9C6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69398C-7C7F-4916-9FD1-DC915ABDD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4ACDAF-89AD-44C4-85B5-61EA1747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2B2D95-69AF-459B-990E-9D26AA622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5F9E57-825C-4BBE-B314-C080EC05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16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B468DD3-3EF0-47AD-B019-62865E00B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AF4655-4167-4ABE-8AC3-527144180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53BECD-BE88-4CE8-8165-CA8E3E69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05CF9C-7463-4821-84AD-372FD641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E6D47C-D6E3-4247-A90F-B5E9882C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3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F7DDE-93F4-496E-A9CF-A1F7B4E2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A23C1-5D54-4C9F-9926-3BC371F3D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5B749F-152B-46AE-B038-7387EE89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6A1D14-AC0D-47AE-AF68-070FC062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83A4D2-C997-4C6E-831B-305D25B3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0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E82D9-3F99-41D0-AAED-58C96B81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BB57CF-8DD7-4EC9-9AB7-D12CFB7E2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94A2A8-2B17-4D9F-B302-377765FFF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4948E4-8B5D-4823-8257-D845055C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8FB726-F99C-4D2B-AE9F-B8F78C88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4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7D52E-023B-461D-88EE-F7283487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F30F4-E110-4896-B3E3-CDAB070B8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E8316E-E3A8-427D-8B80-1417391B6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6C4644-86F4-4C53-9785-EACBD25D5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CF0B52-EDAB-411D-B8FF-EE46134A9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474BCD-100F-4A3B-9F10-790655E0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4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D67D9-2127-4EEE-B3EB-FFA47B2F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3DC35-0C6D-4F73-9DA8-7A3E3EDED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7F3C7E-4BCB-4B43-B244-AF88066BD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6582F8-D51A-4C6E-B84E-E5946D0E6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5FB4BD-0674-4847-A588-C8727A789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D9E1F3-044A-4338-BB26-6FE371DA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F39D3F-AB71-4B8C-AE95-E839021DB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47E398-3FAD-48AC-8FE8-854A6A5B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84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8CC05-267C-4178-B916-04F20313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432AED-B90F-4CC9-8149-40AB0C3B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6D3016-F0F8-4062-83C3-45B966A4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6ED619-2B03-4D4B-A4C6-14E95A489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27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3F9AF6-D1D8-4884-97EF-D043F236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2FD4474-89F0-4708-87A2-02B648AC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CAC882-7F72-486E-B4A0-DC741711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67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CB71E-6DD9-438F-8729-30A81180F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1AFD4-0B2F-4D11-87EA-DC977AD6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CE8FA1-092A-4D6B-9E72-EB0EE05C5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6B3A69-203A-4173-8DD6-0078BB2B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E24639-3C45-46B9-82B5-2CE332545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2B4FB8-42D7-44E3-94B4-DE17275C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12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2B37D-7FC4-4BDD-A303-826A909B1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51CA3B-71F0-4752-A5B1-A8E043121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3EC857-7A84-4A7C-B8F8-E1D8BA62B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233899-C08D-4FFF-BA20-D196B0C1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1A9EE2-88D9-4374-8182-E3FEF1DA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26F37-9C7D-444E-9858-53CE2833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3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59E667-30CF-4DE1-AB79-B37FD5BD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50869B-AD03-4A24-91EC-C576D88C1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700A57-3509-4DBC-9666-4F739DD6F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7E7C-D9FA-40CF-8B34-32A240FFCBBC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6FB24-12A7-47CB-AC4C-F33E701BA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7F0D2-B1C1-4F82-8DD3-397CDE46C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98B65-07C2-4B56-9589-FD38383714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65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černá | ♥veru a domča forever♥">
            <a:extLst>
              <a:ext uri="{FF2B5EF4-FFF2-40B4-BE49-F238E27FC236}">
                <a16:creationId xmlns:a16="http://schemas.microsoft.com/office/drawing/2014/main" id="{56B916E7-C961-4098-87DB-A31C7450D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8138" y="0"/>
            <a:ext cx="7802310" cy="763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8B693AA-EEB9-4569-86F3-6590D8AEE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444" y="0"/>
            <a:ext cx="89558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BC67390-27D1-4022-A0C9-6104DCF11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374" y="3597779"/>
            <a:ext cx="3693737" cy="156160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6600"/>
                </a:solidFill>
              </a:rPr>
              <a:t>Statistika- sport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A0A7D5-33ED-4DB9-AC19-147EEC54F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63962" y="5159387"/>
            <a:ext cx="4576283" cy="635466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Klára Kalčíková</a:t>
            </a:r>
          </a:p>
          <a:p>
            <a:r>
              <a:rPr lang="cs-CZ" dirty="0">
                <a:solidFill>
                  <a:schemeClr val="bg1"/>
                </a:solidFill>
              </a:rPr>
              <a:t>  Pavla </a:t>
            </a:r>
            <a:r>
              <a:rPr lang="cs-CZ" dirty="0" err="1">
                <a:solidFill>
                  <a:schemeClr val="bg1"/>
                </a:solidFill>
              </a:rPr>
              <a:t>Vodvářková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3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310B-E789-4837-9979-18C570BF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866314" cy="94355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 1. Jaký sport děláš?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CEF03BA6-13D6-4185-BFB3-09273BF35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56652"/>
              </p:ext>
            </p:extLst>
          </p:nvPr>
        </p:nvGraphicFramePr>
        <p:xfrm>
          <a:off x="912559" y="1308685"/>
          <a:ext cx="3838550" cy="4400344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1331742">
                  <a:extLst>
                    <a:ext uri="{9D8B030D-6E8A-4147-A177-3AD203B41FA5}">
                      <a16:colId xmlns:a16="http://schemas.microsoft.com/office/drawing/2014/main" val="2496810858"/>
                    </a:ext>
                  </a:extLst>
                </a:gridCol>
                <a:gridCol w="1253404">
                  <a:extLst>
                    <a:ext uri="{9D8B030D-6E8A-4147-A177-3AD203B41FA5}">
                      <a16:colId xmlns:a16="http://schemas.microsoft.com/office/drawing/2014/main" val="2434318644"/>
                    </a:ext>
                  </a:extLst>
                </a:gridCol>
                <a:gridCol w="1253404">
                  <a:extLst>
                    <a:ext uri="{9D8B030D-6E8A-4147-A177-3AD203B41FA5}">
                      <a16:colId xmlns:a16="http://schemas.microsoft.com/office/drawing/2014/main" val="669705812"/>
                    </a:ext>
                  </a:extLst>
                </a:gridCol>
              </a:tblGrid>
              <a:tr h="167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Sport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Absolutní četnost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Relativní četnost (%)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44523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jízda na koni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753467775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volejbal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420728331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tanec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694050671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beachvolleyball</a:t>
                      </a:r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494828017"/>
                  </a:ext>
                </a:extLst>
              </a:tr>
              <a:tr h="167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basketball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545614174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běh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777848888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tenis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630008640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kulturistika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739359641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házená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215297839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fotbal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878670639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posilování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339223158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lezení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301017353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běžecké lyžování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981186072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thai box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293922785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step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976370671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pozemní hokej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286740138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jízda na kole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081744299"/>
                  </a:ext>
                </a:extLst>
              </a:tr>
              <a:tr h="20700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futsal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235948051"/>
                  </a:ext>
                </a:extLst>
              </a:tr>
              <a:tr h="1885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synchronizované plavání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984883819"/>
                  </a:ext>
                </a:extLst>
              </a:tr>
              <a:tr h="16968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lyžování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559738893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atletika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735811283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gymnastika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727441140"/>
                  </a:ext>
                </a:extLst>
              </a:tr>
              <a:tr h="1841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plavání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939368584"/>
                  </a:ext>
                </a:extLst>
              </a:tr>
            </a:tbl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B658332B-E701-4442-83A0-BC0B0972DB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2253279"/>
              </p:ext>
            </p:extLst>
          </p:nvPr>
        </p:nvGraphicFramePr>
        <p:xfrm>
          <a:off x="4854803" y="1487013"/>
          <a:ext cx="6938129" cy="451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407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18D01-EE15-4EA0-B90B-AD77C1BB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711" y="1200019"/>
            <a:ext cx="10515600" cy="98038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0070C0"/>
                </a:solidFill>
                <a:latin typeface="+mn-lt"/>
              </a:rPr>
              <a:t>2. Jak často se mu věnuješ?</a:t>
            </a:r>
            <a:endParaRPr lang="cs-CZ" sz="2800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00E2887-AC8C-4184-BE11-997770153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364660"/>
              </p:ext>
            </p:extLst>
          </p:nvPr>
        </p:nvGraphicFramePr>
        <p:xfrm>
          <a:off x="1315105" y="2746713"/>
          <a:ext cx="3945052" cy="1240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5014">
                  <a:extLst>
                    <a:ext uri="{9D8B030D-6E8A-4147-A177-3AD203B41FA5}">
                      <a16:colId xmlns:a16="http://schemas.microsoft.com/office/drawing/2014/main" val="3037517885"/>
                    </a:ext>
                  </a:extLst>
                </a:gridCol>
                <a:gridCol w="1320018">
                  <a:extLst>
                    <a:ext uri="{9D8B030D-6E8A-4147-A177-3AD203B41FA5}">
                      <a16:colId xmlns:a16="http://schemas.microsoft.com/office/drawing/2014/main" val="328735554"/>
                    </a:ext>
                  </a:extLst>
                </a:gridCol>
                <a:gridCol w="1560020">
                  <a:extLst>
                    <a:ext uri="{9D8B030D-6E8A-4147-A177-3AD203B41FA5}">
                      <a16:colId xmlns:a16="http://schemas.microsoft.com/office/drawing/2014/main" val="4050907494"/>
                    </a:ext>
                  </a:extLst>
                </a:gridCol>
              </a:tblGrid>
              <a:tr h="316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Dny v týdnu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48492"/>
                  </a:ext>
                </a:extLst>
              </a:tr>
              <a:tr h="316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9697157"/>
                  </a:ext>
                </a:extLst>
              </a:tr>
              <a:tr h="2914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595961"/>
                  </a:ext>
                </a:extLst>
              </a:tr>
              <a:tr h="316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více jak 2x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58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8297315"/>
                  </a:ext>
                </a:extLst>
              </a:tr>
            </a:tbl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6176D9B3-9B91-4DDC-9D52-8C3C3370B4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8961859"/>
              </p:ext>
            </p:extLst>
          </p:nvPr>
        </p:nvGraphicFramePr>
        <p:xfrm>
          <a:off x="4260916" y="854740"/>
          <a:ext cx="8208000" cy="514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27839C4-3FBA-4E4B-8B3D-5C176D253D38}"/>
              </a:ext>
            </a:extLst>
          </p:cNvPr>
          <p:cNvCxnSpPr/>
          <p:nvPr/>
        </p:nvCxnSpPr>
        <p:spPr>
          <a:xfrm flipH="1">
            <a:off x="6476214" y="4864231"/>
            <a:ext cx="424207" cy="292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904D1ED0-7A02-47C6-A546-B04B89A7A7F9}"/>
              </a:ext>
            </a:extLst>
          </p:cNvPr>
          <p:cNvCxnSpPr/>
          <p:nvPr/>
        </p:nvCxnSpPr>
        <p:spPr>
          <a:xfrm flipV="1">
            <a:off x="9455085" y="1272619"/>
            <a:ext cx="216816" cy="367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437307E1-B790-47C9-B205-6B6B8C17A8D4}"/>
              </a:ext>
            </a:extLst>
          </p:cNvPr>
          <p:cNvSpPr txBox="1"/>
          <p:nvPr/>
        </p:nvSpPr>
        <p:spPr>
          <a:xfrm>
            <a:off x="9563493" y="989815"/>
            <a:ext cx="659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14%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4E89078-3AFF-4A5A-AE4B-1612A2C95B17}"/>
              </a:ext>
            </a:extLst>
          </p:cNvPr>
          <p:cNvSpPr txBox="1"/>
          <p:nvPr/>
        </p:nvSpPr>
        <p:spPr>
          <a:xfrm>
            <a:off x="6096000" y="5156461"/>
            <a:ext cx="641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58%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449BD91-A720-4B69-9601-EC19BEC9D7AD}"/>
              </a:ext>
            </a:extLst>
          </p:cNvPr>
          <p:cNvSpPr txBox="1"/>
          <p:nvPr/>
        </p:nvSpPr>
        <p:spPr>
          <a:xfrm>
            <a:off x="10763773" y="4004777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28%</a:t>
            </a:r>
          </a:p>
        </p:txBody>
      </p:sp>
    </p:spTree>
    <p:extLst>
      <p:ext uri="{BB962C8B-B14F-4D97-AF65-F5344CB8AC3E}">
        <p14:creationId xmlns:p14="http://schemas.microsoft.com/office/powerpoint/2010/main" val="278822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CACE0-814F-4320-997A-9132E0745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911" y="737598"/>
            <a:ext cx="10326278" cy="194904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3. Pohlaví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1E384EA-9136-4CF1-9811-80C6E6B29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238601"/>
              </p:ext>
            </p:extLst>
          </p:nvPr>
        </p:nvGraphicFramePr>
        <p:xfrm>
          <a:off x="1428225" y="2809187"/>
          <a:ext cx="3699955" cy="97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47">
                  <a:extLst>
                    <a:ext uri="{9D8B030D-6E8A-4147-A177-3AD203B41FA5}">
                      <a16:colId xmlns:a16="http://schemas.microsoft.com/office/drawing/2014/main" val="258782518"/>
                    </a:ext>
                  </a:extLst>
                </a:gridCol>
                <a:gridCol w="1238008">
                  <a:extLst>
                    <a:ext uri="{9D8B030D-6E8A-4147-A177-3AD203B41FA5}">
                      <a16:colId xmlns:a16="http://schemas.microsoft.com/office/drawing/2014/main" val="1777229782"/>
                    </a:ext>
                  </a:extLst>
                </a:gridCol>
                <a:gridCol w="1463100">
                  <a:extLst>
                    <a:ext uri="{9D8B030D-6E8A-4147-A177-3AD203B41FA5}">
                      <a16:colId xmlns:a16="http://schemas.microsoft.com/office/drawing/2014/main" val="1337414385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Pohlaví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29229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žena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113909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muž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4243856"/>
                  </a:ext>
                </a:extLst>
              </a:tr>
            </a:tbl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04067E23-F874-4E9E-BE8F-EE70381B90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9364731"/>
              </p:ext>
            </p:extLst>
          </p:nvPr>
        </p:nvGraphicFramePr>
        <p:xfrm>
          <a:off x="4920137" y="1096155"/>
          <a:ext cx="7271863" cy="4665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76A938C-73AE-4BA8-BB8E-0DDBA7AD519E}"/>
              </a:ext>
            </a:extLst>
          </p:cNvPr>
          <p:cNvCxnSpPr/>
          <p:nvPr/>
        </p:nvCxnSpPr>
        <p:spPr>
          <a:xfrm flipV="1">
            <a:off x="10416619" y="2017336"/>
            <a:ext cx="358218" cy="245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7D93521-2771-4AFC-88EA-90AF1C236FB1}"/>
              </a:ext>
            </a:extLst>
          </p:cNvPr>
          <p:cNvSpPr txBox="1"/>
          <p:nvPr/>
        </p:nvSpPr>
        <p:spPr>
          <a:xfrm>
            <a:off x="10741569" y="1838227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56%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C709761-B29D-485D-A78C-94D2475E07FC}"/>
              </a:ext>
            </a:extLst>
          </p:cNvPr>
          <p:cNvSpPr txBox="1"/>
          <p:nvPr/>
        </p:nvSpPr>
        <p:spPr>
          <a:xfrm>
            <a:off x="6315959" y="4807670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9370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66DC0-BA11-4E10-B2E7-46CEA6B50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4. Kolik měříš?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A443F54-34FF-4C3B-A84F-9AB3F217C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89089"/>
              </p:ext>
            </p:extLst>
          </p:nvPr>
        </p:nvGraphicFramePr>
        <p:xfrm>
          <a:off x="746697" y="1508289"/>
          <a:ext cx="3551925" cy="4700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071">
                  <a:extLst>
                    <a:ext uri="{9D8B030D-6E8A-4147-A177-3AD203B41FA5}">
                      <a16:colId xmlns:a16="http://schemas.microsoft.com/office/drawing/2014/main" val="1608920985"/>
                    </a:ext>
                  </a:extLst>
                </a:gridCol>
                <a:gridCol w="1215132">
                  <a:extLst>
                    <a:ext uri="{9D8B030D-6E8A-4147-A177-3AD203B41FA5}">
                      <a16:colId xmlns:a16="http://schemas.microsoft.com/office/drawing/2014/main" val="245322519"/>
                    </a:ext>
                  </a:extLst>
                </a:gridCol>
                <a:gridCol w="1388722">
                  <a:extLst>
                    <a:ext uri="{9D8B030D-6E8A-4147-A177-3AD203B41FA5}">
                      <a16:colId xmlns:a16="http://schemas.microsoft.com/office/drawing/2014/main" val="2064638059"/>
                    </a:ext>
                  </a:extLst>
                </a:gridCol>
              </a:tblGrid>
              <a:tr h="1807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Výška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Absolutní četnost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Relativní četnost (%)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233979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04770070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73636901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413818592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859085064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2650504185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117479451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919732925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51067399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719136738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4542227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2811466882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996377537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437128021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2805629834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834173004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346730188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178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06668697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269499626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54162753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2333544453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157911059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477391083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193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185439483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783512640"/>
                  </a:ext>
                </a:extLst>
              </a:tr>
              <a:tr h="1807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val="1803236382"/>
                  </a:ext>
                </a:extLst>
              </a:tr>
            </a:tbl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9DC90F50-8902-4B59-AF26-0CC1C767E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4886163"/>
              </p:ext>
            </p:extLst>
          </p:nvPr>
        </p:nvGraphicFramePr>
        <p:xfrm>
          <a:off x="4487160" y="1432874"/>
          <a:ext cx="7123930" cy="3743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AEF33F67-B9C6-42EE-B22E-D02B7F959ACF}"/>
              </a:ext>
            </a:extLst>
          </p:cNvPr>
          <p:cNvSpPr txBox="1"/>
          <p:nvPr/>
        </p:nvSpPr>
        <p:spPr>
          <a:xfrm>
            <a:off x="4834116" y="5425126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Průměr…. 173,04</a:t>
            </a:r>
          </a:p>
          <a:p>
            <a:r>
              <a:rPr lang="cs-CZ" sz="1200" dirty="0"/>
              <a:t>Medián…. 171</a:t>
            </a:r>
          </a:p>
        </p:txBody>
      </p:sp>
    </p:spTree>
    <p:extLst>
      <p:ext uri="{BB962C8B-B14F-4D97-AF65-F5344CB8AC3E}">
        <p14:creationId xmlns:p14="http://schemas.microsoft.com/office/powerpoint/2010/main" val="36521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87D72-6748-4D3A-9C75-B627CEC77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202" y="807087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5. Kolik ti je let?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0DC2EE8-3B35-4801-A928-90C68BD3C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21006"/>
              </p:ext>
            </p:extLst>
          </p:nvPr>
        </p:nvGraphicFramePr>
        <p:xfrm>
          <a:off x="1185527" y="2399251"/>
          <a:ext cx="3730420" cy="1788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5714">
                  <a:extLst>
                    <a:ext uri="{9D8B030D-6E8A-4147-A177-3AD203B41FA5}">
                      <a16:colId xmlns:a16="http://schemas.microsoft.com/office/drawing/2014/main" val="193142751"/>
                    </a:ext>
                  </a:extLst>
                </a:gridCol>
                <a:gridCol w="1276196">
                  <a:extLst>
                    <a:ext uri="{9D8B030D-6E8A-4147-A177-3AD203B41FA5}">
                      <a16:colId xmlns:a16="http://schemas.microsoft.com/office/drawing/2014/main" val="259965245"/>
                    </a:ext>
                  </a:extLst>
                </a:gridCol>
                <a:gridCol w="1458510">
                  <a:extLst>
                    <a:ext uri="{9D8B030D-6E8A-4147-A177-3AD203B41FA5}">
                      <a16:colId xmlns:a16="http://schemas.microsoft.com/office/drawing/2014/main" val="2316557415"/>
                    </a:ext>
                  </a:extLst>
                </a:gridCol>
              </a:tblGrid>
              <a:tr h="2555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Věk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27757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9689158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7034458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2942442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3035648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237271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0385271"/>
                  </a:ext>
                </a:extLst>
              </a:tr>
            </a:tbl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45C873DE-E571-481D-A2E8-D3B6E10046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1401188"/>
              </p:ext>
            </p:extLst>
          </p:nvPr>
        </p:nvGraphicFramePr>
        <p:xfrm>
          <a:off x="5243119" y="1115736"/>
          <a:ext cx="5897460" cy="4812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7BD38F5-AED5-4982-8EF6-B6828E14843B}"/>
              </a:ext>
            </a:extLst>
          </p:cNvPr>
          <p:cNvCxnSpPr/>
          <p:nvPr/>
        </p:nvCxnSpPr>
        <p:spPr>
          <a:xfrm>
            <a:off x="10444899" y="2846895"/>
            <a:ext cx="3864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73564E88-7894-45A1-A834-66B91F39EC4B}"/>
              </a:ext>
            </a:extLst>
          </p:cNvPr>
          <p:cNvCxnSpPr/>
          <p:nvPr/>
        </p:nvCxnSpPr>
        <p:spPr>
          <a:xfrm flipV="1">
            <a:off x="9059159" y="914400"/>
            <a:ext cx="150829" cy="273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106D2E1-CEE9-40B4-8E50-26DB7FE5EDFF}"/>
              </a:ext>
            </a:extLst>
          </p:cNvPr>
          <p:cNvCxnSpPr/>
          <p:nvPr/>
        </p:nvCxnSpPr>
        <p:spPr>
          <a:xfrm flipH="1" flipV="1">
            <a:off x="7965649" y="743378"/>
            <a:ext cx="103695" cy="372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A996FEC-D6DC-46CA-A3D5-15334EB66771}"/>
              </a:ext>
            </a:extLst>
          </p:cNvPr>
          <p:cNvCxnSpPr/>
          <p:nvPr/>
        </p:nvCxnSpPr>
        <p:spPr>
          <a:xfrm flipH="1" flipV="1">
            <a:off x="6928701" y="1115736"/>
            <a:ext cx="216817" cy="29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E70849BF-455B-45C7-9CA0-3E5B2CAB3FB4}"/>
              </a:ext>
            </a:extLst>
          </p:cNvPr>
          <p:cNvCxnSpPr/>
          <p:nvPr/>
        </p:nvCxnSpPr>
        <p:spPr>
          <a:xfrm flipH="1" flipV="1">
            <a:off x="6287678" y="1791093"/>
            <a:ext cx="245097" cy="179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19ED8942-A696-4BFA-96A4-D93AAD03914E}"/>
              </a:ext>
            </a:extLst>
          </p:cNvPr>
          <p:cNvCxnSpPr/>
          <p:nvPr/>
        </p:nvCxnSpPr>
        <p:spPr>
          <a:xfrm flipH="1">
            <a:off x="5750351" y="3293641"/>
            <a:ext cx="404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5B6FD14-E32B-405B-8184-611E9A353E71}"/>
              </a:ext>
            </a:extLst>
          </p:cNvPr>
          <p:cNvSpPr txBox="1"/>
          <p:nvPr/>
        </p:nvSpPr>
        <p:spPr>
          <a:xfrm>
            <a:off x="9134573" y="704461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10%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D71F5E9-466B-4345-9E84-02ADAA3E99D1}"/>
              </a:ext>
            </a:extLst>
          </p:cNvPr>
          <p:cNvSpPr txBox="1"/>
          <p:nvPr/>
        </p:nvSpPr>
        <p:spPr>
          <a:xfrm>
            <a:off x="10842802" y="2708395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56%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9C9E356-E6AB-4A2E-AEBD-E78301DD9092}"/>
              </a:ext>
            </a:extLst>
          </p:cNvPr>
          <p:cNvSpPr txBox="1"/>
          <p:nvPr/>
        </p:nvSpPr>
        <p:spPr>
          <a:xfrm>
            <a:off x="5369576" y="318396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18%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1C9C830-50A6-4AC2-8504-1D7E425918D3}"/>
              </a:ext>
            </a:extLst>
          </p:cNvPr>
          <p:cNvSpPr txBox="1"/>
          <p:nvPr/>
        </p:nvSpPr>
        <p:spPr>
          <a:xfrm>
            <a:off x="5937182" y="1518318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2%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985673B-18A2-44F8-81EE-1F957960A323}"/>
              </a:ext>
            </a:extLst>
          </p:cNvPr>
          <p:cNvSpPr txBox="1"/>
          <p:nvPr/>
        </p:nvSpPr>
        <p:spPr>
          <a:xfrm>
            <a:off x="6655443" y="906479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10%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2BA5AB55-EF1F-46E9-8109-CED1F9FD73B0}"/>
              </a:ext>
            </a:extLst>
          </p:cNvPr>
          <p:cNvSpPr txBox="1"/>
          <p:nvPr/>
        </p:nvSpPr>
        <p:spPr>
          <a:xfrm>
            <a:off x="7719090" y="51828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4%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622DCA4D-03FC-4AA6-AE05-63813845DA5A}"/>
              </a:ext>
            </a:extLst>
          </p:cNvPr>
          <p:cNvSpPr txBox="1"/>
          <p:nvPr/>
        </p:nvSpPr>
        <p:spPr>
          <a:xfrm>
            <a:off x="1185527" y="4454632"/>
            <a:ext cx="204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Průměr….16,38</a:t>
            </a:r>
          </a:p>
          <a:p>
            <a:r>
              <a:rPr lang="cs-CZ" sz="1200" dirty="0"/>
              <a:t>Medián ….17</a:t>
            </a:r>
          </a:p>
        </p:txBody>
      </p:sp>
    </p:spTree>
    <p:extLst>
      <p:ext uri="{BB962C8B-B14F-4D97-AF65-F5344CB8AC3E}">
        <p14:creationId xmlns:p14="http://schemas.microsoft.com/office/powerpoint/2010/main" val="409705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2FCDC-2A8E-4DE4-B166-24AA8E7A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249" y="573244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6. Jaká je tvoje oblíbená sportovní značka?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37CE7F6-ED2B-4614-BBDB-37F355F4A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6912"/>
              </p:ext>
            </p:extLst>
          </p:nvPr>
        </p:nvGraphicFramePr>
        <p:xfrm>
          <a:off x="752693" y="2393523"/>
          <a:ext cx="4201147" cy="2070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1858">
                  <a:extLst>
                    <a:ext uri="{9D8B030D-6E8A-4147-A177-3AD203B41FA5}">
                      <a16:colId xmlns:a16="http://schemas.microsoft.com/office/drawing/2014/main" val="831142102"/>
                    </a:ext>
                  </a:extLst>
                </a:gridCol>
                <a:gridCol w="1391858">
                  <a:extLst>
                    <a:ext uri="{9D8B030D-6E8A-4147-A177-3AD203B41FA5}">
                      <a16:colId xmlns:a16="http://schemas.microsoft.com/office/drawing/2014/main" val="2275279503"/>
                    </a:ext>
                  </a:extLst>
                </a:gridCol>
                <a:gridCol w="1417431">
                  <a:extLst>
                    <a:ext uri="{9D8B030D-6E8A-4147-A177-3AD203B41FA5}">
                      <a16:colId xmlns:a16="http://schemas.microsoft.com/office/drawing/2014/main" val="138059615"/>
                    </a:ext>
                  </a:extLst>
                </a:gridCol>
              </a:tblGrid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Sportovní značka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98756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Nike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7937930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žádná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968088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HKM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7816630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puma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5224809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hümmel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3183779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domyos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5642066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under armour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0379069"/>
                  </a:ext>
                </a:extLst>
              </a:tr>
              <a:tr h="2301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adidas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6198350"/>
                  </a:ext>
                </a:extLst>
              </a:tr>
            </a:tbl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19E1B0D3-DCCC-4610-A83D-B241413AF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8751626"/>
              </p:ext>
            </p:extLst>
          </p:nvPr>
        </p:nvGraphicFramePr>
        <p:xfrm>
          <a:off x="4458879" y="1424561"/>
          <a:ext cx="7861955" cy="470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7F396B0B-9CC5-43DF-B2A7-3AEEDBCC8821}"/>
              </a:ext>
            </a:extLst>
          </p:cNvPr>
          <p:cNvCxnSpPr>
            <a:cxnSpLocks/>
          </p:cNvCxnSpPr>
          <p:nvPr/>
        </p:nvCxnSpPr>
        <p:spPr>
          <a:xfrm>
            <a:off x="9709608" y="5561814"/>
            <a:ext cx="254524" cy="301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DE6A760-BB0E-4530-A641-4A8F499C3A22}"/>
              </a:ext>
            </a:extLst>
          </p:cNvPr>
          <p:cNvCxnSpPr>
            <a:cxnSpLocks/>
          </p:cNvCxnSpPr>
          <p:nvPr/>
        </p:nvCxnSpPr>
        <p:spPr>
          <a:xfrm flipH="1" flipV="1">
            <a:off x="8239814" y="1330293"/>
            <a:ext cx="1" cy="377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CD5632F7-91CE-4EF7-95B0-5827BBEA4361}"/>
              </a:ext>
            </a:extLst>
          </p:cNvPr>
          <p:cNvCxnSpPr/>
          <p:nvPr/>
        </p:nvCxnSpPr>
        <p:spPr>
          <a:xfrm flipH="1" flipV="1">
            <a:off x="6212264" y="2285114"/>
            <a:ext cx="282804" cy="2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C8232EAF-9473-4F21-8840-2F79F204F088}"/>
              </a:ext>
            </a:extLst>
          </p:cNvPr>
          <p:cNvCxnSpPr/>
          <p:nvPr/>
        </p:nvCxnSpPr>
        <p:spPr>
          <a:xfrm flipH="1" flipV="1">
            <a:off x="5759777" y="3308808"/>
            <a:ext cx="336223" cy="120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56320EA1-7760-49CD-A7E2-D04A0CAC3AE8}"/>
              </a:ext>
            </a:extLst>
          </p:cNvPr>
          <p:cNvCxnSpPr>
            <a:cxnSpLocks/>
          </p:cNvCxnSpPr>
          <p:nvPr/>
        </p:nvCxnSpPr>
        <p:spPr>
          <a:xfrm flipH="1">
            <a:off x="5759777" y="4628561"/>
            <a:ext cx="336223" cy="93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1F5EEAE3-883B-4C2C-94AB-6475B66A9AA2}"/>
              </a:ext>
            </a:extLst>
          </p:cNvPr>
          <p:cNvCxnSpPr>
            <a:cxnSpLocks/>
          </p:cNvCxnSpPr>
          <p:nvPr/>
        </p:nvCxnSpPr>
        <p:spPr>
          <a:xfrm flipH="1">
            <a:off x="6838850" y="5798474"/>
            <a:ext cx="163596" cy="329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8A8D5F8D-1617-4E07-820F-4B23D7119B9D}"/>
              </a:ext>
            </a:extLst>
          </p:cNvPr>
          <p:cNvCxnSpPr>
            <a:cxnSpLocks/>
          </p:cNvCxnSpPr>
          <p:nvPr/>
        </p:nvCxnSpPr>
        <p:spPr>
          <a:xfrm flipH="1">
            <a:off x="5927888" y="4958499"/>
            <a:ext cx="284376" cy="25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3CD6DAD3-4C4A-4E4D-B43A-3404EEB9277D}"/>
              </a:ext>
            </a:extLst>
          </p:cNvPr>
          <p:cNvSpPr txBox="1"/>
          <p:nvPr/>
        </p:nvSpPr>
        <p:spPr>
          <a:xfrm>
            <a:off x="9836870" y="579847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44%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74E702B9-01E9-4AA0-8C05-C9A3B456AFF4}"/>
              </a:ext>
            </a:extLst>
          </p:cNvPr>
          <p:cNvSpPr txBox="1"/>
          <p:nvPr/>
        </p:nvSpPr>
        <p:spPr>
          <a:xfrm>
            <a:off x="6612666" y="612841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12%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9FBBB0FD-29E4-4319-A559-C53DC7792606}"/>
              </a:ext>
            </a:extLst>
          </p:cNvPr>
          <p:cNvSpPr txBox="1"/>
          <p:nvPr/>
        </p:nvSpPr>
        <p:spPr>
          <a:xfrm>
            <a:off x="5696256" y="517150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4%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61A0FF20-00DC-41D6-8678-A18813231DA8}"/>
              </a:ext>
            </a:extLst>
          </p:cNvPr>
          <p:cNvSpPr txBox="1"/>
          <p:nvPr/>
        </p:nvSpPr>
        <p:spPr>
          <a:xfrm>
            <a:off x="5458229" y="461750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2%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5926152A-9103-45E4-88B5-4D2B0ADB07C3}"/>
              </a:ext>
            </a:extLst>
          </p:cNvPr>
          <p:cNvSpPr txBox="1"/>
          <p:nvPr/>
        </p:nvSpPr>
        <p:spPr>
          <a:xfrm>
            <a:off x="5299490" y="391484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4%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7471B8E3-5E07-41F5-93FF-3B26374B1496}"/>
              </a:ext>
            </a:extLst>
          </p:cNvPr>
          <p:cNvSpPr txBox="1"/>
          <p:nvPr/>
        </p:nvSpPr>
        <p:spPr>
          <a:xfrm>
            <a:off x="5448802" y="3131679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6%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E7522BCF-1DD3-4435-A62B-5D9903933328}"/>
              </a:ext>
            </a:extLst>
          </p:cNvPr>
          <p:cNvSpPr txBox="1"/>
          <p:nvPr/>
        </p:nvSpPr>
        <p:spPr>
          <a:xfrm>
            <a:off x="5927888" y="204876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8%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E808C49-0F4B-4CEE-94A6-31F2D9A5735B}"/>
              </a:ext>
            </a:extLst>
          </p:cNvPr>
          <p:cNvSpPr txBox="1"/>
          <p:nvPr/>
        </p:nvSpPr>
        <p:spPr>
          <a:xfrm>
            <a:off x="8013630" y="106764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55067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0633F-0C27-4440-A918-BA7C97908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17" y="1175831"/>
            <a:ext cx="10759911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7. Chodíš do posilovny?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BF9EAFA-D439-4121-A4FA-CF53B06B1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98409"/>
              </p:ext>
            </p:extLst>
          </p:nvPr>
        </p:nvGraphicFramePr>
        <p:xfrm>
          <a:off x="1234911" y="2843752"/>
          <a:ext cx="3846135" cy="1170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600">
                  <a:extLst>
                    <a:ext uri="{9D8B030D-6E8A-4147-A177-3AD203B41FA5}">
                      <a16:colId xmlns:a16="http://schemas.microsoft.com/office/drawing/2014/main" val="1389892221"/>
                    </a:ext>
                  </a:extLst>
                </a:gridCol>
                <a:gridCol w="1315783">
                  <a:extLst>
                    <a:ext uri="{9D8B030D-6E8A-4147-A177-3AD203B41FA5}">
                      <a16:colId xmlns:a16="http://schemas.microsoft.com/office/drawing/2014/main" val="3166898101"/>
                    </a:ext>
                  </a:extLst>
                </a:gridCol>
                <a:gridCol w="1503752">
                  <a:extLst>
                    <a:ext uri="{9D8B030D-6E8A-4147-A177-3AD203B41FA5}">
                      <a16:colId xmlns:a16="http://schemas.microsoft.com/office/drawing/2014/main" val="2723874047"/>
                    </a:ext>
                  </a:extLst>
                </a:gridCol>
              </a:tblGrid>
              <a:tr h="2926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err="1">
                          <a:effectLst/>
                        </a:rPr>
                        <a:t>Fitko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55476"/>
                  </a:ext>
                </a:extLst>
              </a:tr>
              <a:tr h="2926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ano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297438"/>
                  </a:ext>
                </a:extLst>
              </a:tr>
              <a:tr h="2926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ne 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0615965"/>
                  </a:ext>
                </a:extLst>
              </a:tr>
              <a:tr h="2926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občas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4030681"/>
                  </a:ext>
                </a:extLst>
              </a:tr>
            </a:tbl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D981D5A-8CF3-4F76-8CE7-8E795F6059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4870604"/>
              </p:ext>
            </p:extLst>
          </p:nvPr>
        </p:nvGraphicFramePr>
        <p:xfrm>
          <a:off x="4763679" y="1175831"/>
          <a:ext cx="7428321" cy="4644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A65C9EB-FD60-4670-AF87-FFFFABE61AFF}"/>
              </a:ext>
            </a:extLst>
          </p:cNvPr>
          <p:cNvCxnSpPr/>
          <p:nvPr/>
        </p:nvCxnSpPr>
        <p:spPr>
          <a:xfrm flipV="1">
            <a:off x="10011266" y="1621410"/>
            <a:ext cx="329938" cy="292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340234B8-BC4B-485D-BEE1-7D95CF0359CA}"/>
              </a:ext>
            </a:extLst>
          </p:cNvPr>
          <p:cNvCxnSpPr/>
          <p:nvPr/>
        </p:nvCxnSpPr>
        <p:spPr>
          <a:xfrm flipH="1" flipV="1">
            <a:off x="6966408" y="1338606"/>
            <a:ext cx="245097" cy="282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CE73D1BB-DCAE-4971-8FB3-030541FEC205}"/>
              </a:ext>
            </a:extLst>
          </p:cNvPr>
          <p:cNvCxnSpPr/>
          <p:nvPr/>
        </p:nvCxnSpPr>
        <p:spPr>
          <a:xfrm>
            <a:off x="10011266" y="4703975"/>
            <a:ext cx="405353" cy="94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FA16918-ED87-4CF7-A4F0-29C42066C9C6}"/>
              </a:ext>
            </a:extLst>
          </p:cNvPr>
          <p:cNvSpPr txBox="1"/>
          <p:nvPr/>
        </p:nvSpPr>
        <p:spPr>
          <a:xfrm>
            <a:off x="10341204" y="1425475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24%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2352104-211B-4C3D-B86F-124BADC5C5D4}"/>
              </a:ext>
            </a:extLst>
          </p:cNvPr>
          <p:cNvSpPr txBox="1"/>
          <p:nvPr/>
        </p:nvSpPr>
        <p:spPr>
          <a:xfrm>
            <a:off x="10341204" y="4751109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56%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D1BA9E4-4053-4538-80EA-578E39994654}"/>
              </a:ext>
            </a:extLst>
          </p:cNvPr>
          <p:cNvSpPr txBox="1"/>
          <p:nvPr/>
        </p:nvSpPr>
        <p:spPr>
          <a:xfrm>
            <a:off x="6655108" y="1089887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54451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009885-8E39-4336-8B4E-C5A5E189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456" y="724318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  <a:latin typeface="+mn-lt"/>
              </a:rPr>
              <a:t>8. Sportuješ závodně nebo rekreačně?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FECBF7B-268E-4CF1-84A8-AE4019602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66810"/>
              </p:ext>
            </p:extLst>
          </p:nvPr>
        </p:nvGraphicFramePr>
        <p:xfrm>
          <a:off x="1348033" y="2939881"/>
          <a:ext cx="3553903" cy="9782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598">
                  <a:extLst>
                    <a:ext uri="{9D8B030D-6E8A-4147-A177-3AD203B41FA5}">
                      <a16:colId xmlns:a16="http://schemas.microsoft.com/office/drawing/2014/main" val="1008759125"/>
                    </a:ext>
                  </a:extLst>
                </a:gridCol>
                <a:gridCol w="1215809">
                  <a:extLst>
                    <a:ext uri="{9D8B030D-6E8A-4147-A177-3AD203B41FA5}">
                      <a16:colId xmlns:a16="http://schemas.microsoft.com/office/drawing/2014/main" val="2724606049"/>
                    </a:ext>
                  </a:extLst>
                </a:gridCol>
                <a:gridCol w="1389496">
                  <a:extLst>
                    <a:ext uri="{9D8B030D-6E8A-4147-A177-3AD203B41FA5}">
                      <a16:colId xmlns:a16="http://schemas.microsoft.com/office/drawing/2014/main" val="3413180609"/>
                    </a:ext>
                  </a:extLst>
                </a:gridCol>
              </a:tblGrid>
              <a:tr h="3260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Závodění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Relativní četnost (%)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39202"/>
                  </a:ext>
                </a:extLst>
              </a:tr>
              <a:tr h="3260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závodně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993154"/>
                  </a:ext>
                </a:extLst>
              </a:tr>
              <a:tr h="3260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rekreačně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54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9450838"/>
                  </a:ext>
                </a:extLst>
              </a:tr>
            </a:tbl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4157DF10-5C74-41CC-B4F1-ABB1054DCD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8679147"/>
              </p:ext>
            </p:extLst>
          </p:nvPr>
        </p:nvGraphicFramePr>
        <p:xfrm>
          <a:off x="4901936" y="1159881"/>
          <a:ext cx="7121427" cy="465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7D0BE001-B94E-4B99-86E9-335A470D3971}"/>
              </a:ext>
            </a:extLst>
          </p:cNvPr>
          <p:cNvCxnSpPr/>
          <p:nvPr/>
        </p:nvCxnSpPr>
        <p:spPr>
          <a:xfrm flipV="1">
            <a:off x="10416619" y="2535810"/>
            <a:ext cx="301657" cy="141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B963760E-E1A6-41C1-A5B3-0CEE74A56B9F}"/>
              </a:ext>
            </a:extLst>
          </p:cNvPr>
          <p:cNvCxnSpPr/>
          <p:nvPr/>
        </p:nvCxnSpPr>
        <p:spPr>
          <a:xfrm flipH="1">
            <a:off x="6256256" y="4015818"/>
            <a:ext cx="263950" cy="169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9F8E982-2793-49B1-833B-6913D02631B2}"/>
              </a:ext>
            </a:extLst>
          </p:cNvPr>
          <p:cNvSpPr txBox="1"/>
          <p:nvPr/>
        </p:nvSpPr>
        <p:spPr>
          <a:xfrm>
            <a:off x="10692267" y="232951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46%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1FAFA1A-47FA-4604-87AE-B8644139C4F6}"/>
              </a:ext>
            </a:extLst>
          </p:cNvPr>
          <p:cNvSpPr txBox="1"/>
          <p:nvPr/>
        </p:nvSpPr>
        <p:spPr>
          <a:xfrm>
            <a:off x="5869816" y="4185501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54%</a:t>
            </a:r>
          </a:p>
        </p:txBody>
      </p:sp>
    </p:spTree>
    <p:extLst>
      <p:ext uri="{BB962C8B-B14F-4D97-AF65-F5344CB8AC3E}">
        <p14:creationId xmlns:p14="http://schemas.microsoft.com/office/powerpoint/2010/main" val="4277562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397</Words>
  <Application>Microsoft Office PowerPoint</Application>
  <PresentationFormat>Širokoúhlá obrazovka</PresentationFormat>
  <Paragraphs>279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Statistika- sport</vt:lpstr>
      <vt:lpstr> 1. Jaký sport děláš?</vt:lpstr>
      <vt:lpstr>2. Jak často se mu věnuješ?</vt:lpstr>
      <vt:lpstr>3. Pohlaví</vt:lpstr>
      <vt:lpstr>4. Kolik měříš?</vt:lpstr>
      <vt:lpstr>5. Kolik ti je let?</vt:lpstr>
      <vt:lpstr>6. Jaká je tvoje oblíbená sportovní značka?</vt:lpstr>
      <vt:lpstr>7. Chodíš do posilovny?</vt:lpstr>
      <vt:lpstr>8. Sportuješ závodně nebo rekreačně?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Statistika- sport</dc:title>
  <dc:creator>Roman</dc:creator>
  <cp:lastModifiedBy>Roman</cp:lastModifiedBy>
  <cp:revision>22</cp:revision>
  <dcterms:created xsi:type="dcterms:W3CDTF">2020-04-20T16:12:17Z</dcterms:created>
  <dcterms:modified xsi:type="dcterms:W3CDTF">2020-04-21T12:39:59Z</dcterms:modified>
</cp:coreProperties>
</file>