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Excel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Autor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List1!$A$2:$A$5</c:f>
              <c:strCache>
                <c:ptCount val="4"/>
                <c:pt idx="0">
                  <c:v>John Fowles</c:v>
                </c:pt>
                <c:pt idx="1">
                  <c:v>Jo Nesbø</c:v>
                </c:pt>
                <c:pt idx="2">
                  <c:v>Bernard Minier</c:v>
                </c:pt>
                <c:pt idx="3">
                  <c:v>Lars Kepler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0.32</c:v>
                </c:pt>
                <c:pt idx="1">
                  <c:v>0.2</c:v>
                </c:pt>
                <c:pt idx="2">
                  <c:v>0.24</c:v>
                </c:pt>
                <c:pt idx="3">
                  <c:v>0.24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00E-4C8C-A414-21D7F35DDD93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Vazba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shade val="65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1">
                  <a:tint val="65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List1!$A$2:$A$4</c:f>
              <c:strCache>
                <c:ptCount val="3"/>
                <c:pt idx="0">
                  <c:v>měkká</c:v>
                </c:pt>
                <c:pt idx="1">
                  <c:v>pevná</c:v>
                </c:pt>
                <c:pt idx="2">
                  <c:v>pevná + přebal</c:v>
                </c:pt>
              </c:strCache>
            </c:strRef>
          </c:cat>
          <c:val>
            <c:numRef>
              <c:f>List1!$B$2:$B$4</c:f>
              <c:numCache>
                <c:formatCode>General</c:formatCode>
                <c:ptCount val="3"/>
                <c:pt idx="0">
                  <c:v>0.12</c:v>
                </c:pt>
                <c:pt idx="1">
                  <c:v>0.16</c:v>
                </c:pt>
                <c:pt idx="2">
                  <c:v>0.72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832-4305-8ABB-DC2FCBAA2A07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Počet stran</c:v>
                </c:pt>
              </c:strCache>
            </c:strRef>
          </c:tx>
          <c:dPt>
            <c:idx val="0"/>
            <c:bubble3D val="0"/>
            <c:spPr>
              <a:solidFill>
                <a:schemeClr val="accent2">
                  <a:shade val="65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2"/>
            <c:bubble3D val="0"/>
            <c:spPr>
              <a:solidFill>
                <a:schemeClr val="accent2">
                  <a:tint val="65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List1!$A$2:$A$4</c:f>
              <c:strCache>
                <c:ptCount val="3"/>
                <c:pt idx="0">
                  <c:v>do 100 stran</c:v>
                </c:pt>
                <c:pt idx="1">
                  <c:v>100-500 stran</c:v>
                </c:pt>
                <c:pt idx="2">
                  <c:v>500 a více stran</c:v>
                </c:pt>
              </c:strCache>
            </c:strRef>
          </c:cat>
          <c:val>
            <c:numRef>
              <c:f>List1!$B$2:$B$4</c:f>
              <c:numCache>
                <c:formatCode>General</c:formatCode>
                <c:ptCount val="3"/>
                <c:pt idx="0">
                  <c:v>0.04</c:v>
                </c:pt>
                <c:pt idx="1">
                  <c:v>0.4</c:v>
                </c:pt>
                <c:pt idx="2">
                  <c:v>0.56000000000000005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989-4A7C-84CE-897DD024A0C4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Datum vydání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List1!$A$2:$A$4</c:f>
              <c:strCache>
                <c:ptCount val="3"/>
                <c:pt idx="0">
                  <c:v>minulé století</c:v>
                </c:pt>
                <c:pt idx="1">
                  <c:v>2000-2015</c:v>
                </c:pt>
                <c:pt idx="2">
                  <c:v>2015-současnost</c:v>
                </c:pt>
              </c:strCache>
            </c:strRef>
          </c:cat>
          <c:val>
            <c:numRef>
              <c:f>List1!$B$2:$B$4</c:f>
              <c:numCache>
                <c:formatCode>General</c:formatCode>
                <c:ptCount val="3"/>
                <c:pt idx="0">
                  <c:v>0.32</c:v>
                </c:pt>
                <c:pt idx="1">
                  <c:v>0.4</c:v>
                </c:pt>
                <c:pt idx="2">
                  <c:v>0.28000000000000003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CF2-47CC-9845-BE0EE9ECCA7D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3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7916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216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400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895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688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14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358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248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803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t>4/19/2020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5328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949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4/19/2020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8813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6600" dirty="0" smtClean="0"/>
              <a:t>Knihy mých rodičů</a:t>
            </a:r>
            <a:endParaRPr lang="cs-CZ" sz="6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5989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0832792"/>
              </p:ext>
            </p:extLst>
          </p:nvPr>
        </p:nvGraphicFramePr>
        <p:xfrm>
          <a:off x="0" y="0"/>
          <a:ext cx="12192000" cy="63259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7300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01168" lvl="1" indent="0">
              <a:buNone/>
            </a:pPr>
            <a:r>
              <a:rPr lang="cs-CZ" dirty="0" smtClean="0"/>
              <a:t>	</a:t>
            </a:r>
            <a:r>
              <a:rPr lang="cs-CZ" sz="2000" dirty="0" smtClean="0"/>
              <a:t>V tomto výzkumu byli autoři knih celkem vyrovnaní. Je vidět, že se více používá pevná vazba </a:t>
            </a:r>
            <a:r>
              <a:rPr lang="cs-CZ" sz="2000" smtClean="0"/>
              <a:t>a velice často </a:t>
            </a:r>
            <a:r>
              <a:rPr lang="cs-CZ" sz="2000" dirty="0" smtClean="0"/>
              <a:t>i přebal. Velká většina knih je dlouhá a jsou z různých dob, nejvíce však z období 2000-2015. Nevšiml jsem si žádných velkých závislostí, akorát bych řekl, že tři ze čtyř autorů mají knihy pouze z tohoto století, a naopak všechny knihy Johna </a:t>
            </a:r>
            <a:r>
              <a:rPr lang="cs-CZ" sz="2000" dirty="0" err="1" smtClean="0"/>
              <a:t>Fowlese</a:t>
            </a:r>
            <a:r>
              <a:rPr lang="cs-CZ" sz="2000" dirty="0" smtClean="0"/>
              <a:t> byly vydány v minulém století.</a:t>
            </a:r>
          </a:p>
          <a:p>
            <a:pPr marL="201168" lvl="1" indent="0">
              <a:buNone/>
            </a:pPr>
            <a:endParaRPr lang="cs-CZ" sz="2000" dirty="0"/>
          </a:p>
          <a:p>
            <a:pPr marL="201168" lvl="1" indent="0">
              <a:buNone/>
            </a:pPr>
            <a:r>
              <a:rPr lang="cs-CZ" sz="2000" dirty="0" smtClean="0"/>
              <a:t>Děkuji za pozornost! Doufám, že se vám tyto vědomosti budou do života hodit!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164751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51578" y="713079"/>
            <a:ext cx="9603275" cy="1049235"/>
          </a:xfrm>
        </p:spPr>
        <p:txBody>
          <a:bodyPr/>
          <a:lstStyle/>
          <a:p>
            <a:r>
              <a:rPr lang="cs-CZ" dirty="0" smtClean="0"/>
              <a:t>Objasnění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2826326"/>
            <a:ext cx="10058400" cy="3042767"/>
          </a:xfrm>
        </p:spPr>
        <p:txBody>
          <a:bodyPr>
            <a:normAutofit/>
          </a:bodyPr>
          <a:lstStyle/>
          <a:p>
            <a:pPr marL="201168" lvl="1" indent="0">
              <a:buNone/>
            </a:pPr>
            <a:r>
              <a:rPr lang="cs-CZ" sz="2600" dirty="0" smtClean="0"/>
              <a:t>	Požádal jsem rodiče, aby si vybrali </a:t>
            </a:r>
            <a:r>
              <a:rPr lang="cs-CZ" sz="2600" b="1" dirty="0" smtClean="0"/>
              <a:t>4 autory </a:t>
            </a:r>
            <a:r>
              <a:rPr lang="cs-CZ" sz="2600" dirty="0" smtClean="0"/>
              <a:t>(od kterých mají nejvíce knih) a řekli mi, které jejich knížky se jim nejvíce líbí. O těchto knížkách jsem si zapsal informace a budu je teď porovnávat (Nebudu porovnávat obsah knih, ale spíše zpracování atd.).</a:t>
            </a:r>
          </a:p>
          <a:p>
            <a:pPr marL="201168" lvl="1" indent="0">
              <a:buNone/>
            </a:pPr>
            <a:endParaRPr lang="cs-CZ" sz="2600" dirty="0"/>
          </a:p>
          <a:p>
            <a:pPr marL="201168" lvl="1" indent="0">
              <a:buNone/>
            </a:pPr>
            <a:r>
              <a:rPr lang="cs-CZ" sz="2600" dirty="0" smtClean="0"/>
              <a:t>Knih bylo vybráno </a:t>
            </a:r>
            <a:r>
              <a:rPr lang="cs-CZ" sz="2600" b="1" dirty="0" smtClean="0"/>
              <a:t>25</a:t>
            </a:r>
            <a:r>
              <a:rPr lang="cs-CZ" sz="2600" dirty="0" smtClean="0"/>
              <a:t>.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3787765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375942"/>
          </a:xfrm>
        </p:spPr>
        <p:txBody>
          <a:bodyPr/>
          <a:lstStyle/>
          <a:p>
            <a:r>
              <a:rPr lang="cs-CZ" dirty="0" smtClean="0"/>
              <a:t>Autor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1845734"/>
            <a:ext cx="10291156" cy="402336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První hodnotou, kterou budeme porovnávat, je autor knihy. Autorům jsem nepřidělil čísla, takže to je </a:t>
            </a:r>
            <a:r>
              <a:rPr lang="cs-CZ" b="1" dirty="0" smtClean="0"/>
              <a:t>kvalitativní hodnota</a:t>
            </a:r>
            <a:r>
              <a:rPr lang="cs-CZ" dirty="0" smtClean="0"/>
              <a:t>. Nebudeme tedy počítat průměr a medián, protože by to nedávalo smysl.</a:t>
            </a:r>
          </a:p>
          <a:p>
            <a:r>
              <a:rPr lang="cs-CZ" dirty="0" smtClean="0"/>
              <a:t> </a:t>
            </a:r>
            <a:r>
              <a:rPr lang="cs-CZ" i="1" dirty="0" smtClean="0"/>
              <a:t>Autoři:</a:t>
            </a:r>
            <a:r>
              <a:rPr lang="cs-CZ" dirty="0" smtClean="0"/>
              <a:t> John </a:t>
            </a:r>
            <a:r>
              <a:rPr lang="cs-CZ" dirty="0" err="1" smtClean="0"/>
              <a:t>Fowles</a:t>
            </a:r>
            <a:r>
              <a:rPr lang="cs-CZ" dirty="0" smtClean="0"/>
              <a:t>; </a:t>
            </a:r>
            <a:r>
              <a:rPr lang="cs-CZ" dirty="0"/>
              <a:t>Jo </a:t>
            </a:r>
            <a:r>
              <a:rPr lang="cs-CZ" dirty="0" err="1" smtClean="0"/>
              <a:t>Nesbø</a:t>
            </a:r>
            <a:r>
              <a:rPr lang="cs-CZ" dirty="0"/>
              <a:t>;</a:t>
            </a:r>
            <a:r>
              <a:rPr lang="cs-CZ" dirty="0" smtClean="0"/>
              <a:t> Bernard </a:t>
            </a:r>
            <a:r>
              <a:rPr lang="cs-CZ" dirty="0" err="1" smtClean="0"/>
              <a:t>Minier</a:t>
            </a:r>
            <a:r>
              <a:rPr lang="cs-CZ" dirty="0"/>
              <a:t>;</a:t>
            </a:r>
            <a:r>
              <a:rPr lang="cs-CZ" dirty="0" smtClean="0"/>
              <a:t> Lars Kepler</a:t>
            </a:r>
            <a:endParaRPr lang="cs-CZ" dirty="0"/>
          </a:p>
          <a:p>
            <a:endParaRPr lang="cs-CZ" u="sng" dirty="0" smtClean="0"/>
          </a:p>
          <a:p>
            <a:r>
              <a:rPr lang="cs-CZ" u="sng" dirty="0" smtClean="0"/>
              <a:t>Absolutní četnost:</a:t>
            </a:r>
            <a:r>
              <a:rPr lang="cs-CZ" dirty="0" smtClean="0"/>
              <a:t> John </a:t>
            </a:r>
            <a:r>
              <a:rPr lang="cs-CZ" dirty="0" err="1" smtClean="0"/>
              <a:t>Fowles</a:t>
            </a:r>
            <a:r>
              <a:rPr lang="cs-CZ" dirty="0"/>
              <a:t> – </a:t>
            </a:r>
            <a:r>
              <a:rPr lang="cs-CZ" b="1" dirty="0"/>
              <a:t>8</a:t>
            </a:r>
            <a:r>
              <a:rPr lang="cs-CZ" dirty="0"/>
              <a:t>; Jo </a:t>
            </a:r>
            <a:r>
              <a:rPr lang="cs-CZ" dirty="0" err="1" smtClean="0"/>
              <a:t>Nesbø</a:t>
            </a:r>
            <a:r>
              <a:rPr lang="cs-CZ" dirty="0" smtClean="0"/>
              <a:t> – </a:t>
            </a:r>
            <a:r>
              <a:rPr lang="cs-CZ" b="1" dirty="0" smtClean="0"/>
              <a:t>5</a:t>
            </a:r>
            <a:r>
              <a:rPr lang="cs-CZ" dirty="0" smtClean="0"/>
              <a:t>; Bernard </a:t>
            </a:r>
            <a:r>
              <a:rPr lang="cs-CZ" dirty="0" err="1" smtClean="0"/>
              <a:t>Minier</a:t>
            </a:r>
            <a:r>
              <a:rPr lang="cs-CZ" dirty="0" smtClean="0"/>
              <a:t> – </a:t>
            </a:r>
            <a:r>
              <a:rPr lang="cs-CZ" b="1" dirty="0" smtClean="0"/>
              <a:t>6</a:t>
            </a:r>
            <a:r>
              <a:rPr lang="cs-CZ" dirty="0" smtClean="0"/>
              <a:t>; Lars Kepler – </a:t>
            </a:r>
            <a:r>
              <a:rPr lang="cs-CZ" b="1" dirty="0" smtClean="0"/>
              <a:t>6</a:t>
            </a:r>
            <a:r>
              <a:rPr lang="cs-CZ" dirty="0" smtClean="0"/>
              <a:t> </a:t>
            </a:r>
          </a:p>
          <a:p>
            <a:r>
              <a:rPr lang="cs-CZ" u="sng" dirty="0" smtClean="0"/>
              <a:t>Relativní četnost:</a:t>
            </a:r>
            <a:r>
              <a:rPr lang="cs-CZ" dirty="0" smtClean="0"/>
              <a:t> John </a:t>
            </a:r>
            <a:r>
              <a:rPr lang="cs-CZ" dirty="0" err="1"/>
              <a:t>F</a:t>
            </a:r>
            <a:r>
              <a:rPr lang="cs-CZ" dirty="0" err="1" smtClean="0"/>
              <a:t>owles</a:t>
            </a:r>
            <a:r>
              <a:rPr lang="cs-CZ" dirty="0"/>
              <a:t> – </a:t>
            </a:r>
            <a:r>
              <a:rPr lang="cs-CZ" b="1" dirty="0" smtClean="0"/>
              <a:t>32 %</a:t>
            </a:r>
            <a:r>
              <a:rPr lang="cs-CZ" dirty="0" smtClean="0"/>
              <a:t>; </a:t>
            </a:r>
            <a:r>
              <a:rPr lang="cs-CZ" dirty="0"/>
              <a:t>Jo </a:t>
            </a:r>
            <a:r>
              <a:rPr lang="cs-CZ" dirty="0" err="1" smtClean="0"/>
              <a:t>Nesbø</a:t>
            </a:r>
            <a:r>
              <a:rPr lang="cs-CZ" dirty="0" smtClean="0"/>
              <a:t> – </a:t>
            </a:r>
            <a:r>
              <a:rPr lang="cs-CZ" b="1" dirty="0" smtClean="0"/>
              <a:t>20 %</a:t>
            </a:r>
            <a:r>
              <a:rPr lang="cs-CZ" dirty="0" smtClean="0"/>
              <a:t>; Bernard </a:t>
            </a:r>
            <a:r>
              <a:rPr lang="cs-CZ" dirty="0" err="1" smtClean="0"/>
              <a:t>Minier</a:t>
            </a:r>
            <a:r>
              <a:rPr lang="cs-CZ" dirty="0" smtClean="0"/>
              <a:t> – </a:t>
            </a:r>
            <a:r>
              <a:rPr lang="cs-CZ" b="1" dirty="0" smtClean="0"/>
              <a:t>24 %</a:t>
            </a:r>
            <a:r>
              <a:rPr lang="cs-CZ" dirty="0" smtClean="0"/>
              <a:t>; Lars Kepler – </a:t>
            </a:r>
            <a:r>
              <a:rPr lang="cs-CZ" b="1" dirty="0" smtClean="0"/>
              <a:t>24 %</a:t>
            </a:r>
          </a:p>
          <a:p>
            <a:endParaRPr lang="cs-CZ" dirty="0"/>
          </a:p>
          <a:p>
            <a:r>
              <a:rPr lang="cs-CZ" dirty="0" smtClean="0"/>
              <a:t>Zkrátka, nejvíce je v seznamu knih od Johna </a:t>
            </a:r>
            <a:r>
              <a:rPr lang="cs-CZ" dirty="0" err="1" smtClean="0"/>
              <a:t>Fowlese</a:t>
            </a:r>
            <a:r>
              <a:rPr lang="cs-CZ" dirty="0" smtClean="0"/>
              <a:t>, od </a:t>
            </a:r>
            <a:r>
              <a:rPr lang="cs-CZ" dirty="0" err="1" smtClean="0"/>
              <a:t>Miniera</a:t>
            </a:r>
            <a:r>
              <a:rPr lang="cs-CZ" dirty="0" smtClean="0"/>
              <a:t> a Keplera je stejně, a od </a:t>
            </a:r>
            <a:r>
              <a:rPr lang="cs-CZ" dirty="0" err="1" smtClean="0"/>
              <a:t>Nesba</a:t>
            </a:r>
            <a:r>
              <a:rPr lang="cs-CZ" dirty="0" smtClean="0"/>
              <a:t> nejméně. Ale je to velice vyrovnané.</a:t>
            </a:r>
          </a:p>
          <a:p>
            <a:r>
              <a:rPr lang="cs-CZ" dirty="0" smtClean="0"/>
              <a:t>Graf na dalším </a:t>
            </a:r>
            <a:r>
              <a:rPr lang="cs-CZ" dirty="0" err="1" smtClean="0"/>
              <a:t>slidu</a:t>
            </a:r>
            <a:r>
              <a:rPr lang="cs-CZ" dirty="0" smtClean="0"/>
              <a:t> -&gt;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415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723207" y="1504604"/>
            <a:ext cx="10906298" cy="65670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4729568"/>
              </p:ext>
            </p:extLst>
          </p:nvPr>
        </p:nvGraphicFramePr>
        <p:xfrm>
          <a:off x="0" y="0"/>
          <a:ext cx="12192000" cy="63259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96047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Vazba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Jako druhou hodnotu si vezmeme vazbu knihy. Zjišťuji tím, zda-</a:t>
            </a:r>
            <a:r>
              <a:rPr lang="cs-CZ" dirty="0" err="1" smtClean="0"/>
              <a:t>li</a:t>
            </a:r>
            <a:r>
              <a:rPr lang="cs-CZ" dirty="0" smtClean="0"/>
              <a:t> má kniha měkkou vazbu, pevnou, nebo dokonce přebal. Je to zase </a:t>
            </a:r>
            <a:r>
              <a:rPr lang="cs-CZ" b="1" dirty="0" smtClean="0"/>
              <a:t>kvalitativní</a:t>
            </a:r>
            <a:r>
              <a:rPr lang="cs-CZ" dirty="0" smtClean="0"/>
              <a:t> hodnota, takže průměr s mediánem znovu vynecháme.</a:t>
            </a:r>
          </a:p>
          <a:p>
            <a:r>
              <a:rPr lang="cs-CZ" i="1" dirty="0" smtClean="0"/>
              <a:t>Vazby: </a:t>
            </a:r>
            <a:r>
              <a:rPr lang="cs-CZ" dirty="0" smtClean="0"/>
              <a:t>měkká; pevná; pevná s přebalem</a:t>
            </a:r>
          </a:p>
          <a:p>
            <a:endParaRPr lang="cs-CZ" u="sng" dirty="0" smtClean="0"/>
          </a:p>
          <a:p>
            <a:r>
              <a:rPr lang="cs-CZ" u="sng" dirty="0" smtClean="0"/>
              <a:t>Absolutní četnost:</a:t>
            </a:r>
            <a:r>
              <a:rPr lang="cs-CZ" dirty="0" smtClean="0"/>
              <a:t> měkká – </a:t>
            </a:r>
            <a:r>
              <a:rPr lang="cs-CZ" b="1" dirty="0" smtClean="0"/>
              <a:t>3</a:t>
            </a:r>
            <a:r>
              <a:rPr lang="cs-CZ" dirty="0" smtClean="0"/>
              <a:t>; pevná – </a:t>
            </a:r>
            <a:r>
              <a:rPr lang="cs-CZ" b="1" dirty="0" smtClean="0"/>
              <a:t>4</a:t>
            </a:r>
            <a:r>
              <a:rPr lang="cs-CZ" dirty="0" smtClean="0"/>
              <a:t>; pevná s přebalem – </a:t>
            </a:r>
            <a:r>
              <a:rPr lang="cs-CZ" b="1" dirty="0" smtClean="0"/>
              <a:t>18</a:t>
            </a:r>
          </a:p>
          <a:p>
            <a:r>
              <a:rPr lang="cs-CZ" u="sng" dirty="0" smtClean="0"/>
              <a:t>Relativní četnost:</a:t>
            </a:r>
            <a:r>
              <a:rPr lang="cs-CZ" dirty="0" smtClean="0"/>
              <a:t> měkká – </a:t>
            </a:r>
            <a:r>
              <a:rPr lang="cs-CZ" b="1" dirty="0" smtClean="0"/>
              <a:t>12 %</a:t>
            </a:r>
            <a:r>
              <a:rPr lang="cs-CZ" dirty="0" smtClean="0"/>
              <a:t>; pevná – </a:t>
            </a:r>
            <a:r>
              <a:rPr lang="cs-CZ" b="1" dirty="0" smtClean="0"/>
              <a:t>16 %</a:t>
            </a:r>
            <a:r>
              <a:rPr lang="cs-CZ" dirty="0" smtClean="0"/>
              <a:t>; pevná s přebalem – </a:t>
            </a:r>
            <a:r>
              <a:rPr lang="cs-CZ" b="1" dirty="0" smtClean="0"/>
              <a:t>72 %</a:t>
            </a:r>
          </a:p>
          <a:p>
            <a:endParaRPr lang="cs-CZ" u="sng" dirty="0" smtClean="0"/>
          </a:p>
          <a:p>
            <a:r>
              <a:rPr lang="cs-CZ" dirty="0" smtClean="0"/>
              <a:t>Tentokrát opravdu silně vítězí pevná vazba s přebalem.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Graf -&gt;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038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9634530"/>
              </p:ext>
            </p:extLst>
          </p:nvPr>
        </p:nvGraphicFramePr>
        <p:xfrm>
          <a:off x="0" y="0"/>
          <a:ext cx="12192000" cy="63259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19860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Počet stran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247495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Počet stran jsem rozdělil na tři stupně, aby se mi s nimi při počítání četností lépe pracovalo. Je to </a:t>
            </a:r>
            <a:r>
              <a:rPr lang="cs-CZ" b="1" dirty="0" smtClean="0"/>
              <a:t>kvantitativní</a:t>
            </a:r>
            <a:r>
              <a:rPr lang="cs-CZ" dirty="0" smtClean="0"/>
              <a:t> hodnota, takže se tentokrát podíváme i na průměr s mediánem (při jejichž počítání už kategorie vynecháme).</a:t>
            </a:r>
          </a:p>
          <a:p>
            <a:r>
              <a:rPr lang="cs-CZ" i="1" dirty="0" smtClean="0"/>
              <a:t>Počty stran: </a:t>
            </a:r>
            <a:r>
              <a:rPr lang="cs-CZ" dirty="0" smtClean="0"/>
              <a:t>do 100 stran; 100-500 stran; 500 a více stran</a:t>
            </a:r>
          </a:p>
          <a:p>
            <a:r>
              <a:rPr lang="cs-CZ" u="sng" dirty="0" smtClean="0"/>
              <a:t>Absolutní četnost:</a:t>
            </a:r>
            <a:r>
              <a:rPr lang="cs-CZ" dirty="0" smtClean="0"/>
              <a:t> </a:t>
            </a:r>
            <a:r>
              <a:rPr lang="cs-CZ" dirty="0"/>
              <a:t>do 100 </a:t>
            </a:r>
            <a:r>
              <a:rPr lang="cs-CZ" dirty="0" smtClean="0"/>
              <a:t>stran - </a:t>
            </a:r>
            <a:r>
              <a:rPr lang="cs-CZ" b="1" dirty="0" smtClean="0"/>
              <a:t>1</a:t>
            </a:r>
            <a:r>
              <a:rPr lang="cs-CZ" dirty="0" smtClean="0"/>
              <a:t>; </a:t>
            </a:r>
            <a:r>
              <a:rPr lang="cs-CZ" dirty="0"/>
              <a:t>100-500 </a:t>
            </a:r>
            <a:r>
              <a:rPr lang="cs-CZ" dirty="0" smtClean="0"/>
              <a:t>stran - </a:t>
            </a:r>
            <a:r>
              <a:rPr lang="cs-CZ" b="1" dirty="0" smtClean="0"/>
              <a:t>10</a:t>
            </a:r>
            <a:r>
              <a:rPr lang="cs-CZ" dirty="0" smtClean="0"/>
              <a:t>; </a:t>
            </a:r>
            <a:r>
              <a:rPr lang="cs-CZ" dirty="0"/>
              <a:t>500 a více </a:t>
            </a:r>
            <a:r>
              <a:rPr lang="cs-CZ" dirty="0" smtClean="0"/>
              <a:t>stran – </a:t>
            </a:r>
            <a:r>
              <a:rPr lang="cs-CZ" b="1" dirty="0" smtClean="0"/>
              <a:t>14</a:t>
            </a:r>
          </a:p>
          <a:p>
            <a:r>
              <a:rPr lang="cs-CZ" u="sng" dirty="0" smtClean="0"/>
              <a:t>Relativní četnost:</a:t>
            </a:r>
            <a:r>
              <a:rPr lang="cs-CZ" dirty="0" smtClean="0"/>
              <a:t> do 100 </a:t>
            </a:r>
            <a:r>
              <a:rPr lang="cs-CZ" dirty="0"/>
              <a:t>stran – </a:t>
            </a:r>
            <a:r>
              <a:rPr lang="cs-CZ" b="1" dirty="0"/>
              <a:t>4 %</a:t>
            </a:r>
            <a:r>
              <a:rPr lang="cs-CZ" dirty="0"/>
              <a:t>; 100-500 stran – </a:t>
            </a:r>
            <a:r>
              <a:rPr lang="cs-CZ" b="1" dirty="0"/>
              <a:t>40 %</a:t>
            </a:r>
            <a:r>
              <a:rPr lang="cs-CZ" dirty="0"/>
              <a:t>; 500 a více stran </a:t>
            </a:r>
            <a:r>
              <a:rPr lang="cs-CZ" dirty="0" smtClean="0"/>
              <a:t>– </a:t>
            </a:r>
            <a:r>
              <a:rPr lang="cs-CZ" b="1" dirty="0" smtClean="0"/>
              <a:t>56 %</a:t>
            </a:r>
          </a:p>
          <a:p>
            <a:r>
              <a:rPr lang="cs-CZ" u="sng" dirty="0" smtClean="0"/>
              <a:t>Průměrná hodnota</a:t>
            </a:r>
            <a:r>
              <a:rPr lang="cs-CZ" dirty="0" smtClean="0"/>
              <a:t> je </a:t>
            </a:r>
            <a:r>
              <a:rPr lang="cs-CZ" b="1" dirty="0" smtClean="0"/>
              <a:t>472,16</a:t>
            </a:r>
            <a:r>
              <a:rPr lang="cs-CZ" dirty="0" smtClean="0"/>
              <a:t> stran</a:t>
            </a:r>
          </a:p>
          <a:p>
            <a:r>
              <a:rPr lang="cs-CZ" u="sng" dirty="0" smtClean="0"/>
              <a:t>Medián</a:t>
            </a:r>
            <a:r>
              <a:rPr lang="cs-CZ" dirty="0" smtClean="0"/>
              <a:t> je </a:t>
            </a:r>
            <a:r>
              <a:rPr lang="cs-CZ" b="1" dirty="0" smtClean="0"/>
              <a:t>510</a:t>
            </a:r>
            <a:r>
              <a:rPr lang="cs-CZ" dirty="0" smtClean="0"/>
              <a:t> stran</a:t>
            </a:r>
          </a:p>
          <a:p>
            <a:r>
              <a:rPr lang="cs-CZ" dirty="0" smtClean="0"/>
              <a:t>Převažují zde tedy delší knihy. Můžeme to vidět jak na relativní četnosti, tak na rozdílu průměru a mediánu.</a:t>
            </a:r>
          </a:p>
          <a:p>
            <a:r>
              <a:rPr lang="cs-CZ" dirty="0" smtClean="0"/>
              <a:t>Graf -&gt;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5396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706582" y="1396538"/>
            <a:ext cx="10706793" cy="8728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0799062"/>
              </p:ext>
            </p:extLst>
          </p:nvPr>
        </p:nvGraphicFramePr>
        <p:xfrm>
          <a:off x="0" y="0"/>
          <a:ext cx="12192000" cy="63509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59597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Datum vydání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30375"/>
          </a:xfrm>
        </p:spPr>
        <p:txBody>
          <a:bodyPr/>
          <a:lstStyle/>
          <a:p>
            <a:r>
              <a:rPr lang="cs-CZ" dirty="0" smtClean="0"/>
              <a:t>Datum vydání jsem také rozdělil na tři stupně. Je to další </a:t>
            </a:r>
            <a:r>
              <a:rPr lang="cs-CZ" b="1" dirty="0" smtClean="0"/>
              <a:t>kvantitativní</a:t>
            </a:r>
            <a:r>
              <a:rPr lang="cs-CZ" dirty="0" smtClean="0"/>
              <a:t> hodnota, takže se zase potkáme s průměrem a mediánem.</a:t>
            </a:r>
          </a:p>
          <a:p>
            <a:r>
              <a:rPr lang="cs-CZ" i="1" dirty="0" smtClean="0"/>
              <a:t>Data vydání: </a:t>
            </a:r>
            <a:r>
              <a:rPr lang="cs-CZ" dirty="0" smtClean="0"/>
              <a:t>minulé století; 2000-2015; 2015-současnost</a:t>
            </a:r>
          </a:p>
          <a:p>
            <a:r>
              <a:rPr lang="cs-CZ" u="sng" dirty="0"/>
              <a:t>Absolutní četnost:</a:t>
            </a:r>
            <a:r>
              <a:rPr lang="cs-CZ" dirty="0"/>
              <a:t> minulé </a:t>
            </a:r>
            <a:r>
              <a:rPr lang="cs-CZ" dirty="0" smtClean="0"/>
              <a:t>století - </a:t>
            </a:r>
            <a:r>
              <a:rPr lang="cs-CZ" b="1" dirty="0" smtClean="0"/>
              <a:t>8</a:t>
            </a:r>
            <a:r>
              <a:rPr lang="cs-CZ" dirty="0" smtClean="0"/>
              <a:t>; 2000-2015 - </a:t>
            </a:r>
            <a:r>
              <a:rPr lang="cs-CZ" b="1" dirty="0" smtClean="0"/>
              <a:t>10</a:t>
            </a:r>
            <a:r>
              <a:rPr lang="cs-CZ" dirty="0" smtClean="0"/>
              <a:t>; 2015-současnost – </a:t>
            </a:r>
            <a:r>
              <a:rPr lang="cs-CZ" b="1" dirty="0" smtClean="0"/>
              <a:t>7</a:t>
            </a:r>
          </a:p>
          <a:p>
            <a:r>
              <a:rPr lang="cs-CZ" u="sng" dirty="0" smtClean="0"/>
              <a:t>Relativní četnost:</a:t>
            </a:r>
            <a:r>
              <a:rPr lang="cs-CZ" dirty="0" smtClean="0"/>
              <a:t> minulé století – </a:t>
            </a:r>
            <a:r>
              <a:rPr lang="cs-CZ" b="1" dirty="0" smtClean="0"/>
              <a:t>32 %</a:t>
            </a:r>
            <a:r>
              <a:rPr lang="cs-CZ" dirty="0" smtClean="0"/>
              <a:t>;</a:t>
            </a:r>
            <a:r>
              <a:rPr lang="cs-CZ" b="1" dirty="0" smtClean="0"/>
              <a:t> </a:t>
            </a:r>
            <a:r>
              <a:rPr lang="cs-CZ" dirty="0"/>
              <a:t>2000-2015 – </a:t>
            </a:r>
            <a:r>
              <a:rPr lang="cs-CZ" b="1" dirty="0"/>
              <a:t>40 </a:t>
            </a:r>
            <a:r>
              <a:rPr lang="cs-CZ" b="1" dirty="0" smtClean="0"/>
              <a:t>%</a:t>
            </a:r>
            <a:r>
              <a:rPr lang="cs-CZ" dirty="0" smtClean="0"/>
              <a:t>; 2015-současnost – </a:t>
            </a:r>
            <a:r>
              <a:rPr lang="cs-CZ" b="1" dirty="0" smtClean="0"/>
              <a:t>28 %</a:t>
            </a:r>
          </a:p>
          <a:p>
            <a:r>
              <a:rPr lang="cs-CZ" u="sng" dirty="0" smtClean="0"/>
              <a:t>Průměrnou hodnotou</a:t>
            </a:r>
            <a:r>
              <a:rPr lang="cs-CZ" dirty="0" smtClean="0"/>
              <a:t> je cca rok </a:t>
            </a:r>
            <a:r>
              <a:rPr lang="cs-CZ" b="1" dirty="0" smtClean="0"/>
              <a:t>2003</a:t>
            </a:r>
          </a:p>
          <a:p>
            <a:r>
              <a:rPr lang="cs-CZ" u="sng" dirty="0" smtClean="0"/>
              <a:t>Medián</a:t>
            </a:r>
            <a:r>
              <a:rPr lang="cs-CZ" dirty="0" smtClean="0"/>
              <a:t> je </a:t>
            </a:r>
            <a:r>
              <a:rPr lang="cs-CZ" b="1" dirty="0" smtClean="0"/>
              <a:t>2010</a:t>
            </a:r>
          </a:p>
          <a:p>
            <a:r>
              <a:rPr lang="cs-CZ" dirty="0" smtClean="0"/>
              <a:t>Data jsou zase celkem vyrovnané, ale podle mediánu můžeme vidět, že většina knih je poměrně nových.</a:t>
            </a:r>
          </a:p>
          <a:p>
            <a:r>
              <a:rPr lang="cs-CZ" dirty="0" smtClean="0"/>
              <a:t>Graf -&gt;</a:t>
            </a:r>
          </a:p>
        </p:txBody>
      </p:sp>
    </p:spTree>
    <p:extLst>
      <p:ext uri="{BB962C8B-B14F-4D97-AF65-F5344CB8AC3E}">
        <p14:creationId xmlns:p14="http://schemas.microsoft.com/office/powerpoint/2010/main" val="195361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82</TotalTime>
  <Words>457</Words>
  <Application>Microsoft Office PowerPoint</Application>
  <PresentationFormat>Širokoúhlá obrazovka</PresentationFormat>
  <Paragraphs>49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Calibri</vt:lpstr>
      <vt:lpstr>Calibri Light</vt:lpstr>
      <vt:lpstr>Retrospektiva</vt:lpstr>
      <vt:lpstr>Knihy mých rodičů</vt:lpstr>
      <vt:lpstr>Objasnění</vt:lpstr>
      <vt:lpstr>Autor</vt:lpstr>
      <vt:lpstr>Prezentace aplikace PowerPoint</vt:lpstr>
      <vt:lpstr>Vazba</vt:lpstr>
      <vt:lpstr>Prezentace aplikace PowerPoint</vt:lpstr>
      <vt:lpstr>Počet stran</vt:lpstr>
      <vt:lpstr>Prezentace aplikace PowerPoint</vt:lpstr>
      <vt:lpstr>Datum vydání</vt:lpstr>
      <vt:lpstr>Prezentace aplikace PowerPoint</vt:lpstr>
      <vt:lpstr>Závěr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Knihy mých rodičů</dc:title>
  <dc:creator>Matyáš Martinský</dc:creator>
  <cp:lastModifiedBy>Matyáš Martinský</cp:lastModifiedBy>
  <cp:revision>28</cp:revision>
  <dcterms:created xsi:type="dcterms:W3CDTF">2020-04-19T08:01:03Z</dcterms:created>
  <dcterms:modified xsi:type="dcterms:W3CDTF">2020-04-19T09:23:39Z</dcterms:modified>
</cp:coreProperties>
</file>