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/>
      <c:pieChart>
        <c:varyColors val="1"/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/>
      <c:pieChart>
        <c:varyColors val="1"/>
        <c:firstSliceAng val="0"/>
      </c:pieChart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layout/>
    </c:title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List1!$B$2</c:f>
              <c:strCache>
                <c:ptCount val="1"/>
                <c:pt idx="0">
                  <c:v>počet</c:v>
                </c:pt>
              </c:strCache>
            </c:strRef>
          </c:tx>
          <c:cat>
            <c:strRef>
              <c:f>List1!$A$3:$A$5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Možná</c:v>
                </c:pt>
              </c:strCache>
            </c:strRef>
          </c:cat>
          <c:val>
            <c:numRef>
              <c:f>List1!$B$3:$B$5</c:f>
              <c:numCache>
                <c:formatCode>General</c:formatCode>
                <c:ptCount val="3"/>
                <c:pt idx="0">
                  <c:v>11</c:v>
                </c:pt>
                <c:pt idx="1">
                  <c:v>18</c:v>
                </c:pt>
                <c:pt idx="2">
                  <c:v>1</c:v>
                </c:pt>
              </c:numCache>
            </c:numRef>
          </c:val>
        </c:ser>
        <c:shape val="box"/>
        <c:axId val="58269696"/>
        <c:axId val="58279424"/>
        <c:axId val="56428736"/>
      </c:bar3DChart>
      <c:catAx>
        <c:axId val="58269696"/>
        <c:scaling>
          <c:orientation val="minMax"/>
        </c:scaling>
        <c:axPos val="b"/>
        <c:tickLblPos val="nextTo"/>
        <c:crossAx val="58279424"/>
        <c:crosses val="autoZero"/>
        <c:auto val="1"/>
        <c:lblAlgn val="ctr"/>
        <c:lblOffset val="100"/>
      </c:catAx>
      <c:valAx>
        <c:axId val="58279424"/>
        <c:scaling>
          <c:orientation val="minMax"/>
        </c:scaling>
        <c:axPos val="l"/>
        <c:majorGridlines/>
        <c:numFmt formatCode="General" sourceLinked="1"/>
        <c:tickLblPos val="nextTo"/>
        <c:crossAx val="58269696"/>
        <c:crosses val="autoZero"/>
        <c:crossBetween val="between"/>
      </c:valAx>
      <c:serAx>
        <c:axId val="56428736"/>
        <c:scaling>
          <c:orientation val="minMax"/>
        </c:scaling>
        <c:axPos val="b"/>
        <c:tickLblPos val="nextTo"/>
        <c:crossAx val="58279424"/>
        <c:crosses val="autoZero"/>
      </c:ser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plotArea>
      <c:layout/>
      <c:pieChart>
        <c:varyColors val="1"/>
        <c:firstSliceAng val="0"/>
      </c:pieChart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/>
      <c:pieChart>
        <c:varyColors val="1"/>
        <c:ser>
          <c:idx val="0"/>
          <c:order val="0"/>
          <c:cat>
            <c:strRef>
              <c:f>List1!$A$1:$A$3</c:f>
              <c:strCache>
                <c:ptCount val="3"/>
                <c:pt idx="0">
                  <c:v>odpovědělo očekávanou odpovědí*</c:v>
                </c:pt>
                <c:pt idx="1">
                  <c:v>opovědelo peníze</c:v>
                </c:pt>
                <c:pt idx="2">
                  <c:v>něvědělo jak definovat</c:v>
                </c:pt>
              </c:strCache>
            </c:strRef>
          </c:cat>
          <c:val>
            <c:numRef>
              <c:f>List1!$B$1:$B$3</c:f>
              <c:numCache>
                <c:formatCode>General</c:formatCode>
                <c:ptCount val="3"/>
                <c:pt idx="0">
                  <c:v>26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/>
            </a:pPr>
            <a:r>
              <a:rPr lang="cs-CZ"/>
              <a:t>Máš se</a:t>
            </a:r>
            <a:r>
              <a:rPr lang="cs-CZ" baseline="0"/>
              <a:t> rád/a?</a:t>
            </a:r>
            <a:endParaRPr lang="cs-CZ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cat>
            <c:strRef>
              <c:f>List1!$A$2:$A$3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20</c:v>
                </c:pt>
                <c:pt idx="1">
                  <c:v>10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plotArea>
      <c:layout/>
      <c:pieChart>
        <c:varyColors val="1"/>
        <c:ser>
          <c:idx val="0"/>
          <c:order val="0"/>
          <c:tx>
            <c:strRef>
              <c:f>List1!$B$6</c:f>
              <c:strCache>
                <c:ptCount val="1"/>
                <c:pt idx="0">
                  <c:v>počet po tu dobu trvajících vztahů</c:v>
                </c:pt>
              </c:strCache>
            </c:strRef>
          </c:tx>
          <c:cat>
            <c:numRef>
              <c:f>List1!$A$7:$A$16</c:f>
              <c:numCache>
                <c:formatCode>General</c:formatCode>
                <c:ptCount val="10"/>
                <c:pt idx="0">
                  <c:v>0</c:v>
                </c:pt>
                <c:pt idx="1">
                  <c:v>0.2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12</c:v>
                </c:pt>
                <c:pt idx="9">
                  <c:v>28.5</c:v>
                </c:pt>
              </c:numCache>
            </c:numRef>
          </c:cat>
          <c:val>
            <c:numRef>
              <c:f>List1!$B$7:$B$16</c:f>
              <c:numCache>
                <c:formatCode>General</c:formatCode>
                <c:ptCount val="10"/>
                <c:pt idx="0">
                  <c:v>10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1</c:v>
                </c:pt>
                <c:pt idx="5">
                  <c:v>5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ser>
          <c:idx val="1"/>
          <c:order val="1"/>
          <c:tx>
            <c:strRef>
              <c:f>List1!$C$6</c:f>
              <c:strCache>
                <c:ptCount val="1"/>
                <c:pt idx="0">
                  <c:v>Sloupec1</c:v>
                </c:pt>
              </c:strCache>
            </c:strRef>
          </c:tx>
          <c:cat>
            <c:numRef>
              <c:f>List1!$A$7:$A$16</c:f>
              <c:numCache>
                <c:formatCode>General</c:formatCode>
                <c:ptCount val="10"/>
                <c:pt idx="0">
                  <c:v>0</c:v>
                </c:pt>
                <c:pt idx="1">
                  <c:v>0.2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12</c:v>
                </c:pt>
                <c:pt idx="9">
                  <c:v>28.5</c:v>
                </c:pt>
              </c:numCache>
            </c:numRef>
          </c:cat>
          <c:val>
            <c:numRef>
              <c:f>List1!$C$7:$C$16</c:f>
              <c:numCache>
                <c:formatCode>General</c:formatCode>
                <c:ptCount val="10"/>
                <c:pt idx="0">
                  <c:v>0</c:v>
                </c:pt>
                <c:pt idx="1">
                  <c:v>0.2</c:v>
                </c:pt>
                <c:pt idx="2">
                  <c:v>2</c:v>
                </c:pt>
                <c:pt idx="3">
                  <c:v>8</c:v>
                </c:pt>
                <c:pt idx="4">
                  <c:v>2</c:v>
                </c:pt>
                <c:pt idx="5">
                  <c:v>30</c:v>
                </c:pt>
                <c:pt idx="6">
                  <c:v>21</c:v>
                </c:pt>
                <c:pt idx="7">
                  <c:v>16</c:v>
                </c:pt>
                <c:pt idx="8">
                  <c:v>12</c:v>
                </c:pt>
                <c:pt idx="9">
                  <c:v>28.5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List1!$H$13</c:f>
              <c:strCache>
                <c:ptCount val="1"/>
                <c:pt idx="0">
                  <c:v>počet po tu dobu trvajících vztahů</c:v>
                </c:pt>
              </c:strCache>
            </c:strRef>
          </c:tx>
          <c:cat>
            <c:strRef>
              <c:f>List1!$G$14:$G$23</c:f>
              <c:strCache>
                <c:ptCount val="10"/>
                <c:pt idx="0">
                  <c:v>0 měsíců </c:v>
                </c:pt>
                <c:pt idx="1">
                  <c:v>8 měsíců</c:v>
                </c:pt>
                <c:pt idx="2">
                  <c:v>7 měsíců</c:v>
                </c:pt>
                <c:pt idx="3">
                  <c:v>28,5 měsíců</c:v>
                </c:pt>
                <c:pt idx="4">
                  <c:v>2 měsíců </c:v>
                </c:pt>
                <c:pt idx="5">
                  <c:v>6 měsíců</c:v>
                </c:pt>
                <c:pt idx="6">
                  <c:v>1 měsíc</c:v>
                </c:pt>
                <c:pt idx="7">
                  <c:v>12 měsíců</c:v>
                </c:pt>
                <c:pt idx="8">
                  <c:v>3 měsíce</c:v>
                </c:pt>
                <c:pt idx="9">
                  <c:v>0,2 měsíce</c:v>
                </c:pt>
              </c:strCache>
            </c:strRef>
          </c:cat>
          <c:val>
            <c:numRef>
              <c:f>List1!$H$14:$H$23</c:f>
              <c:numCache>
                <c:formatCode>General</c:formatCode>
                <c:ptCount val="10"/>
                <c:pt idx="0">
                  <c:v>10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4</c:v>
                </c:pt>
                <c:pt idx="5">
                  <c:v>5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axId val="84732928"/>
        <c:axId val="84948480"/>
      </c:barChart>
      <c:catAx>
        <c:axId val="84732928"/>
        <c:scaling>
          <c:orientation val="minMax"/>
        </c:scaling>
        <c:axPos val="b"/>
        <c:tickLblPos val="nextTo"/>
        <c:crossAx val="84948480"/>
        <c:crosses val="autoZero"/>
        <c:auto val="1"/>
        <c:lblAlgn val="ctr"/>
        <c:lblOffset val="100"/>
      </c:catAx>
      <c:valAx>
        <c:axId val="84948480"/>
        <c:scaling>
          <c:orientation val="minMax"/>
        </c:scaling>
        <c:axPos val="l"/>
        <c:majorGridlines/>
        <c:numFmt formatCode="General" sourceLinked="1"/>
        <c:tickLblPos val="nextTo"/>
        <c:crossAx val="847329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plotArea>
      <c:layout/>
      <c:pieChart>
        <c:varyColors val="1"/>
        <c:ser>
          <c:idx val="0"/>
          <c:order val="0"/>
          <c:tx>
            <c:strRef>
              <c:f>List1!$L$3</c:f>
              <c:strCache>
                <c:ptCount val="1"/>
                <c:pt idx="0">
                  <c:v>Sloupec2</c:v>
                </c:pt>
              </c:strCache>
            </c:strRef>
          </c:tx>
          <c:cat>
            <c:strRef>
              <c:f>List1!$K$4:$K$5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List1!$L$4:$L$5</c:f>
              <c:numCache>
                <c:formatCode>General</c:formatCode>
                <c:ptCount val="2"/>
                <c:pt idx="0">
                  <c:v>10</c:v>
                </c:pt>
                <c:pt idx="1">
                  <c:v>20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5006-5FF4-4DEC-8BB7-59E64BC2385E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1815-6993-4A55-9E1E-CAE10ED89D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5006-5FF4-4DEC-8BB7-59E64BC2385E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1815-6993-4A55-9E1E-CAE10ED89D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5006-5FF4-4DEC-8BB7-59E64BC2385E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1815-6993-4A55-9E1E-CAE10ED89D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5006-5FF4-4DEC-8BB7-59E64BC2385E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1815-6993-4A55-9E1E-CAE10ED89D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5006-5FF4-4DEC-8BB7-59E64BC2385E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1815-6993-4A55-9E1E-CAE10ED89D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5006-5FF4-4DEC-8BB7-59E64BC2385E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1815-6993-4A55-9E1E-CAE10ED89D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5006-5FF4-4DEC-8BB7-59E64BC2385E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1815-6993-4A55-9E1E-CAE10ED89D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5006-5FF4-4DEC-8BB7-59E64BC2385E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1815-6993-4A55-9E1E-CAE10ED89D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5006-5FF4-4DEC-8BB7-59E64BC2385E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1815-6993-4A55-9E1E-CAE10ED89D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5006-5FF4-4DEC-8BB7-59E64BC2385E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1815-6993-4A55-9E1E-CAE10ED89D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5006-5FF4-4DEC-8BB7-59E64BC2385E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1815-6993-4A55-9E1E-CAE10ED89D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F5006-5FF4-4DEC-8BB7-59E64BC2385E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01815-6993-4A55-9E1E-CAE10ED89DB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8596" y="1714489"/>
            <a:ext cx="8029604" cy="1885962"/>
          </a:xfrm>
        </p:spPr>
        <p:txBody>
          <a:bodyPr/>
          <a:lstStyle/>
          <a:p>
            <a:r>
              <a:rPr lang="cs-CZ" dirty="0" smtClean="0"/>
              <a:t>VZTAHY</a:t>
            </a:r>
            <a:br>
              <a:rPr lang="cs-CZ" dirty="0" smtClean="0"/>
            </a:br>
            <a:r>
              <a:rPr lang="cs-CZ" sz="1600" i="1" dirty="0" smtClean="0"/>
              <a:t>STATISTICKÝ PRŮZKUM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Adéla Suchánková, Marie Šárová, 2.F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Náš dotazník vyplnilo celkově 30 mladých respondentů (15-17 let)</a:t>
            </a:r>
          </a:p>
          <a:p>
            <a:r>
              <a:rPr lang="cs-CZ" sz="2400" dirty="0" smtClean="0"/>
              <a:t>Zjistili jsme, že je většina nezadaných.</a:t>
            </a:r>
          </a:p>
          <a:p>
            <a:r>
              <a:rPr lang="cs-CZ" sz="2400" dirty="0" smtClean="0"/>
              <a:t>Velká většina má velmi podobný názor na lásku.</a:t>
            </a:r>
          </a:p>
          <a:p>
            <a:r>
              <a:rPr lang="cs-CZ" sz="2400" dirty="0" smtClean="0"/>
              <a:t>Zarazilo nás, že poměrně velká část respondentů nemá sama sebe ráda.</a:t>
            </a:r>
          </a:p>
          <a:p>
            <a:r>
              <a:rPr lang="cs-CZ" sz="2400" dirty="0" smtClean="0"/>
              <a:t>Zjistili jsme, že menší část respondentů už v tomto raném věku si je jistá, že jsou orientované na stejné pohlaví (převážně ženy).</a:t>
            </a:r>
          </a:p>
          <a:p>
            <a:r>
              <a:rPr lang="cs-CZ" sz="2400" dirty="0" smtClean="0"/>
              <a:t>Nejvíce vztahů trvalo 6 měsíců.</a:t>
            </a:r>
          </a:p>
          <a:p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Jsi muž/žena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Obrázek 4" descr="jsi - kolacovy graf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2428868"/>
            <a:ext cx="5883130" cy="3857652"/>
          </a:xfrm>
          <a:prstGeom prst="rect">
            <a:avLst/>
          </a:prstGeom>
        </p:spPr>
      </p:pic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715008" y="1357298"/>
          <a:ext cx="2428892" cy="857256"/>
        </p:xfrm>
        <a:graphic>
          <a:graphicData uri="http://schemas.openxmlformats.org/drawingml/2006/table">
            <a:tbl>
              <a:tblPr/>
              <a:tblGrid>
                <a:gridCol w="1214446"/>
                <a:gridCol w="1214446"/>
              </a:tblGrid>
              <a:tr h="42862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Muž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Žena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5357818" y="2357430"/>
            <a:ext cx="32861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Relativní četnost: </a:t>
            </a:r>
            <a:r>
              <a:rPr lang="cs-CZ" dirty="0" smtClean="0"/>
              <a:t>Muž  - 46,7 % Žena- 53,3 %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Kolik ti je let?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Absolutní četnost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Aritmetický průměr: </a:t>
            </a:r>
            <a:r>
              <a:rPr lang="cs-CZ" dirty="0" smtClean="0"/>
              <a:t>16,5 let</a:t>
            </a:r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4500562" y="1571612"/>
          <a:ext cx="2249498" cy="1309696"/>
        </p:xfrm>
        <a:graphic>
          <a:graphicData uri="http://schemas.openxmlformats.org/drawingml/2006/table">
            <a:tbl>
              <a:tblPr/>
              <a:tblGrid>
                <a:gridCol w="1124749"/>
                <a:gridCol w="1124749"/>
              </a:tblGrid>
              <a:tr h="32742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věk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počet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7424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27424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27424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3.Přitahuje tě</a:t>
            </a:r>
            <a:endParaRPr lang="cs-CZ" dirty="0"/>
          </a:p>
        </p:txBody>
      </p:sp>
      <p:pic>
        <p:nvPicPr>
          <p:cNvPr id="4" name="Zástupný symbol pro obsah 3" descr="pritahuje te - kolacovy graf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1857364"/>
            <a:ext cx="6293717" cy="4144863"/>
          </a:xfrm>
        </p:spPr>
      </p:pic>
      <p:sp>
        <p:nvSpPr>
          <p:cNvPr id="5" name="TextovéPole 4"/>
          <p:cNvSpPr txBox="1"/>
          <p:nvPr/>
        </p:nvSpPr>
        <p:spPr>
          <a:xfrm>
            <a:off x="928662" y="1571612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Modus</a:t>
            </a:r>
            <a:r>
              <a:rPr lang="cs-CZ" dirty="0" smtClean="0"/>
              <a:t>- žena</a:t>
            </a:r>
          </a:p>
          <a:p>
            <a:r>
              <a:rPr lang="cs-CZ" b="1" dirty="0" smtClean="0"/>
              <a:t>Medián</a:t>
            </a:r>
            <a:r>
              <a:rPr lang="cs-CZ" dirty="0" smtClean="0"/>
              <a:t>- žena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929454" y="1500174"/>
            <a:ext cx="20478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Žena -18 krát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Muž- 11 krát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Obě pohlaví- 1 krát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Jsi ve vztahu?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072066" y="1643050"/>
          <a:ext cx="2500330" cy="1285884"/>
        </p:xfrm>
        <a:graphic>
          <a:graphicData uri="http://schemas.openxmlformats.org/drawingml/2006/table">
            <a:tbl>
              <a:tblPr/>
              <a:tblGrid>
                <a:gridCol w="1250165"/>
                <a:gridCol w="1250165"/>
              </a:tblGrid>
              <a:tr h="210822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vztah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počet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70102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5248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5248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Možná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57188" y="1571625"/>
          <a:ext cx="4500564" cy="2857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/>
          <p:cNvGraphicFramePr/>
          <p:nvPr/>
        </p:nvGraphicFramePr>
        <p:xfrm>
          <a:off x="285720" y="135729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5429256" y="3357562"/>
            <a:ext cx="2410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Každý </a:t>
            </a:r>
            <a:r>
              <a:rPr lang="cs-CZ" b="1" dirty="0" smtClean="0"/>
              <a:t>2,73</a:t>
            </a:r>
            <a:r>
              <a:rPr lang="cs-CZ" dirty="0" smtClean="0"/>
              <a:t> je ve vztahu.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5.Co podle tebe znamená milovat?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57158" y="1285860"/>
          <a:ext cx="3143272" cy="857256"/>
        </p:xfrm>
        <a:graphic>
          <a:graphicData uri="http://schemas.openxmlformats.org/drawingml/2006/table">
            <a:tbl>
              <a:tblPr/>
              <a:tblGrid>
                <a:gridCol w="2347336"/>
                <a:gridCol w="795936"/>
              </a:tblGrid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odpovědělo očekávanou odpovědí*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odpovědelo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peníze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něvědělo jak definovat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Graf 3"/>
          <p:cNvGraphicFramePr/>
          <p:nvPr/>
        </p:nvGraphicFramePr>
        <p:xfrm>
          <a:off x="3714744" y="3071810"/>
          <a:ext cx="4714876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357158" y="3857628"/>
            <a:ext cx="3571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*jako očekávanou odpověď považujeme následující odpovědi našich anonymních respondentů</a:t>
            </a:r>
            <a:endParaRPr lang="cs-CZ" dirty="0"/>
          </a:p>
        </p:txBody>
      </p:sp>
      <p:graphicFrame>
        <p:nvGraphicFramePr>
          <p:cNvPr id="9" name="Graf 8"/>
          <p:cNvGraphicFramePr/>
          <p:nvPr/>
        </p:nvGraphicFramePr>
        <p:xfrm>
          <a:off x="4071934" y="164305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6072198" y="4572008"/>
            <a:ext cx="28575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0070C0"/>
                </a:solidFill>
              </a:rPr>
              <a:t>Myslet na někoho víc než na sebe.Neustále na něj myslet a neposlouchat ostatní co ti šeptají do ucha.Být k němu a on ke mně úplně </a:t>
            </a:r>
            <a:r>
              <a:rPr lang="cs-CZ" sz="1400" dirty="0">
                <a:solidFill>
                  <a:srgbClr val="0070C0"/>
                </a:solidFill>
              </a:rPr>
              <a:t>u</a:t>
            </a:r>
            <a:r>
              <a:rPr lang="cs-CZ" sz="1400" dirty="0" smtClean="0">
                <a:solidFill>
                  <a:srgbClr val="0070C0"/>
                </a:solidFill>
              </a:rPr>
              <a:t>přímná a mít mezi sebou důvěru.Láska je něco nepopsatelného ale i zároveň nevíš vlastně proč toho daného člověka miluješ prostě to tak je.</a:t>
            </a:r>
            <a:endParaRPr lang="cs-CZ" sz="1400" dirty="0">
              <a:solidFill>
                <a:srgbClr val="0070C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428992" y="5429264"/>
            <a:ext cx="25003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0070C0"/>
                </a:solidFill>
              </a:rPr>
              <a:t>Milovat někoho, znamená nedokázat si představit život bez něj a být ochoten pro něj všechno obětovat</a:t>
            </a:r>
            <a:endParaRPr lang="cs-CZ" sz="1400" dirty="0">
              <a:solidFill>
                <a:srgbClr val="0070C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00034" y="5286388"/>
            <a:ext cx="27146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0070C0"/>
                </a:solidFill>
              </a:rPr>
              <a:t>Když zavřu oči tak vidím tu danou osobu. Pořád na ní myslím a chci s ní trávit všechen svůj čas</a:t>
            </a:r>
            <a:endParaRPr lang="cs-CZ" sz="1400" dirty="0">
              <a:solidFill>
                <a:srgbClr val="0070C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643834" y="250030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*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6.</a:t>
            </a:r>
            <a:r>
              <a:rPr lang="cs-CZ" b="1" dirty="0" smtClean="0"/>
              <a:t> Máš rád/a sám/u sebe?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Absolutní četnost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Realativní</a:t>
            </a:r>
            <a:r>
              <a:rPr lang="cs-CZ" dirty="0" smtClean="0"/>
              <a:t> četnost</a:t>
            </a:r>
            <a:endParaRPr lang="cs-CZ" dirty="0"/>
          </a:p>
        </p:txBody>
      </p:sp>
      <p:graphicFrame>
        <p:nvGraphicFramePr>
          <p:cNvPr id="4" name="Graf 3"/>
          <p:cNvGraphicFramePr/>
          <p:nvPr/>
        </p:nvGraphicFramePr>
        <p:xfrm>
          <a:off x="4071934" y="1142984"/>
          <a:ext cx="4857768" cy="3000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928662" y="2143116"/>
          <a:ext cx="2000264" cy="642942"/>
        </p:xfrm>
        <a:graphic>
          <a:graphicData uri="http://schemas.openxmlformats.org/drawingml/2006/table">
            <a:tbl>
              <a:tblPr/>
              <a:tblGrid>
                <a:gridCol w="1000132"/>
                <a:gridCol w="1000132"/>
              </a:tblGrid>
              <a:tr h="32147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000100" y="4000504"/>
          <a:ext cx="2000264" cy="642942"/>
        </p:xfrm>
        <a:graphic>
          <a:graphicData uri="http://schemas.openxmlformats.org/drawingml/2006/table">
            <a:tbl>
              <a:tblPr/>
              <a:tblGrid>
                <a:gridCol w="1000132"/>
                <a:gridCol w="1000132"/>
              </a:tblGrid>
              <a:tr h="32147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Ne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33,3 per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 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Ano</a:t>
                      </a:r>
                      <a:r>
                        <a:rPr lang="cs-CZ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66,6 per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 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100" dirty="0" smtClean="0"/>
              <a:t>7.</a:t>
            </a:r>
            <a:r>
              <a:rPr lang="cs-CZ" b="1" dirty="0" smtClean="0"/>
              <a:t> </a:t>
            </a:r>
            <a:r>
              <a:rPr lang="cs-CZ" sz="2200" b="1" dirty="0" smtClean="0"/>
              <a:t>Jak dlouho trval/trvá tvůj nejdelší vztah (jestli nějaký byl, pokud ne, napiš „0"... zkus napsat v měsících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500034" y="1357298"/>
          <a:ext cx="3175000" cy="2095500"/>
        </p:xfrm>
        <a:graphic>
          <a:graphicData uri="http://schemas.openxmlformats.org/drawingml/2006/table">
            <a:tbl>
              <a:tblPr/>
              <a:tblGrid>
                <a:gridCol w="827847"/>
                <a:gridCol w="234715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doba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počet po tu dobu trvajících vztahů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 měsíců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měsíců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měsíců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28,5 měsíců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měsíců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měsíců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měsíc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 měsíců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měsíce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 měsíce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af 5"/>
          <p:cNvGraphicFramePr/>
          <p:nvPr/>
        </p:nvGraphicFramePr>
        <p:xfrm>
          <a:off x="4143372" y="12858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/>
          <p:cNvGraphicFramePr/>
          <p:nvPr/>
        </p:nvGraphicFramePr>
        <p:xfrm>
          <a:off x="428596" y="392906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7786710" y="1214422"/>
            <a:ext cx="9412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/>
              <a:t>Počet měsíců</a:t>
            </a:r>
            <a:endParaRPr lang="cs-CZ" sz="1100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5500694" y="4286256"/>
          <a:ext cx="2857520" cy="1928826"/>
        </p:xfrm>
        <a:graphic>
          <a:graphicData uri="http://schemas.openxmlformats.org/drawingml/2006/table">
            <a:tbl>
              <a:tblPr/>
              <a:tblGrid>
                <a:gridCol w="2031080"/>
                <a:gridCol w="826440"/>
              </a:tblGrid>
              <a:tr h="24110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funkce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měsíců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110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průměr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4110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modus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8220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odchylka průměru od modusu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4110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medián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8220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odchylka průměru od mediánu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8. </a:t>
            </a:r>
            <a:r>
              <a:rPr lang="cs-CZ" b="1" dirty="0" smtClean="0"/>
              <a:t>Věříš na horoskopy?</a:t>
            </a:r>
            <a:br>
              <a:rPr lang="cs-CZ" b="1" dirty="0" smtClean="0"/>
            </a:b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1142976" y="1428736"/>
          <a:ext cx="1857388" cy="714380"/>
        </p:xfrm>
        <a:graphic>
          <a:graphicData uri="http://schemas.openxmlformats.org/drawingml/2006/table">
            <a:tbl>
              <a:tblPr/>
              <a:tblGrid>
                <a:gridCol w="928694"/>
                <a:gridCol w="928694"/>
              </a:tblGrid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Graf 3"/>
          <p:cNvGraphicFramePr/>
          <p:nvPr/>
        </p:nvGraphicFramePr>
        <p:xfrm>
          <a:off x="4643438" y="1142984"/>
          <a:ext cx="4143388" cy="2943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142976" y="3857628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Každý třetí respondent věří na horoskopy.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399</Words>
  <Application>Microsoft Office PowerPoint</Application>
  <PresentationFormat>Předvádění na obrazovce (4:3)</PresentationFormat>
  <Paragraphs>113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VZTAHY STATISTICKÝ PRŮZKUM</vt:lpstr>
      <vt:lpstr>1. Jsi muž/žena</vt:lpstr>
      <vt:lpstr>2. Kolik ti je let?</vt:lpstr>
      <vt:lpstr>3.Přitahuje tě</vt:lpstr>
      <vt:lpstr>4. Jsi ve vztahu?</vt:lpstr>
      <vt:lpstr>5.Co podle tebe znamená milovat?</vt:lpstr>
      <vt:lpstr>6. Máš rád/a sám/u sebe? </vt:lpstr>
      <vt:lpstr>7. Jak dlouho trval/trvá tvůj nejdelší vztah (jestli nějaký byl, pokud ne, napiš „0"... zkus napsat v měsících </vt:lpstr>
      <vt:lpstr>8. Věříš na horoskopy? </vt:lpstr>
      <vt:lpstr>Závěr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VZTAHY STATISTICKÝ PRŮZKUM</dc:title>
  <dc:creator>Adelka</dc:creator>
  <cp:lastModifiedBy>Adelka</cp:lastModifiedBy>
  <cp:revision>9</cp:revision>
  <dcterms:created xsi:type="dcterms:W3CDTF">2020-04-21T15:28:01Z</dcterms:created>
  <dcterms:modified xsi:type="dcterms:W3CDTF">2020-04-21T21:17:35Z</dcterms:modified>
</cp:coreProperties>
</file>