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8" r:id="rId3"/>
    <p:sldId id="257" r:id="rId4"/>
    <p:sldId id="261" r:id="rId5"/>
    <p:sldId id="260" r:id="rId6"/>
    <p:sldId id="262" r:id="rId7"/>
    <p:sldId id="259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6" y="2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masn\Documents\tabulka-Snin&#269;&#225;kov&#225;,Svobodov&#225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masn\Documents\tabulka-Snin&#269;&#225;kov&#225;,Svobodov&#225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masn\Documents\tabulka-Snin&#269;&#225;kov&#225;,Svobodov&#225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masn\Documents\tabulka-Snin&#269;&#225;kov&#225;,Svobodov&#225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'List 1'!$B$63</c:f>
              <c:strCache>
                <c:ptCount val="1"/>
                <c:pt idx="0">
                  <c:v>máte rádi zvířata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'List 1'!$C$62:$D$62</c:f>
              <c:strCache>
                <c:ptCount val="2"/>
                <c:pt idx="0">
                  <c:v>ano</c:v>
                </c:pt>
                <c:pt idx="1">
                  <c:v>ne</c:v>
                </c:pt>
              </c:strCache>
            </c:strRef>
          </c:cat>
          <c:val>
            <c:numRef>
              <c:f>'List 1'!$C$63:$D$63</c:f>
              <c:numCache>
                <c:formatCode>General</c:formatCode>
                <c:ptCount val="2"/>
                <c:pt idx="0">
                  <c:v>56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9B-4703-8E59-57A13614121D}"/>
            </c:ext>
          </c:extLst>
        </c:ser>
        <c:ser>
          <c:idx val="1"/>
          <c:order val="1"/>
          <c:tx>
            <c:strRef>
              <c:f>'List 1'!$B$64</c:f>
              <c:strCache>
                <c:ptCount val="1"/>
                <c:pt idx="0">
                  <c:v>máte doma zvíře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'List 1'!$C$62:$D$62</c:f>
              <c:strCache>
                <c:ptCount val="2"/>
                <c:pt idx="0">
                  <c:v>ano</c:v>
                </c:pt>
                <c:pt idx="1">
                  <c:v>ne</c:v>
                </c:pt>
              </c:strCache>
            </c:strRef>
          </c:cat>
          <c:val>
            <c:numRef>
              <c:f>'List 1'!$C$64:$D$64</c:f>
              <c:numCache>
                <c:formatCode>General</c:formatCode>
                <c:ptCount val="2"/>
                <c:pt idx="0">
                  <c:v>39</c:v>
                </c:pt>
                <c:pt idx="1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9B-4703-8E59-57A13614121D}"/>
            </c:ext>
          </c:extLst>
        </c:ser>
        <c:ser>
          <c:idx val="2"/>
          <c:order val="2"/>
          <c:tx>
            <c:strRef>
              <c:f>'List 1'!$B$65</c:f>
              <c:strCache>
                <c:ptCount val="1"/>
                <c:pt idx="0">
                  <c:v>máte alergii na zvířata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'List 1'!$C$62:$D$62</c:f>
              <c:strCache>
                <c:ptCount val="2"/>
                <c:pt idx="0">
                  <c:v>ano</c:v>
                </c:pt>
                <c:pt idx="1">
                  <c:v>ne</c:v>
                </c:pt>
              </c:strCache>
            </c:strRef>
          </c:cat>
          <c:val>
            <c:numRef>
              <c:f>'List 1'!$C$65:$D$65</c:f>
              <c:numCache>
                <c:formatCode>General</c:formatCode>
                <c:ptCount val="2"/>
                <c:pt idx="0">
                  <c:v>15</c:v>
                </c:pt>
                <c:pt idx="1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D9B-4703-8E59-57A1361412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76131144"/>
        <c:axId val="576137376"/>
      </c:barChart>
      <c:catAx>
        <c:axId val="576131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76137376"/>
        <c:crosses val="autoZero"/>
        <c:auto val="1"/>
        <c:lblAlgn val="ctr"/>
        <c:lblOffset val="100"/>
        <c:noMultiLvlLbl val="0"/>
      </c:catAx>
      <c:valAx>
        <c:axId val="576137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76131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9651263342306697"/>
          <c:w val="1"/>
          <c:h val="0.1034873665769330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40890810396806E-2"/>
          <c:y val="3.6131194773520517E-2"/>
          <c:w val="0.92453589132352854"/>
          <c:h val="0.816544052513083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'List 1'!$Z$21</c:f>
              <c:strCache>
                <c:ptCount val="1"/>
                <c:pt idx="0">
                  <c:v>počet vlastněných mazlíčků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'List 1'!$Y$22:$Y$26</c:f>
              <c:strCach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vice než 3</c:v>
                </c:pt>
              </c:strCache>
            </c:strRef>
          </c:cat>
          <c:val>
            <c:numRef>
              <c:f>'List 1'!$Z$22:$Z$26</c:f>
              <c:numCache>
                <c:formatCode>General</c:formatCode>
                <c:ptCount val="5"/>
                <c:pt idx="0">
                  <c:v>17</c:v>
                </c:pt>
                <c:pt idx="1">
                  <c:v>14</c:v>
                </c:pt>
                <c:pt idx="2">
                  <c:v>16</c:v>
                </c:pt>
                <c:pt idx="3">
                  <c:v>6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F8-497E-B102-ECB45DE06032}"/>
            </c:ext>
          </c:extLst>
        </c:ser>
        <c:ser>
          <c:idx val="1"/>
          <c:order val="1"/>
          <c:tx>
            <c:strRef>
              <c:f>'List 1'!$AA$21</c:f>
              <c:strCache>
                <c:ptCount val="1"/>
                <c:pt idx="0">
                  <c:v>počet chtěných mazlíčků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'List 1'!$Y$22:$Y$26</c:f>
              <c:strCach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vice než 3</c:v>
                </c:pt>
              </c:strCache>
            </c:strRef>
          </c:cat>
          <c:val>
            <c:numRef>
              <c:f>'List 1'!$AA$22:$AA$26</c:f>
              <c:numCache>
                <c:formatCode>General</c:formatCode>
                <c:ptCount val="5"/>
                <c:pt idx="0">
                  <c:v>7</c:v>
                </c:pt>
                <c:pt idx="1">
                  <c:v>19</c:v>
                </c:pt>
                <c:pt idx="2">
                  <c:v>15</c:v>
                </c:pt>
                <c:pt idx="3">
                  <c:v>9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F8-497E-B102-ECB45DE060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53942352"/>
        <c:axId val="553945632"/>
      </c:barChart>
      <c:catAx>
        <c:axId val="553942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53945632"/>
        <c:crosses val="autoZero"/>
        <c:auto val="1"/>
        <c:lblAlgn val="ctr"/>
        <c:lblOffset val="100"/>
        <c:noMultiLvlLbl val="0"/>
      </c:catAx>
      <c:valAx>
        <c:axId val="553945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53942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7095625466881651E-4"/>
          <c:y val="0.88853710835639144"/>
          <c:w val="0.99825808749066236"/>
          <c:h val="0.1114628916436084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Chovaní</a:t>
            </a:r>
            <a:r>
              <a:rPr lang="cs-CZ" baseline="0"/>
              <a:t> mazlíčci</a:t>
            </a:r>
            <a:endParaRPr lang="cs-CZ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C43-4E12-AAA5-F2A1268DB7F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C43-4E12-AAA5-F2A1268DB7F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C43-4E12-AAA5-F2A1268DB7F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C43-4E12-AAA5-F2A1268DB7F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C43-4E12-AAA5-F2A1268DB7F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C43-4E12-AAA5-F2A1268DB7F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'List 1'!$Y$9:$AD$9</c:f>
              <c:strCache>
                <c:ptCount val="6"/>
                <c:pt idx="0">
                  <c:v>pes</c:v>
                </c:pt>
                <c:pt idx="1">
                  <c:v>kočka</c:v>
                </c:pt>
                <c:pt idx="2">
                  <c:v>morče</c:v>
                </c:pt>
                <c:pt idx="3">
                  <c:v>želva</c:v>
                </c:pt>
                <c:pt idx="4">
                  <c:v>jiné</c:v>
                </c:pt>
                <c:pt idx="5">
                  <c:v>nemá</c:v>
                </c:pt>
              </c:strCache>
            </c:strRef>
          </c:cat>
          <c:val>
            <c:numRef>
              <c:f>'List 1'!$Y$10:$AD$10</c:f>
              <c:numCache>
                <c:formatCode>General</c:formatCode>
                <c:ptCount val="6"/>
                <c:pt idx="0">
                  <c:v>15</c:v>
                </c:pt>
                <c:pt idx="1">
                  <c:v>7</c:v>
                </c:pt>
                <c:pt idx="2">
                  <c:v>7</c:v>
                </c:pt>
                <c:pt idx="3">
                  <c:v>3</c:v>
                </c:pt>
                <c:pt idx="4">
                  <c:v>8</c:v>
                </c:pt>
                <c:pt idx="5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C43-4E12-AAA5-F2A1268DB7F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226164958600167"/>
          <c:y val="0.91019203090042444"/>
          <c:w val="0.73337946158749456"/>
          <c:h val="8.98079690995756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Chtění</a:t>
            </a:r>
            <a:r>
              <a:rPr lang="cs-CZ" baseline="0"/>
              <a:t> mazlíčci</a:t>
            </a:r>
            <a:endParaRPr lang="cs-CZ"/>
          </a:p>
        </c:rich>
      </c:tx>
      <c:layout>
        <c:manualLayout>
          <c:xMode val="edge"/>
          <c:yMode val="edge"/>
          <c:x val="0.42232627455009092"/>
          <c:y val="2.49518870950497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D44-4016-8B4D-F20C95963DF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D44-4016-8B4D-F20C95963DF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D44-4016-8B4D-F20C95963DF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D44-4016-8B4D-F20C95963DF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D44-4016-8B4D-F20C95963DF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D44-4016-8B4D-F20C95963DF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('List 1'!$Z$13:$AA$13,'List 1'!$AC$13:$AF$13)</c:f>
              <c:strCache>
                <c:ptCount val="6"/>
                <c:pt idx="0">
                  <c:v>pes</c:v>
                </c:pt>
                <c:pt idx="1">
                  <c:v>králík</c:v>
                </c:pt>
                <c:pt idx="2">
                  <c:v>kočka</c:v>
                </c:pt>
                <c:pt idx="3">
                  <c:v>chameleon</c:v>
                </c:pt>
                <c:pt idx="4">
                  <c:v>jiné</c:v>
                </c:pt>
                <c:pt idx="5">
                  <c:v>nechce</c:v>
                </c:pt>
              </c:strCache>
            </c:strRef>
          </c:cat>
          <c:val>
            <c:numRef>
              <c:f>('List 1'!$Z$14:$AA$14,'List 1'!$AC$14:$AF$14)</c:f>
              <c:numCache>
                <c:formatCode>General</c:formatCode>
                <c:ptCount val="6"/>
                <c:pt idx="0">
                  <c:v>23</c:v>
                </c:pt>
                <c:pt idx="1">
                  <c:v>4</c:v>
                </c:pt>
                <c:pt idx="2">
                  <c:v>8</c:v>
                </c:pt>
                <c:pt idx="3">
                  <c:v>2</c:v>
                </c:pt>
                <c:pt idx="4">
                  <c:v>13</c:v>
                </c:pt>
                <c:pt idx="5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D44-4016-8B4D-F20C95963DF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801871460185083"/>
          <c:y val="0.89477928087619885"/>
          <c:w val="0.66994353250040461"/>
          <c:h val="0.105220719123801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Stáří</a:t>
            </a:r>
            <a:r>
              <a:rPr lang="cs-CZ" baseline="0" dirty="0"/>
              <a:t> mazlíčka</a:t>
            </a:r>
            <a:endParaRPr lang="cs-CZ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4E7-4AE7-AFA0-A1F6AE32974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4E7-4AE7-AFA0-A1F6AE32974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4E7-4AE7-AFA0-A1F6AE32974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4E7-4AE7-AFA0-A1F6AE32974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4E7-4AE7-AFA0-A1F6AE32974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4E7-4AE7-AFA0-A1F6AE32974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04E7-4AE7-AFA0-A1F6AE32974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04E7-4AE7-AFA0-A1F6AE329742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04E7-4AE7-AFA0-A1F6AE329742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04E7-4AE7-AFA0-A1F6AE32974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'List 1'!$K$62:$K$71</c:f>
              <c:strCache>
                <c:ptCount val="10"/>
                <c:pt idx="0">
                  <c:v>do 1 roku</c:v>
                </c:pt>
                <c:pt idx="1">
                  <c:v>2 roky</c:v>
                </c:pt>
                <c:pt idx="2">
                  <c:v>3 roky</c:v>
                </c:pt>
                <c:pt idx="3">
                  <c:v>4 roky</c:v>
                </c:pt>
                <c:pt idx="4">
                  <c:v>5 let</c:v>
                </c:pt>
                <c:pt idx="5">
                  <c:v>6 let</c:v>
                </c:pt>
                <c:pt idx="6">
                  <c:v>7 let</c:v>
                </c:pt>
                <c:pt idx="7">
                  <c:v>8 let</c:v>
                </c:pt>
                <c:pt idx="8">
                  <c:v>9 let</c:v>
                </c:pt>
                <c:pt idx="9">
                  <c:v>10 let a více</c:v>
                </c:pt>
              </c:strCache>
            </c:strRef>
          </c:cat>
          <c:val>
            <c:numRef>
              <c:f>'List 1'!$L$62:$L$71</c:f>
              <c:numCache>
                <c:formatCode>General</c:formatCode>
                <c:ptCount val="10"/>
                <c:pt idx="0">
                  <c:v>6</c:v>
                </c:pt>
                <c:pt idx="1">
                  <c:v>4</c:v>
                </c:pt>
                <c:pt idx="2">
                  <c:v>5</c:v>
                </c:pt>
                <c:pt idx="3">
                  <c:v>2</c:v>
                </c:pt>
                <c:pt idx="4">
                  <c:v>5</c:v>
                </c:pt>
                <c:pt idx="5">
                  <c:v>2</c:v>
                </c:pt>
                <c:pt idx="6">
                  <c:v>3</c:v>
                </c:pt>
                <c:pt idx="7">
                  <c:v>5</c:v>
                </c:pt>
                <c:pt idx="8">
                  <c:v>2</c:v>
                </c:pt>
                <c:pt idx="9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04E7-4AE7-AFA0-A1F6AE32974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2740561275994329E-3"/>
          <c:y val="0.9250557624517296"/>
          <c:w val="0.99745188774480109"/>
          <c:h val="7.494423754827053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BA038D-1771-498D-9DC2-28A2AFA3FE23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bg_accent0_3" csCatId="mainScheme" phldr="1"/>
      <dgm:spPr/>
      <dgm:t>
        <a:bodyPr/>
        <a:lstStyle/>
        <a:p>
          <a:endParaRPr lang="en-US"/>
        </a:p>
      </dgm:t>
    </dgm:pt>
    <dgm:pt modelId="{BCCA8754-6AAA-407D-825E-0E6DA66B497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1800" dirty="0"/>
            <a:t>Našimi respondenty byli zejména adolescenti</a:t>
          </a:r>
          <a:endParaRPr lang="en-US" sz="1800" dirty="0"/>
        </a:p>
      </dgm:t>
    </dgm:pt>
    <dgm:pt modelId="{4C859E6A-D9B0-445E-B25A-2F7ACF61D182}" type="parTrans" cxnId="{381EC3C4-F7D2-44F6-8FA1-680CAC43C99F}">
      <dgm:prSet/>
      <dgm:spPr/>
      <dgm:t>
        <a:bodyPr/>
        <a:lstStyle/>
        <a:p>
          <a:endParaRPr lang="en-US"/>
        </a:p>
      </dgm:t>
    </dgm:pt>
    <dgm:pt modelId="{A434B671-78DC-4335-B51E-E44404BA8E0F}" type="sibTrans" cxnId="{381EC3C4-F7D2-44F6-8FA1-680CAC43C99F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CE62940C-4E80-47F4-98E2-0B1787AA883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1800" dirty="0"/>
            <a:t>Dotazník vyplnilo celkem 58 lidí</a:t>
          </a:r>
          <a:endParaRPr lang="en-US" sz="1800" dirty="0"/>
        </a:p>
      </dgm:t>
    </dgm:pt>
    <dgm:pt modelId="{9B2D155F-B7EA-4C8D-8670-A215A3DCFBA7}" type="parTrans" cxnId="{14B3C96E-6AB5-4A4E-A8C3-956A263895AD}">
      <dgm:prSet/>
      <dgm:spPr/>
      <dgm:t>
        <a:bodyPr/>
        <a:lstStyle/>
        <a:p>
          <a:endParaRPr lang="en-US"/>
        </a:p>
      </dgm:t>
    </dgm:pt>
    <dgm:pt modelId="{024C8596-10D0-40F1-ACE6-4EE2E2D18FA0}" type="sibTrans" cxnId="{14B3C96E-6AB5-4A4E-A8C3-956A263895AD}">
      <dgm:prSet/>
      <dgm:spPr/>
      <dgm:t>
        <a:bodyPr/>
        <a:lstStyle/>
        <a:p>
          <a:endParaRPr lang="en-US"/>
        </a:p>
      </dgm:t>
    </dgm:pt>
    <dgm:pt modelId="{AF03FE93-A0F6-45D1-99C6-F256DDCCF69A}" type="pres">
      <dgm:prSet presAssocID="{2FBA038D-1771-498D-9DC2-28A2AFA3FE23}" presName="root" presStyleCnt="0">
        <dgm:presLayoutVars>
          <dgm:dir/>
          <dgm:resizeHandles val="exact"/>
        </dgm:presLayoutVars>
      </dgm:prSet>
      <dgm:spPr/>
    </dgm:pt>
    <dgm:pt modelId="{5DC8A681-B973-4C3D-90A9-288FE8FFDDFA}" type="pres">
      <dgm:prSet presAssocID="{2FBA038D-1771-498D-9DC2-28A2AFA3FE23}" presName="container" presStyleCnt="0">
        <dgm:presLayoutVars>
          <dgm:dir/>
          <dgm:resizeHandles val="exact"/>
        </dgm:presLayoutVars>
      </dgm:prSet>
      <dgm:spPr/>
    </dgm:pt>
    <dgm:pt modelId="{14E9AB7F-ABB6-4B62-8AEE-F20BAF3576BA}" type="pres">
      <dgm:prSet presAssocID="{BCCA8754-6AAA-407D-825E-0E6DA66B4976}" presName="compNode" presStyleCnt="0"/>
      <dgm:spPr/>
    </dgm:pt>
    <dgm:pt modelId="{285F436C-7DD4-49E3-B9A1-00192AF38327}" type="pres">
      <dgm:prSet presAssocID="{BCCA8754-6AAA-407D-825E-0E6DA66B4976}" presName="iconBgRect" presStyleLbl="bgShp" presStyleIdx="0" presStyleCnt="2"/>
      <dgm:spPr/>
    </dgm:pt>
    <dgm:pt modelId="{FABF32A0-FC27-4722-872A-1F1206F02DCF}" type="pres">
      <dgm:prSet presAssocID="{BCCA8754-6AAA-407D-825E-0E6DA66B4976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5CAFF74B-0EDF-46F3-94D1-80983E0494AD}" type="pres">
      <dgm:prSet presAssocID="{BCCA8754-6AAA-407D-825E-0E6DA66B4976}" presName="spaceRect" presStyleCnt="0"/>
      <dgm:spPr/>
    </dgm:pt>
    <dgm:pt modelId="{76C15712-3327-4E0E-AA2E-377C74E46254}" type="pres">
      <dgm:prSet presAssocID="{BCCA8754-6AAA-407D-825E-0E6DA66B4976}" presName="textRect" presStyleLbl="revTx" presStyleIdx="0" presStyleCnt="2">
        <dgm:presLayoutVars>
          <dgm:chMax val="1"/>
          <dgm:chPref val="1"/>
        </dgm:presLayoutVars>
      </dgm:prSet>
      <dgm:spPr/>
    </dgm:pt>
    <dgm:pt modelId="{4B50FD06-EE58-43FE-8CEA-191CEA2F05E5}" type="pres">
      <dgm:prSet presAssocID="{A434B671-78DC-4335-B51E-E44404BA8E0F}" presName="sibTrans" presStyleLbl="sibTrans2D1" presStyleIdx="0" presStyleCnt="0"/>
      <dgm:spPr/>
    </dgm:pt>
    <dgm:pt modelId="{356C7013-24BD-45E3-8F1B-397004FE60CD}" type="pres">
      <dgm:prSet presAssocID="{CE62940C-4E80-47F4-98E2-0B1787AA8836}" presName="compNode" presStyleCnt="0"/>
      <dgm:spPr/>
    </dgm:pt>
    <dgm:pt modelId="{9CE86309-D5A2-47D1-B134-FEE5BA201640}" type="pres">
      <dgm:prSet presAssocID="{CE62940C-4E80-47F4-98E2-0B1787AA8836}" presName="iconBgRect" presStyleLbl="bgShp" presStyleIdx="1" presStyleCnt="2"/>
      <dgm:spPr/>
    </dgm:pt>
    <dgm:pt modelId="{AC7F1DF7-781C-4918-AA57-C769D88864EA}" type="pres">
      <dgm:prSet presAssocID="{CE62940C-4E80-47F4-98E2-0B1787AA883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7DC1D6CC-3247-4468-AEB4-B37CB7D28BE4}" type="pres">
      <dgm:prSet presAssocID="{CE62940C-4E80-47F4-98E2-0B1787AA8836}" presName="spaceRect" presStyleCnt="0"/>
      <dgm:spPr/>
    </dgm:pt>
    <dgm:pt modelId="{2025C3DF-547E-4F7B-AF56-52780308C47E}" type="pres">
      <dgm:prSet presAssocID="{CE62940C-4E80-47F4-98E2-0B1787AA8836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14B3C96E-6AB5-4A4E-A8C3-956A263895AD}" srcId="{2FBA038D-1771-498D-9DC2-28A2AFA3FE23}" destId="{CE62940C-4E80-47F4-98E2-0B1787AA8836}" srcOrd="1" destOrd="0" parTransId="{9B2D155F-B7EA-4C8D-8670-A215A3DCFBA7}" sibTransId="{024C8596-10D0-40F1-ACE6-4EE2E2D18FA0}"/>
    <dgm:cxn modelId="{94EA029B-75F6-4D83-B971-183DFF8A9C0C}" type="presOf" srcId="{CE62940C-4E80-47F4-98E2-0B1787AA8836}" destId="{2025C3DF-547E-4F7B-AF56-52780308C47E}" srcOrd="0" destOrd="0" presId="urn:microsoft.com/office/officeart/2018/2/layout/IconCircleList"/>
    <dgm:cxn modelId="{BF3C11A5-9F58-4A71-B387-6DD047F25F34}" type="presOf" srcId="{2FBA038D-1771-498D-9DC2-28A2AFA3FE23}" destId="{AF03FE93-A0F6-45D1-99C6-F256DDCCF69A}" srcOrd="0" destOrd="0" presId="urn:microsoft.com/office/officeart/2018/2/layout/IconCircleList"/>
    <dgm:cxn modelId="{381EC3C4-F7D2-44F6-8FA1-680CAC43C99F}" srcId="{2FBA038D-1771-498D-9DC2-28A2AFA3FE23}" destId="{BCCA8754-6AAA-407D-825E-0E6DA66B4976}" srcOrd="0" destOrd="0" parTransId="{4C859E6A-D9B0-445E-B25A-2F7ACF61D182}" sibTransId="{A434B671-78DC-4335-B51E-E44404BA8E0F}"/>
    <dgm:cxn modelId="{DAEC8ECD-6A56-48EE-8238-45F478EC15B5}" type="presOf" srcId="{BCCA8754-6AAA-407D-825E-0E6DA66B4976}" destId="{76C15712-3327-4E0E-AA2E-377C74E46254}" srcOrd="0" destOrd="0" presId="urn:microsoft.com/office/officeart/2018/2/layout/IconCircleList"/>
    <dgm:cxn modelId="{BB96F4EE-DAB6-49F5-98D7-237CC8BA4A3E}" type="presOf" srcId="{A434B671-78DC-4335-B51E-E44404BA8E0F}" destId="{4B50FD06-EE58-43FE-8CEA-191CEA2F05E5}" srcOrd="0" destOrd="0" presId="urn:microsoft.com/office/officeart/2018/2/layout/IconCircleList"/>
    <dgm:cxn modelId="{F6BF7E32-DD13-4469-8F6F-460235260463}" type="presParOf" srcId="{AF03FE93-A0F6-45D1-99C6-F256DDCCF69A}" destId="{5DC8A681-B973-4C3D-90A9-288FE8FFDDFA}" srcOrd="0" destOrd="0" presId="urn:microsoft.com/office/officeart/2018/2/layout/IconCircleList"/>
    <dgm:cxn modelId="{A77B20ED-1AB8-43EB-B5A9-002D6F7ACA2D}" type="presParOf" srcId="{5DC8A681-B973-4C3D-90A9-288FE8FFDDFA}" destId="{14E9AB7F-ABB6-4B62-8AEE-F20BAF3576BA}" srcOrd="0" destOrd="0" presId="urn:microsoft.com/office/officeart/2018/2/layout/IconCircleList"/>
    <dgm:cxn modelId="{C4FF4779-A889-469B-ADA8-AD28788A42F0}" type="presParOf" srcId="{14E9AB7F-ABB6-4B62-8AEE-F20BAF3576BA}" destId="{285F436C-7DD4-49E3-B9A1-00192AF38327}" srcOrd="0" destOrd="0" presId="urn:microsoft.com/office/officeart/2018/2/layout/IconCircleList"/>
    <dgm:cxn modelId="{294FB632-8954-4597-8C0B-E6F35E327897}" type="presParOf" srcId="{14E9AB7F-ABB6-4B62-8AEE-F20BAF3576BA}" destId="{FABF32A0-FC27-4722-872A-1F1206F02DCF}" srcOrd="1" destOrd="0" presId="urn:microsoft.com/office/officeart/2018/2/layout/IconCircleList"/>
    <dgm:cxn modelId="{82682783-7AB8-47EC-AFB1-D9058CBEA2AE}" type="presParOf" srcId="{14E9AB7F-ABB6-4B62-8AEE-F20BAF3576BA}" destId="{5CAFF74B-0EDF-46F3-94D1-80983E0494AD}" srcOrd="2" destOrd="0" presId="urn:microsoft.com/office/officeart/2018/2/layout/IconCircleList"/>
    <dgm:cxn modelId="{A315228F-9F5B-4E09-BF3D-84DF2F537130}" type="presParOf" srcId="{14E9AB7F-ABB6-4B62-8AEE-F20BAF3576BA}" destId="{76C15712-3327-4E0E-AA2E-377C74E46254}" srcOrd="3" destOrd="0" presId="urn:microsoft.com/office/officeart/2018/2/layout/IconCircleList"/>
    <dgm:cxn modelId="{5C906557-C7F7-4C82-A9C1-E694A28E56FB}" type="presParOf" srcId="{5DC8A681-B973-4C3D-90A9-288FE8FFDDFA}" destId="{4B50FD06-EE58-43FE-8CEA-191CEA2F05E5}" srcOrd="1" destOrd="0" presId="urn:microsoft.com/office/officeart/2018/2/layout/IconCircleList"/>
    <dgm:cxn modelId="{DAC00D42-66C1-402D-8CD9-87A2E44910E1}" type="presParOf" srcId="{5DC8A681-B973-4C3D-90A9-288FE8FFDDFA}" destId="{356C7013-24BD-45E3-8F1B-397004FE60CD}" srcOrd="2" destOrd="0" presId="urn:microsoft.com/office/officeart/2018/2/layout/IconCircleList"/>
    <dgm:cxn modelId="{961BB75A-A0F5-4DB1-B798-4F6F24E37282}" type="presParOf" srcId="{356C7013-24BD-45E3-8F1B-397004FE60CD}" destId="{9CE86309-D5A2-47D1-B134-FEE5BA201640}" srcOrd="0" destOrd="0" presId="urn:microsoft.com/office/officeart/2018/2/layout/IconCircleList"/>
    <dgm:cxn modelId="{6A3589F0-0583-4922-88CF-8A89782E7279}" type="presParOf" srcId="{356C7013-24BD-45E3-8F1B-397004FE60CD}" destId="{AC7F1DF7-781C-4918-AA57-C769D88864EA}" srcOrd="1" destOrd="0" presId="urn:microsoft.com/office/officeart/2018/2/layout/IconCircleList"/>
    <dgm:cxn modelId="{1A4365F0-6012-4E73-A33B-5F6042D5963D}" type="presParOf" srcId="{356C7013-24BD-45E3-8F1B-397004FE60CD}" destId="{7DC1D6CC-3247-4468-AEB4-B37CB7D28BE4}" srcOrd="2" destOrd="0" presId="urn:microsoft.com/office/officeart/2018/2/layout/IconCircleList"/>
    <dgm:cxn modelId="{3D6157AF-91AA-4947-A126-8F2D125CC0BF}" type="presParOf" srcId="{356C7013-24BD-45E3-8F1B-397004FE60CD}" destId="{2025C3DF-547E-4F7B-AF56-52780308C47E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5F436C-7DD4-49E3-B9A1-00192AF38327}">
      <dsp:nvSpPr>
        <dsp:cNvPr id="0" name=""/>
        <dsp:cNvSpPr/>
      </dsp:nvSpPr>
      <dsp:spPr>
        <a:xfrm>
          <a:off x="6409" y="1177874"/>
          <a:ext cx="1458532" cy="1458532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BF32A0-FC27-4722-872A-1F1206F02DCF}">
      <dsp:nvSpPr>
        <dsp:cNvPr id="0" name=""/>
        <dsp:cNvSpPr/>
      </dsp:nvSpPr>
      <dsp:spPr>
        <a:xfrm>
          <a:off x="312701" y="1484166"/>
          <a:ext cx="845948" cy="84594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C15712-3327-4E0E-AA2E-377C74E46254}">
      <dsp:nvSpPr>
        <dsp:cNvPr id="0" name=""/>
        <dsp:cNvSpPr/>
      </dsp:nvSpPr>
      <dsp:spPr>
        <a:xfrm>
          <a:off x="1777484" y="1177874"/>
          <a:ext cx="3437969" cy="14585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Našimi respondenty byli zejména adolescenti</a:t>
          </a:r>
          <a:endParaRPr lang="en-US" sz="1800" kern="1200" dirty="0"/>
        </a:p>
      </dsp:txBody>
      <dsp:txXfrm>
        <a:off x="1777484" y="1177874"/>
        <a:ext cx="3437969" cy="1458532"/>
      </dsp:txXfrm>
    </dsp:sp>
    <dsp:sp modelId="{9CE86309-D5A2-47D1-B134-FEE5BA201640}">
      <dsp:nvSpPr>
        <dsp:cNvPr id="0" name=""/>
        <dsp:cNvSpPr/>
      </dsp:nvSpPr>
      <dsp:spPr>
        <a:xfrm>
          <a:off x="5814495" y="1177874"/>
          <a:ext cx="1458532" cy="1458532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7F1DF7-781C-4918-AA57-C769D88864EA}">
      <dsp:nvSpPr>
        <dsp:cNvPr id="0" name=""/>
        <dsp:cNvSpPr/>
      </dsp:nvSpPr>
      <dsp:spPr>
        <a:xfrm>
          <a:off x="6120786" y="1484166"/>
          <a:ext cx="845948" cy="84594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25C3DF-547E-4F7B-AF56-52780308C47E}">
      <dsp:nvSpPr>
        <dsp:cNvPr id="0" name=""/>
        <dsp:cNvSpPr/>
      </dsp:nvSpPr>
      <dsp:spPr>
        <a:xfrm>
          <a:off x="7585570" y="1177874"/>
          <a:ext cx="3437969" cy="14585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Dotazník vyplnilo celkem 58 lidí</a:t>
          </a:r>
          <a:endParaRPr lang="en-US" sz="1800" kern="1200" dirty="0"/>
        </a:p>
      </dsp:txBody>
      <dsp:txXfrm>
        <a:off x="7585570" y="1177874"/>
        <a:ext cx="3437969" cy="14585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4/24/2020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286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636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4/24/2020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819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4/24/2020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0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4/24/2020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448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4/24/2020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217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4/24/2020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296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4/24/2020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866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4/24/2020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751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4/24/2020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387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4/24/2020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738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76882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28" name="Rectangle 70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O nás – Akosopsom">
            <a:extLst>
              <a:ext uri="{FF2B5EF4-FFF2-40B4-BE49-F238E27FC236}">
                <a16:creationId xmlns:a16="http://schemas.microsoft.com/office/drawing/2014/main" id="{8A184724-3472-4A2A-AC90-EFE7350F6F9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21" r="9091" b="208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9" name="Rectangle 72">
            <a:extLst>
              <a:ext uri="{FF2B5EF4-FFF2-40B4-BE49-F238E27FC236}">
                <a16:creationId xmlns:a16="http://schemas.microsoft.com/office/drawing/2014/main" id="{A44CD100-6267-4E62-AA64-2182A3A6A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>
                  <a:alpha val="30000"/>
                </a:schemeClr>
              </a:gs>
              <a:gs pos="33000">
                <a:schemeClr val="tx1">
                  <a:alpha val="20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B0220DD-B281-4D77-B0DC-0A09C39C0F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0" y="1122362"/>
            <a:ext cx="4741719" cy="2802219"/>
          </a:xfrm>
        </p:spPr>
        <p:txBody>
          <a:bodyPr anchor="b">
            <a:normAutofit/>
          </a:bodyPr>
          <a:lstStyle/>
          <a:p>
            <a:r>
              <a:rPr lang="cs-CZ" sz="4000" dirty="0">
                <a:solidFill>
                  <a:schemeClr val="bg1"/>
                </a:solidFill>
              </a:rPr>
              <a:t>Domácí mazlíčci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6925A20-F1EC-43B5-B8DB-000B9B828F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3969352"/>
            <a:ext cx="4023359" cy="1077581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Statistický průzkum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BEE42B7-88BD-4C08-B7B8-189915F724D8}"/>
              </a:ext>
            </a:extLst>
          </p:cNvPr>
          <p:cNvSpPr txBox="1"/>
          <p:nvPr/>
        </p:nvSpPr>
        <p:spPr>
          <a:xfrm>
            <a:off x="477980" y="4491560"/>
            <a:ext cx="41052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600" cap="all" dirty="0">
                <a:solidFill>
                  <a:schemeClr val="bg1"/>
                </a:solidFill>
              </a:rPr>
              <a:t>Svobodová a </a:t>
            </a:r>
            <a:r>
              <a:rPr lang="cs-CZ" sz="1600" cap="all" dirty="0" err="1">
                <a:solidFill>
                  <a:schemeClr val="bg1"/>
                </a:solidFill>
              </a:rPr>
              <a:t>sninčáková</a:t>
            </a:r>
            <a:endParaRPr lang="cs-CZ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641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C444C2-06DC-4C9A-A222-CA7419EFF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>
            <a:normAutofit/>
          </a:bodyPr>
          <a:lstStyle/>
          <a:p>
            <a:r>
              <a:rPr lang="cs-CZ"/>
              <a:t>respondenti</a:t>
            </a:r>
          </a:p>
        </p:txBody>
      </p:sp>
      <p:graphicFrame>
        <p:nvGraphicFramePr>
          <p:cNvPr id="22" name="Zástupný obsah 2">
            <a:extLst>
              <a:ext uri="{FF2B5EF4-FFF2-40B4-BE49-F238E27FC236}">
                <a16:creationId xmlns:a16="http://schemas.microsoft.com/office/drawing/2014/main" id="{874C702B-61A2-4612-B0F6-4C31019FD9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3336831"/>
              </p:ext>
            </p:extLst>
          </p:nvPr>
        </p:nvGraphicFramePr>
        <p:xfrm>
          <a:off x="581025" y="2341563"/>
          <a:ext cx="11029950" cy="3814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780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687EE1-7736-4ED0-A33F-0242650FE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Oblíbenost mazlíčků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80F5BF-2E4B-4FFD-AD0E-D5E6B3ABE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2340864"/>
            <a:ext cx="4143208" cy="3634486"/>
          </a:xfrm>
        </p:spPr>
        <p:txBody>
          <a:bodyPr/>
          <a:lstStyle/>
          <a:p>
            <a:r>
              <a:rPr lang="cs-CZ" dirty="0"/>
              <a:t>Z dotázaných neměli jen dva lidé rádi domácí mazlíčky</a:t>
            </a:r>
          </a:p>
          <a:p>
            <a:r>
              <a:rPr lang="cs-CZ" dirty="0"/>
              <a:t>Nějakého má doma 39 respondentů</a:t>
            </a:r>
          </a:p>
          <a:p>
            <a:r>
              <a:rPr lang="cs-CZ" dirty="0"/>
              <a:t>Alergii na zvířata má ze všech celkem 15 lidí</a:t>
            </a:r>
          </a:p>
        </p:txBody>
      </p:sp>
      <p:graphicFrame>
        <p:nvGraphicFramePr>
          <p:cNvPr id="13" name="Graf 12">
            <a:extLst>
              <a:ext uri="{FF2B5EF4-FFF2-40B4-BE49-F238E27FC236}">
                <a16:creationId xmlns:a16="http://schemas.microsoft.com/office/drawing/2014/main" id="{C8534E56-A563-47C0-A483-3A84D009E9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4117275"/>
              </p:ext>
            </p:extLst>
          </p:nvPr>
        </p:nvGraphicFramePr>
        <p:xfrm>
          <a:off x="5179528" y="1890876"/>
          <a:ext cx="6431279" cy="4459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5634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E99DB9-E0D1-4048-9229-8B6DBBB69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650671"/>
            <a:ext cx="11029616" cy="1188720"/>
          </a:xfrm>
        </p:spPr>
        <p:txBody>
          <a:bodyPr/>
          <a:lstStyle/>
          <a:p>
            <a:r>
              <a:rPr lang="cs-CZ" dirty="0"/>
              <a:t>Počet mazlíčků v domácnosti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DE0E25-B296-4E4B-BAEC-72ED4933E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2340864"/>
            <a:ext cx="4381424" cy="3634486"/>
          </a:xfrm>
        </p:spPr>
        <p:txBody>
          <a:bodyPr/>
          <a:lstStyle/>
          <a:p>
            <a:r>
              <a:rPr lang="cs-CZ" dirty="0"/>
              <a:t>Průměrně měli dotázaní doma 3 mazlíčky, medián byl 1</a:t>
            </a:r>
          </a:p>
          <a:p>
            <a:r>
              <a:rPr lang="cs-CZ" dirty="0"/>
              <a:t>Největší počet mazlíčků v domácnosti byl 100, respondent však uvedl, že by jich doma chtěl mít pouze 10</a:t>
            </a:r>
          </a:p>
          <a:p>
            <a:r>
              <a:rPr lang="cs-CZ" dirty="0"/>
              <a:t>Průměrný počet chtěných zvířat byl 2</a:t>
            </a:r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801B952C-0480-44CF-AA09-2AED2AE4A4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3868439"/>
              </p:ext>
            </p:extLst>
          </p:nvPr>
        </p:nvGraphicFramePr>
        <p:xfrm>
          <a:off x="5317724" y="1839392"/>
          <a:ext cx="6293083" cy="4367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23264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819C8B-63BE-4148-B7BE-07A9FFA6B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mazlíčků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80F7C6-383D-420B-B705-32C32F6F7F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2340864"/>
            <a:ext cx="4754288" cy="3634486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CHOVANÍ MAZLÍČCI</a:t>
            </a:r>
          </a:p>
          <a:p>
            <a:r>
              <a:rPr lang="cs-CZ" dirty="0"/>
              <a:t>Nejčastěji uváděný byl pes, toho mělo doma 15 dotázaných</a:t>
            </a:r>
          </a:p>
          <a:p>
            <a:r>
              <a:rPr lang="cs-CZ" dirty="0"/>
              <a:t>Jako mazlíčci se však objevili i sourozenci nebo dokonce maminka</a:t>
            </a:r>
          </a:p>
          <a:p>
            <a:endParaRPr lang="cs-CZ" dirty="0"/>
          </a:p>
        </p:txBody>
      </p:sp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3760AAB9-7083-4FD0-A9A6-B8458FBB54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1377022"/>
              </p:ext>
            </p:extLst>
          </p:nvPr>
        </p:nvGraphicFramePr>
        <p:xfrm>
          <a:off x="5555227" y="1890876"/>
          <a:ext cx="6055580" cy="4431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85935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588AD8-A890-4D53-9474-BA74AC855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mazlíčků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53CE18-407B-4091-AB00-BDBF12DFFD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2340864"/>
            <a:ext cx="4752808" cy="3634486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VLASTNĚNÍ MAZLÍČCI</a:t>
            </a:r>
          </a:p>
          <a:p>
            <a:r>
              <a:rPr lang="cs-CZ" dirty="0"/>
              <a:t>Nejvíce by doma lidé chtěli psa (23), potom kočku (8)</a:t>
            </a:r>
          </a:p>
          <a:p>
            <a:r>
              <a:rPr lang="cs-CZ" dirty="0"/>
              <a:t>Žádné zvíře nechce 8 respondentů</a:t>
            </a:r>
          </a:p>
          <a:p>
            <a:r>
              <a:rPr lang="cs-CZ" dirty="0"/>
              <a:t>Přáli si však zvířátka různá, uveden byl například čmelák, hroch, kapybara nebo Andrej Babiš</a:t>
            </a:r>
          </a:p>
        </p:txBody>
      </p:sp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C3B9AA70-61C9-45F4-A248-0586467EB0F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4625900"/>
              </p:ext>
            </p:extLst>
          </p:nvPr>
        </p:nvGraphicFramePr>
        <p:xfrm>
          <a:off x="5180510" y="1890876"/>
          <a:ext cx="6430297" cy="4441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4641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7D4EC2-E530-417F-8CB1-5E01CBF9E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Rozměry mazlíčků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50B2C1-A718-4B80-A8E9-4930E0D621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Průměrná výška chovaných mazlíčků je skoro 31 cm, medián je 25 cm</a:t>
            </a:r>
          </a:p>
          <a:p>
            <a:r>
              <a:rPr lang="cs-CZ" dirty="0"/>
              <a:t>Nejvyšším mazlíčkem byla maminka, měřila „jenom pár kilometrů“ </a:t>
            </a:r>
          </a:p>
          <a:p>
            <a:r>
              <a:rPr lang="cs-CZ" dirty="0"/>
              <a:t>Nejmenší byl chameleon s pěti centimetry </a:t>
            </a:r>
          </a:p>
        </p:txBody>
      </p:sp>
    </p:spTree>
    <p:extLst>
      <p:ext uri="{BB962C8B-B14F-4D97-AF65-F5344CB8AC3E}">
        <p14:creationId xmlns:p14="http://schemas.microsoft.com/office/powerpoint/2010/main" val="2267031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76B720-8A2F-416C-AA7E-E75BA49FA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Měsíční výdaje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CEAD79-FD58-4198-B8E5-034A76ED5A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Dotázaní za mazlíčky utratí průměrně 1 194 korun, medián však byl 375 korun</a:t>
            </a:r>
          </a:p>
          <a:p>
            <a:r>
              <a:rPr lang="cs-CZ" dirty="0"/>
              <a:t>Nejvíce někdo utratí za pejska, měsíc soužití ho vyjde na 2 000 korun</a:t>
            </a:r>
          </a:p>
          <a:p>
            <a:r>
              <a:rPr lang="cs-CZ" dirty="0"/>
              <a:t>Několik respondentů odpovědělo, že výdaje platí rodiče, neuvedli tudíž, kolik je domácí zvířátko stojí</a:t>
            </a:r>
          </a:p>
          <a:p>
            <a:r>
              <a:rPr lang="cs-CZ" dirty="0"/>
              <a:t>Korelační koeficient závislosti měsíčních výdajů na výšce mazlíčka byl 0.46, usuzujeme tedy, že spolu tyto dvě skutečnosti souvisí. Je to pravděpodobně způsobeno větším množstvím jídla, které větší zvířátko spořádá</a:t>
            </a:r>
          </a:p>
        </p:txBody>
      </p:sp>
    </p:spTree>
    <p:extLst>
      <p:ext uri="{BB962C8B-B14F-4D97-AF65-F5344CB8AC3E}">
        <p14:creationId xmlns:p14="http://schemas.microsoft.com/office/powerpoint/2010/main" val="820748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F606BA-BBDF-44C9-8A6D-38BBA7CAF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Stáří mazlíčka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E33C46-B424-4E5E-99D3-ED4E7E1ADE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2340864"/>
            <a:ext cx="4351026" cy="3634486"/>
          </a:xfrm>
        </p:spPr>
        <p:txBody>
          <a:bodyPr/>
          <a:lstStyle/>
          <a:p>
            <a:r>
              <a:rPr lang="cs-CZ" dirty="0"/>
              <a:t>Nejstarší uvedená je želva, má 30 let</a:t>
            </a:r>
          </a:p>
          <a:p>
            <a:r>
              <a:rPr lang="cs-CZ" dirty="0"/>
              <a:t>Nejmladší je zase maminka, měla pouze „pár minutek,“ druhá nejmladší je rybička, která má 3 měsíce</a:t>
            </a:r>
          </a:p>
          <a:p>
            <a:r>
              <a:rPr lang="cs-CZ" dirty="0"/>
              <a:t>Průměrný věk je 6 let </a:t>
            </a:r>
          </a:p>
          <a:p>
            <a:r>
              <a:rPr lang="cs-CZ" dirty="0"/>
              <a:t>Většina mazlíčků žije s respondenty stejný počet let, jako jsou staří</a:t>
            </a:r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E4387365-65D1-41CC-92B9-45D6CE66A8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2238499"/>
              </p:ext>
            </p:extLst>
          </p:nvPr>
        </p:nvGraphicFramePr>
        <p:xfrm>
          <a:off x="5419557" y="1890876"/>
          <a:ext cx="6191250" cy="4421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523409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DividendVTI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ED8428"/>
      </a:accent1>
      <a:accent2>
        <a:srgbClr val="E6C46D"/>
      </a:accent2>
      <a:accent3>
        <a:srgbClr val="537685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757</TotalTime>
  <Words>312</Words>
  <Application>Microsoft Office PowerPoint</Application>
  <PresentationFormat>Širokoúhlá obrazovka</PresentationFormat>
  <Paragraphs>40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Gill Sans MT</vt:lpstr>
      <vt:lpstr>Wingdings 2</vt:lpstr>
      <vt:lpstr>DividendVTI</vt:lpstr>
      <vt:lpstr>Domácí mazlíčci</vt:lpstr>
      <vt:lpstr>respondenti</vt:lpstr>
      <vt:lpstr>Oblíbenost mazlíčků</vt:lpstr>
      <vt:lpstr>Počet mazlíčků v domácnosti</vt:lpstr>
      <vt:lpstr>Druhy mazlíčků</vt:lpstr>
      <vt:lpstr>Druhy mazlíčků</vt:lpstr>
      <vt:lpstr>Rozměry mazlíčků</vt:lpstr>
      <vt:lpstr>Měsíční výdaje</vt:lpstr>
      <vt:lpstr>Stáří mazlíčka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Domácí mazlíčci</dc:title>
  <dc:creator>Ema Sninčáková</dc:creator>
  <cp:lastModifiedBy>Ema Sninčáková</cp:lastModifiedBy>
  <cp:revision>29</cp:revision>
  <dcterms:created xsi:type="dcterms:W3CDTF">2020-04-23T21:49:59Z</dcterms:created>
  <dcterms:modified xsi:type="dcterms:W3CDTF">2020-04-24T23:18:40Z</dcterms:modified>
</cp:coreProperties>
</file>