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61" r:id="rId4"/>
    <p:sldId id="260" r:id="rId5"/>
    <p:sldId id="257" r:id="rId6"/>
    <p:sldId id="262" r:id="rId7"/>
    <p:sldId id="263" r:id="rId8"/>
    <p:sldId id="264" r:id="rId9"/>
    <p:sldId id="265" r:id="rId10"/>
    <p:sldId id="266" r:id="rId11"/>
    <p:sldId id="267" r:id="rId12"/>
    <p:sldId id="268" r:id="rId13"/>
    <p:sldId id="269" r:id="rId14"/>
    <p:sldId id="270" r:id="rId15"/>
    <p:sldId id="271" r:id="rId16"/>
    <p:sldId id="258"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264769-77EF-4CD0-90DE-F7D7F2D423C4}"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20264769-77EF-4CD0-90DE-F7D7F2D423C4}"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20264769-77EF-4CD0-90DE-F7D7F2D423C4}"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264769-77EF-4CD0-90DE-F7D7F2D423C4}"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18A2481B-5154-415F-B752-558547769AA3}" type="datetimeFigureOut">
              <a:rPr lang="cs-CZ" smtClean="0"/>
              <a:pPr/>
              <a:t>12.06.2017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20264769-77EF-4CD0-90DE-F7D7F2D423C4}"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264769-77EF-4CD0-90DE-F7D7F2D423C4}"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12.06.2017</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20264769-77EF-4CD0-90DE-F7D7F2D423C4}"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18A2481B-5154-415F-B752-558547769AA3}" type="datetimeFigureOut">
              <a:rPr lang="cs-CZ" smtClean="0"/>
              <a:pPr/>
              <a:t>12.06.2017</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8A2481B-5154-415F-B752-558547769AA3}" type="datetimeFigureOut">
              <a:rPr lang="cs-CZ" smtClean="0"/>
              <a:pPr/>
              <a:t>12.06.2017</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264769-77EF-4CD0-90DE-F7D7F2D423C4}"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cs.wikipedia.org/wiki/Hvozd&#283;n&#237;" TargetMode="External"/><Relationship Id="rId2" Type="http://schemas.openxmlformats.org/officeDocument/2006/relationships/hyperlink" Target="https://cs.wikipedia.org/wiki/Pivovar" TargetMode="External"/><Relationship Id="rId1" Type="http://schemas.openxmlformats.org/officeDocument/2006/relationships/slideLayout" Target="../slideLayouts/slideLayout4.xml"/><Relationship Id="rId4" Type="http://schemas.openxmlformats.org/officeDocument/2006/relationships/hyperlink" Target="http://www.gastroprofesor.cz/clanek/slovnik_pivo_kvaseni_eduka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err="1" smtClean="0"/>
              <a:t>Sophie</a:t>
            </a:r>
            <a:r>
              <a:rPr lang="cs-CZ" dirty="0" smtClean="0"/>
              <a:t> </a:t>
            </a:r>
            <a:r>
              <a:rPr lang="cs-CZ" dirty="0" err="1" smtClean="0"/>
              <a:t>Dittlová</a:t>
            </a:r>
            <a:endParaRPr lang="cs-CZ" dirty="0" smtClean="0"/>
          </a:p>
          <a:p>
            <a:r>
              <a:rPr lang="cs-CZ" dirty="0" smtClean="0"/>
              <a:t>III.B</a:t>
            </a:r>
            <a:endParaRPr lang="cs-CZ" dirty="0"/>
          </a:p>
        </p:txBody>
      </p:sp>
      <p:sp>
        <p:nvSpPr>
          <p:cNvPr id="2" name="Nadpis 1"/>
          <p:cNvSpPr>
            <a:spLocks noGrp="1"/>
          </p:cNvSpPr>
          <p:nvPr>
            <p:ph type="ctrTitle"/>
          </p:nvPr>
        </p:nvSpPr>
        <p:spPr/>
        <p:txBody>
          <a:bodyPr/>
          <a:lstStyle/>
          <a:p>
            <a:r>
              <a:rPr lang="cs-CZ" dirty="0" smtClean="0"/>
              <a:t>Výroba piva</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lstStyle/>
          <a:p>
            <a:r>
              <a:rPr lang="cs-CZ" dirty="0" smtClean="0"/>
              <a:t>Což znamená, že když máte objem 100l a 12% z těch 100l je objem cukr.Čili když prokvasíte 12% cukerného roztoku, tak dostanete 4,5 až 5,3 piva 12.V okamžiku když v tomto roztoku cukru  mladého piva bude jen 10% cukru,tak to kvasinky jedí a odpadní produkt toho jak jí ten cukr je </a:t>
            </a:r>
            <a:r>
              <a:rPr lang="cs-CZ" dirty="0" err="1" smtClean="0"/>
              <a:t>ethanol.Podle</a:t>
            </a:r>
            <a:r>
              <a:rPr lang="cs-CZ" dirty="0" smtClean="0"/>
              <a:t> toho kolik tam bylo toho kolik tam bylo toho cukru tak ona udělá alkoholu.Alkoholu nemůže být víc jak 12-15%,protože ty kvasinky víc jak 18% alkoholu neudělají.Kvasí se to přirozenou </a:t>
            </a:r>
            <a:r>
              <a:rPr lang="cs-CZ" dirty="0" err="1" smtClean="0"/>
              <a:t>ccstou</a:t>
            </a:r>
            <a:r>
              <a:rPr lang="cs-CZ" dirty="0" smtClean="0"/>
              <a:t>.</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lstStyle/>
          <a:p>
            <a:r>
              <a:rPr lang="cs-CZ" dirty="0" smtClean="0"/>
              <a:t>V mladém pivu se nám vysráží bílkoviny.Musí to dát na odstředivku a v ní ty bílkoviny vyndat.To jsou zbytky z klíčků atd.</a:t>
            </a:r>
          </a:p>
          <a:p>
            <a:r>
              <a:rPr lang="cs-CZ" dirty="0" smtClean="0"/>
              <a:t>Mladé pivo je fáze piva, ve které se po zkvašení mladiny přesouvá do </a:t>
            </a:r>
            <a:r>
              <a:rPr lang="cs-CZ" smtClean="0"/>
              <a:t>ležáckých </a:t>
            </a:r>
            <a:r>
              <a:rPr lang="cs-CZ" smtClean="0"/>
              <a:t>tanků</a:t>
            </a:r>
            <a:r>
              <a:rPr lang="cs-CZ" dirty="0" smtClean="0"/>
              <a:t>.</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Kvasné procesy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Máme obrovskou káď, kterou musíme chladit, protože kvasinky jedou jen při nízkých teplotách.</a:t>
            </a:r>
          </a:p>
          <a:p>
            <a:r>
              <a:rPr lang="cs-CZ" dirty="0" smtClean="0"/>
              <a:t>V spilce( prostor kde při klasické technologii probíhá hlavní kvašení) vidíme pěnu, protože kvasinka jak jí ten cukr tak vyrábí oxid uhličitý a </a:t>
            </a:r>
            <a:r>
              <a:rPr lang="cs-CZ" dirty="0" err="1" smtClean="0"/>
              <a:t>ethanol</a:t>
            </a:r>
            <a:r>
              <a:rPr lang="cs-CZ" dirty="0" smtClean="0"/>
              <a:t>. Pěna je hořká z důsledku přítomnosti hořkých látek.Nechají to tam určitou dobu kvasit.</a:t>
            </a:r>
          </a:p>
          <a:p>
            <a:r>
              <a:rPr lang="cs-CZ" dirty="0" smtClean="0"/>
              <a:t>Při svrchním kvašením se používají pekařské kvasnice</a:t>
            </a:r>
          </a:p>
          <a:p>
            <a:r>
              <a:rPr lang="cs-CZ" dirty="0" smtClean="0"/>
              <a:t>Při spodním kvašení se používají </a:t>
            </a:r>
            <a:r>
              <a:rPr lang="cs-CZ" dirty="0" err="1" smtClean="0"/>
              <a:t>S</a:t>
            </a:r>
            <a:r>
              <a:rPr lang="cs-CZ" i="1" dirty="0" err="1" smtClean="0"/>
              <a:t>accharomyces</a:t>
            </a:r>
            <a:r>
              <a:rPr lang="cs-CZ" i="1" dirty="0" smtClean="0"/>
              <a:t> </a:t>
            </a:r>
            <a:r>
              <a:rPr lang="cs-CZ" i="1" dirty="0" err="1" smtClean="0"/>
              <a:t>cerevisiae</a:t>
            </a:r>
            <a:endParaRPr lang="cs-CZ" dirty="0" smtClean="0"/>
          </a:p>
          <a:p>
            <a:endParaRPr lang="cs-CZ" dirty="0" smtClean="0"/>
          </a:p>
          <a:p>
            <a:endParaRPr lang="cs-CZ"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Kvasné procesy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Když nemají spilku dávají to do CK </a:t>
            </a:r>
            <a:r>
              <a:rPr lang="cs-CZ" sz="2800" dirty="0" smtClean="0"/>
              <a:t>tanků(jsou </a:t>
            </a:r>
            <a:r>
              <a:rPr lang="cs-CZ" sz="2800" dirty="0" err="1" smtClean="0"/>
              <a:t>cylindro</a:t>
            </a:r>
            <a:r>
              <a:rPr lang="cs-CZ" sz="2800" dirty="0" smtClean="0"/>
              <a:t>-konické tanky. Používají se při moderním způsobu kvašení.).O</a:t>
            </a:r>
            <a:r>
              <a:rPr lang="cs-CZ" dirty="0" smtClean="0"/>
              <a:t>brovská nádoba,která je dole zkosená.</a:t>
            </a:r>
          </a:p>
          <a:p>
            <a:r>
              <a:rPr lang="cs-CZ" dirty="0" smtClean="0"/>
              <a:t>Ze spilky to jde do ležáckého sklepa</a:t>
            </a:r>
          </a:p>
          <a:p>
            <a:r>
              <a:rPr lang="cs-CZ" dirty="0" smtClean="0"/>
              <a:t>Pivo 10 tam leží měsíc.</a:t>
            </a:r>
          </a:p>
          <a:p>
            <a:r>
              <a:rPr lang="cs-CZ" dirty="0" smtClean="0"/>
              <a:t>Pivo 11 tam leží 2 měsíce.</a:t>
            </a:r>
          </a:p>
          <a:p>
            <a:r>
              <a:rPr lang="cs-CZ" dirty="0" smtClean="0"/>
              <a:t>Speciál </a:t>
            </a:r>
            <a:r>
              <a:rPr lang="cs-CZ" dirty="0" err="1" smtClean="0"/>
              <a:t>premium</a:t>
            </a:r>
            <a:r>
              <a:rPr lang="cs-CZ" dirty="0" smtClean="0"/>
              <a:t> tam leží 3 měsíce</a:t>
            </a:r>
          </a:p>
          <a:p>
            <a:r>
              <a:rPr lang="cs-CZ" dirty="0" smtClean="0"/>
              <a:t>Většinu kvasinek odstředily, ale ty, které tam zůstaly pomaličku vyvíjí oxid uhličitý a probublávají pivo.</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301752" y="260648"/>
            <a:ext cx="8503920" cy="5838400"/>
          </a:xfrm>
        </p:spPr>
        <p:txBody>
          <a:bodyPr/>
          <a:lstStyle/>
          <a:p>
            <a:r>
              <a:rPr lang="cs-CZ" dirty="0" smtClean="0"/>
              <a:t>Po ležáckém sklepě</a:t>
            </a:r>
            <a:r>
              <a:rPr lang="cs-CZ" sz="2800" dirty="0" smtClean="0"/>
              <a:t> (</a:t>
            </a:r>
            <a:r>
              <a:rPr lang="cs-CZ" dirty="0" smtClean="0"/>
              <a:t>Prostor, ve kterém probíhá do </a:t>
            </a:r>
            <a:r>
              <a:rPr lang="cs-CZ" dirty="0" err="1" smtClean="0"/>
              <a:t>kvášení</a:t>
            </a:r>
            <a:r>
              <a:rPr lang="cs-CZ" dirty="0" smtClean="0"/>
              <a:t> piva za určité teploty a doby zrání. ) se pivo lahvuje nebo suduje.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Filtrace a </a:t>
            </a:r>
            <a:r>
              <a:rPr lang="cs-CZ" dirty="0" err="1" smtClean="0"/>
              <a:t>paterace</a:t>
            </a:r>
            <a:endParaRPr lang="cs-CZ" dirty="0"/>
          </a:p>
        </p:txBody>
      </p:sp>
      <p:sp>
        <p:nvSpPr>
          <p:cNvPr id="3" name="Zástupný symbol pro obsah 2"/>
          <p:cNvSpPr>
            <a:spLocks noGrp="1"/>
          </p:cNvSpPr>
          <p:nvPr>
            <p:ph sz="quarter" idx="1"/>
          </p:nvPr>
        </p:nvSpPr>
        <p:spPr/>
        <p:txBody>
          <a:bodyPr/>
          <a:lstStyle/>
          <a:p>
            <a:r>
              <a:rPr lang="cs-CZ" dirty="0" smtClean="0"/>
              <a:t>Filtrace piva znamená </a:t>
            </a:r>
            <a:r>
              <a:rPr lang="cs-CZ" b="1" dirty="0" smtClean="0"/>
              <a:t>mechanické odstranění živých kvasinek z nápoje</a:t>
            </a:r>
            <a:r>
              <a:rPr lang="cs-CZ" dirty="0" smtClean="0"/>
              <a:t> jedním anebo několikerým průtokem piva přes filtrační vrstvu.</a:t>
            </a:r>
          </a:p>
          <a:p>
            <a:r>
              <a:rPr lang="cs-CZ" dirty="0" smtClean="0"/>
              <a:t>Při pasteraci pivo doslova „zabije“ a udělá z něj organicky neaktivní tekutinu.</a:t>
            </a:r>
          </a:p>
          <a:p>
            <a:endParaRPr lang="cs-CZ" dirty="0" smtClean="0"/>
          </a:p>
          <a:p>
            <a:endParaRPr lang="cs-CZ" dirty="0" smtClean="0"/>
          </a:p>
          <a:p>
            <a:r>
              <a:rPr lang="cs-CZ" dirty="0" smtClean="0"/>
              <a:t>Polovička úspěchu toho jak pivo chutná je na hospodském.</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sz="half" idx="1"/>
          </p:nvPr>
        </p:nvSpPr>
        <p:spPr/>
        <p:txBody>
          <a:bodyPr/>
          <a:lstStyle/>
          <a:p>
            <a:r>
              <a:rPr lang="cs-CZ" dirty="0" smtClean="0">
                <a:hlinkClick r:id="rId2"/>
              </a:rPr>
              <a:t>https://cs.wikipedia.org/wiki/Pivovar</a:t>
            </a:r>
            <a:endParaRPr lang="cs-CZ" dirty="0" smtClean="0"/>
          </a:p>
          <a:p>
            <a:r>
              <a:rPr lang="cs-CZ" dirty="0" smtClean="0">
                <a:hlinkClick r:id="rId3"/>
              </a:rPr>
              <a:t>https://cs.wikipedia.org/wiki/Hvozdění</a:t>
            </a:r>
            <a:endParaRPr lang="cs-CZ" dirty="0" smtClean="0"/>
          </a:p>
          <a:p>
            <a:r>
              <a:rPr lang="cs-CZ" dirty="0" smtClean="0"/>
              <a:t>http://www.</a:t>
            </a:r>
            <a:r>
              <a:rPr lang="cs-CZ" dirty="0" err="1" smtClean="0"/>
              <a:t>pivovarferdinand.cz</a:t>
            </a:r>
            <a:r>
              <a:rPr lang="cs-CZ" dirty="0" smtClean="0"/>
              <a:t>/</a:t>
            </a:r>
            <a:r>
              <a:rPr lang="cs-CZ" dirty="0" err="1" smtClean="0"/>
              <a:t>vyroba</a:t>
            </a:r>
            <a:r>
              <a:rPr lang="cs-CZ" dirty="0" smtClean="0"/>
              <a:t>-piva-varna/</a:t>
            </a:r>
          </a:p>
          <a:p>
            <a:r>
              <a:rPr lang="cs-CZ" dirty="0" smtClean="0"/>
              <a:t>http://old.pglbc.cz/files/chv/slad/zhvozdeni.html</a:t>
            </a:r>
            <a:endParaRPr lang="cs-CZ" dirty="0"/>
          </a:p>
        </p:txBody>
      </p:sp>
      <p:sp>
        <p:nvSpPr>
          <p:cNvPr id="4" name="Zástupný symbol pro obsah 3"/>
          <p:cNvSpPr>
            <a:spLocks noGrp="1"/>
          </p:cNvSpPr>
          <p:nvPr>
            <p:ph sz="half" idx="2"/>
          </p:nvPr>
        </p:nvSpPr>
        <p:spPr/>
        <p:txBody>
          <a:bodyPr/>
          <a:lstStyle/>
          <a:p>
            <a:r>
              <a:rPr lang="cs-CZ" dirty="0" smtClean="0">
                <a:hlinkClick r:id="rId4"/>
              </a:rPr>
              <a:t>http://www.</a:t>
            </a:r>
            <a:r>
              <a:rPr lang="cs-CZ" dirty="0" err="1" smtClean="0">
                <a:hlinkClick r:id="rId4"/>
              </a:rPr>
              <a:t>gastroprofesor.cz</a:t>
            </a:r>
            <a:r>
              <a:rPr lang="cs-CZ" dirty="0" smtClean="0">
                <a:hlinkClick r:id="rId4"/>
              </a:rPr>
              <a:t>/</a:t>
            </a:r>
            <a:r>
              <a:rPr lang="cs-CZ" dirty="0" err="1" smtClean="0">
                <a:hlinkClick r:id="rId4"/>
              </a:rPr>
              <a:t>clanek</a:t>
            </a:r>
            <a:r>
              <a:rPr lang="cs-CZ" dirty="0" smtClean="0">
                <a:hlinkClick r:id="rId4"/>
              </a:rPr>
              <a:t>/</a:t>
            </a:r>
            <a:r>
              <a:rPr lang="cs-CZ" dirty="0" err="1" smtClean="0">
                <a:hlinkClick r:id="rId4"/>
              </a:rPr>
              <a:t>slovnik</a:t>
            </a:r>
            <a:r>
              <a:rPr lang="cs-CZ" dirty="0" smtClean="0">
                <a:hlinkClick r:id="rId4"/>
              </a:rPr>
              <a:t>_pivo_</a:t>
            </a:r>
            <a:r>
              <a:rPr lang="cs-CZ" dirty="0" err="1" smtClean="0">
                <a:hlinkClick r:id="rId4"/>
              </a:rPr>
              <a:t>kvaseni</a:t>
            </a:r>
            <a:r>
              <a:rPr lang="cs-CZ" dirty="0" smtClean="0">
                <a:hlinkClick r:id="rId4"/>
              </a:rPr>
              <a:t>_edukace</a:t>
            </a:r>
            <a:endParaRPr lang="cs-CZ" dirty="0" smtClean="0"/>
          </a:p>
          <a:p>
            <a:r>
              <a:rPr lang="cs-CZ" dirty="0" smtClean="0"/>
              <a:t>http://www.</a:t>
            </a:r>
            <a:r>
              <a:rPr lang="cs-CZ" dirty="0" err="1" smtClean="0"/>
              <a:t>ceskeminipivovary.cz</a:t>
            </a:r>
            <a:r>
              <a:rPr lang="cs-CZ" dirty="0" smtClean="0"/>
              <a:t>/</a:t>
            </a:r>
            <a:r>
              <a:rPr lang="cs-CZ" dirty="0" err="1" smtClean="0"/>
              <a:t>nabidka</a:t>
            </a:r>
            <a:r>
              <a:rPr lang="cs-CZ" dirty="0" smtClean="0"/>
              <a:t>/</a:t>
            </a:r>
            <a:r>
              <a:rPr lang="cs-CZ" dirty="0" err="1" smtClean="0"/>
              <a:t>vyroba</a:t>
            </a:r>
            <a:r>
              <a:rPr lang="cs-CZ" dirty="0" smtClean="0"/>
              <a:t>/komponenty-pivovaru/</a:t>
            </a:r>
            <a:r>
              <a:rPr lang="cs-CZ" dirty="0" err="1" smtClean="0"/>
              <a:t>priprava</a:t>
            </a:r>
            <a:r>
              <a:rPr lang="cs-CZ" dirty="0" smtClean="0"/>
              <a:t>-piva-k-prodeji/filtrace-piva/</a:t>
            </a:r>
          </a:p>
          <a:p>
            <a:r>
              <a:rPr lang="cs-CZ" dirty="0" smtClean="0"/>
              <a:t>Váš výklad</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0"/>
            <a:ext cx="8534400" cy="987552"/>
          </a:xfrm>
        </p:spPr>
        <p:txBody>
          <a:bodyPr>
            <a:normAutofit fontScale="90000"/>
          </a:bodyPr>
          <a:lstStyle/>
          <a:p>
            <a:r>
              <a:rPr lang="cs-CZ" dirty="0" smtClean="0"/>
              <a:t/>
            </a:r>
            <a:br>
              <a:rPr lang="cs-CZ" dirty="0" smtClean="0"/>
            </a:br>
            <a:r>
              <a:rPr lang="cs-CZ" dirty="0" smtClean="0"/>
              <a:t>Výroba sladu </a:t>
            </a:r>
            <a:br>
              <a:rPr lang="cs-CZ" dirty="0" smtClean="0"/>
            </a:br>
            <a:r>
              <a:rPr lang="cs-CZ" dirty="0" smtClean="0"/>
              <a:t>proces</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Sladování je několikadenní proces probíhající ve sladovnách. Dnes se nejčastěji sladuje ve velkých poloautomatických sladovnách. Dříve byla sladovna v každém pivovaru. </a:t>
            </a:r>
          </a:p>
          <a:p>
            <a:r>
              <a:rPr lang="cs-CZ" dirty="0" smtClean="0"/>
              <a:t>Jako první na řadu přichází šrotování sladu. Obal zrna se poruší, aby se z něho lépe vyextrahovaly všechny potřebné látky. </a:t>
            </a:r>
          </a:p>
          <a:p>
            <a:r>
              <a:rPr lang="cs-CZ" dirty="0" smtClean="0"/>
              <a:t>Zrno je třeba namočit tak, aby obsahoval tolik vody (máčení), kolik je potřeba ke klíčení. Toto se děje v tzv. náduvníku. Následně je mokré zrno rozprostřeno vrstev.(Velikost vrstvy zaleží na ročním obdobím.V zimě je vrstva vyšší, protože je chladněji a létě nižší, aby se slad nezapařil a neshnil.)  tak zvaná humna, což jsou chladné klenuté místnosti bez přístupu denního světla. Zde se nechají zrna po dobu několika dní (cca 6 – 7) za neustálého obracení(,aby klíčky neprorostly skrz.Ječmen by se potom nedal oddělit.) vyklíčit.</a:t>
            </a:r>
          </a:p>
          <a:p>
            <a:r>
              <a:rPr lang="cs-CZ" dirty="0" smtClean="0"/>
              <a:t>Když je zrno dostatečně naklíčeno, je shrnuto a přemístěno na hvozd, kde dochází k jeho sušení. Teplotou(40°,80°,100° C) a délkou sušení je ovlivněna barva a další vlastnosti sladu.</a:t>
            </a:r>
          </a:p>
          <a:p>
            <a:r>
              <a:rPr lang="cs-CZ" dirty="0" smtClean="0"/>
              <a:t>Po hvozdění je slad zbaven klíčků, rozemlet.Zrno je rozdrceno do té míry, aby byl obsah přístupný při vystírání na varně, ale zůstaly zachovány pluchy pro scezování.</a:t>
            </a:r>
          </a:p>
          <a:p>
            <a:r>
              <a:rPr lang="cs-CZ" dirty="0" smtClean="0"/>
              <a:t>Cílem sladování je uvolnění cukrotvorných </a:t>
            </a:r>
            <a:r>
              <a:rPr lang="cs-CZ" dirty="0" smtClean="0"/>
              <a:t>enzymů</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Výroba sladu </a:t>
            </a:r>
            <a:br>
              <a:rPr lang="cs-CZ" dirty="0" smtClean="0"/>
            </a:br>
            <a:r>
              <a:rPr lang="cs-CZ" dirty="0" smtClean="0"/>
              <a:t>pojmy</a:t>
            </a:r>
            <a:endParaRPr lang="cs-CZ" dirty="0"/>
          </a:p>
        </p:txBody>
      </p:sp>
      <p:sp>
        <p:nvSpPr>
          <p:cNvPr id="3" name="Zástupný symbol pro obsah 2"/>
          <p:cNvSpPr>
            <a:spLocks noGrp="1"/>
          </p:cNvSpPr>
          <p:nvPr>
            <p:ph sz="quarter" idx="1"/>
          </p:nvPr>
        </p:nvSpPr>
        <p:spPr/>
        <p:txBody>
          <a:bodyPr/>
          <a:lstStyle/>
          <a:p>
            <a:r>
              <a:rPr lang="cs-CZ" dirty="0" err="1" smtClean="0"/>
              <a:t>pukavka</a:t>
            </a:r>
            <a:r>
              <a:rPr lang="cs-CZ" dirty="0" smtClean="0"/>
              <a:t> =na zrnu ječmene se objevují další kořínky, hromada intenzivně dýchá a má výraznou vůni po okurkách.</a:t>
            </a:r>
          </a:p>
          <a:p>
            <a:r>
              <a:rPr lang="cs-CZ" dirty="0" smtClean="0"/>
              <a:t>mladík=základní meziprodukt při výrobě piva. Jedná se o ochmelenou sladinu, která je výstupním produktem při vaření piva. </a:t>
            </a:r>
          </a:p>
          <a:p>
            <a:r>
              <a:rPr lang="cs-CZ" dirty="0" smtClean="0"/>
              <a:t>stařena=jméno sladu v určité fázi klíčení</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sladu</a:t>
            </a:r>
            <a:endParaRPr lang="cs-CZ" dirty="0"/>
          </a:p>
        </p:txBody>
      </p:sp>
      <p:sp>
        <p:nvSpPr>
          <p:cNvPr id="3" name="Zástupný symbol pro obsah 2"/>
          <p:cNvSpPr>
            <a:spLocks noGrp="1"/>
          </p:cNvSpPr>
          <p:nvPr>
            <p:ph sz="quarter" idx="1"/>
          </p:nvPr>
        </p:nvSpPr>
        <p:spPr/>
        <p:txBody>
          <a:bodyPr>
            <a:normAutofit/>
          </a:bodyPr>
          <a:lstStyle/>
          <a:p>
            <a:r>
              <a:rPr lang="cs-CZ" dirty="0" smtClean="0"/>
              <a:t>Bavorský slad=zrno vysoušené za vysoké teploty,slad je hnědý tedy zkaramelizoval a pivo má černou barvu.Teplota </a:t>
            </a:r>
            <a:r>
              <a:rPr lang="cs-CZ" dirty="0" err="1" smtClean="0"/>
              <a:t>hvoždění</a:t>
            </a:r>
            <a:r>
              <a:rPr lang="cs-CZ" dirty="0" smtClean="0"/>
              <a:t> je 100°C</a:t>
            </a:r>
          </a:p>
          <a:p>
            <a:r>
              <a:rPr lang="cs-CZ" dirty="0" smtClean="0"/>
              <a:t>Agens=</a:t>
            </a:r>
          </a:p>
          <a:p>
            <a:r>
              <a:rPr lang="cs-CZ" dirty="0" smtClean="0"/>
              <a:t>Premiant=hořko-aromatická odrůda z ječmene</a:t>
            </a:r>
          </a:p>
          <a:p>
            <a:r>
              <a:rPr lang="cs-CZ" dirty="0" err="1" smtClean="0"/>
              <a:t>Rial</a:t>
            </a:r>
            <a:r>
              <a:rPr lang="cs-CZ" dirty="0" smtClean="0"/>
              <a:t>=</a:t>
            </a:r>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4128" y="3861048"/>
            <a:ext cx="2736304" cy="273630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88640"/>
            <a:ext cx="8534400" cy="758952"/>
          </a:xfrm>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Na počátku vaření piva je stírání. Prakticky se jedná o smísení sladového šrotu s vodou při určité teplotě.</a:t>
            </a:r>
          </a:p>
          <a:p>
            <a:r>
              <a:rPr lang="cs-CZ" dirty="0" smtClean="0"/>
              <a:t>Rmutování je proces, který následuje ihned po stírání. Směs sladového šrotu a vody se za neustálého míchání ohřívá. Při ohřevu jsou zařazovány časové prodlevy, ve kterých je optimální působení sladových enzymů. Tím je určován základní chuťový charakter vyráběného piva.Toto se opakuje 2x nebo 3x a tomu se říká dvou </a:t>
            </a:r>
            <a:r>
              <a:rPr lang="cs-CZ" dirty="0" err="1" smtClean="0"/>
              <a:t>rmutový</a:t>
            </a:r>
            <a:r>
              <a:rPr lang="cs-CZ" dirty="0" smtClean="0"/>
              <a:t> způsob výroby piva a tří </a:t>
            </a:r>
            <a:r>
              <a:rPr lang="cs-CZ" dirty="0" err="1" smtClean="0"/>
              <a:t>rmutový</a:t>
            </a:r>
            <a:r>
              <a:rPr lang="cs-CZ" dirty="0" smtClean="0"/>
              <a:t> způsob výroby piva.</a:t>
            </a:r>
          </a:p>
          <a:p>
            <a:r>
              <a:rPr lang="cs-CZ" dirty="0" smtClean="0"/>
              <a:t>Dělá se to proto, aby se tam dobře naštípaly dlouhé cukry,protože v předpřipraveném zrně a v sladu jsou dlouhé škrobové řetězce.</a:t>
            </a: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Škrob je polysacharid, který se skládá z jednotlivých </a:t>
            </a:r>
            <a:r>
              <a:rPr lang="cs-CZ" dirty="0" err="1" smtClean="0"/>
              <a:t>glukoza</a:t>
            </a:r>
            <a:r>
              <a:rPr lang="cs-CZ" dirty="0" smtClean="0"/>
              <a:t> a ty se enzymatickými procesy, který se spustí při sladování.Vy je pak zastavíte, ale jak je namočíte do tohohle toho, tak se znovu spustí a vy tímto rmutováním při přesně daných teplotách nastartujete v semínku to, že rozštípe dlouhé sacharidy na kratší kousky.Na to se dělá zkouška jodem.Když je tam škrob tak je zbarvený do modra a musí slad ještě zahřívat.Když tam škrob není a jsou tam krátké sacharid. řetězce, tak se slad nezbarví do modra.Dříve se přítomnost škrobu zjišťovala tak, že se sedalo na lavici.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lstStyle/>
          <a:p>
            <a:r>
              <a:rPr lang="cs-CZ" dirty="0" smtClean="0"/>
              <a:t>V stírací kádi máme předpřipravený slad.Vezme scezovací(,protože slad se musí rozšrotovat na malé kousky.Když ho rozsekáte na menší kousky stane se ze sladu břečka.Břečka zůstane na dně a zůstane jako přirozený cedník.)</a:t>
            </a:r>
          </a:p>
          <a:p>
            <a:r>
              <a:rPr lang="cs-CZ" dirty="0" smtClean="0"/>
              <a:t>V mladinová pánvi přidají chmel, který se přidává na třikrát.Dávají tam také byliny.Různé druhy chmele např. poloraný </a:t>
            </a:r>
            <a:r>
              <a:rPr lang="cs-CZ" dirty="0" err="1" smtClean="0"/>
              <a:t>červenak</a:t>
            </a:r>
            <a:r>
              <a:rPr lang="cs-CZ" dirty="0" smtClean="0"/>
              <a:t>(uzraje brzo,červená hlína).</a:t>
            </a:r>
          </a:p>
          <a:p>
            <a:r>
              <a:rPr lang="cs-CZ" dirty="0" smtClean="0"/>
              <a:t>Vezmou šištičky chmelu ze všech polí.Namelou je a udělají homogenní granulát.</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normAutofit/>
          </a:bodyPr>
          <a:lstStyle/>
          <a:p>
            <a:r>
              <a:rPr lang="cs-CZ" dirty="0" smtClean="0"/>
              <a:t>Většina pivovarů ho teď, ale je to nevýhoda.Chmel je potom takové bláto, protože je nasekaný na malé kousky</a:t>
            </a:r>
          </a:p>
          <a:p>
            <a:r>
              <a:rPr lang="cs-CZ" dirty="0" smtClean="0"/>
              <a:t>Granulování se dělá proto, aby měl chmel  homogennější vlastnosti,protože jsou třeba chmely, které vyrostly u potoka a tak mají více hořkých látek míň, pak ty co vyrostly na suchém poli a mají hořkých látek víc atd. Tím, že to smíchají udělají homogenní směs.</a:t>
            </a:r>
          </a:p>
          <a:p>
            <a:endParaRPr lang="cs-CZ"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Výroba mladého piva </a:t>
            </a:r>
            <a:endParaRPr lang="cs-CZ" dirty="0"/>
          </a:p>
        </p:txBody>
      </p:sp>
      <p:sp>
        <p:nvSpPr>
          <p:cNvPr id="3" name="Zástupný symbol pro obsah 2"/>
          <p:cNvSpPr>
            <a:spLocks noGrp="1"/>
          </p:cNvSpPr>
          <p:nvPr>
            <p:ph sz="quarter" idx="1"/>
          </p:nvPr>
        </p:nvSpPr>
        <p:spPr/>
        <p:txBody>
          <a:bodyPr/>
          <a:lstStyle/>
          <a:p>
            <a:r>
              <a:rPr lang="cs-CZ" dirty="0" smtClean="0"/>
              <a:t>Chmel se přidává postupně.Nejprve se přidává chmel, který je míň aromatický, hořký a na konci hodně aromatický.</a:t>
            </a:r>
          </a:p>
          <a:p>
            <a:r>
              <a:rPr lang="cs-CZ" dirty="0" smtClean="0"/>
              <a:t>V scezovací kádi zbylo mláto(Zbytky zrn sladu, které jsou odděleny ve scezovací kádi. V mlátě zůstávají zbytky extraktu a některé další výživné látky a bývá používáno ke krmení (především skotu nebo prasat)</a:t>
            </a:r>
          </a:p>
          <a:p>
            <a:r>
              <a:rPr lang="cs-CZ" dirty="0" smtClean="0"/>
              <a:t>Mláto obsahuje cukr maltózu.Je to disacharid.Je to velmi sladké</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291</TotalTime>
  <Words>796</Words>
  <Application>Microsoft Office PowerPoint</Application>
  <PresentationFormat>Předvádění na obrazovce (4:3)</PresentationFormat>
  <Paragraphs>68</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Administrativní</vt:lpstr>
      <vt:lpstr>Výroba piva</vt:lpstr>
      <vt:lpstr> Výroba sladu  proces</vt:lpstr>
      <vt:lpstr>Výroba sladu  pojmy</vt:lpstr>
      <vt:lpstr>Druhy sladu</vt:lpstr>
      <vt:lpstr>Výroba mladého piva </vt:lpstr>
      <vt:lpstr>Výroba mladého piva </vt:lpstr>
      <vt:lpstr>Výroba mladého piva </vt:lpstr>
      <vt:lpstr>Výroba mladého piva </vt:lpstr>
      <vt:lpstr>Výroba mladého piva </vt:lpstr>
      <vt:lpstr>Výroba mladého piva </vt:lpstr>
      <vt:lpstr>Výroba mladého piva </vt:lpstr>
      <vt:lpstr>Kvasné procesy</vt:lpstr>
      <vt:lpstr>Kvasné procesy</vt:lpstr>
      <vt:lpstr>Prezentace aplikace PowerPoint</vt:lpstr>
      <vt:lpstr>Filtrace a paterace</vt:lpstr>
      <vt:lpstr>Zdroje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Výroba piva</dc:title>
  <dc:creator>josef dittl</dc:creator>
  <cp:lastModifiedBy>Sophie Dittlová</cp:lastModifiedBy>
  <cp:revision>32</cp:revision>
  <dcterms:created xsi:type="dcterms:W3CDTF">2017-06-11T16:02:07Z</dcterms:created>
  <dcterms:modified xsi:type="dcterms:W3CDTF">2017-06-12T07:57:36Z</dcterms:modified>
</cp:coreProperties>
</file>