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73" r:id="rId5"/>
    <p:sldId id="265" r:id="rId6"/>
    <p:sldId id="259" r:id="rId7"/>
    <p:sldId id="260" r:id="rId8"/>
    <p:sldId id="270" r:id="rId9"/>
    <p:sldId id="269" r:id="rId10"/>
    <p:sldId id="266" r:id="rId11"/>
    <p:sldId id="262" r:id="rId12"/>
    <p:sldId id="271" r:id="rId13"/>
    <p:sldId id="267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5/27/17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briky.cz/coajak/coajak_slad.htm" TargetMode="External"/><Relationship Id="rId4" Type="http://schemas.openxmlformats.org/officeDocument/2006/relationships/hyperlink" Target="https://www.pivo-pivo.cz/svetpiva/clanek/239-Srotovani/index.htm" TargetMode="External"/><Relationship Id="rId5" Type="http://schemas.openxmlformats.org/officeDocument/2006/relationships/hyperlink" Target="http://www.pivovarferdinand.cz/vyroba-piva-varna/" TargetMode="External"/><Relationship Id="rId6" Type="http://schemas.openxmlformats.org/officeDocument/2006/relationships/hyperlink" Target="http://www.pivovarferdinand.cz/vyroba-skutecneho-piva/" TargetMode="External"/><Relationship Id="rId7" Type="http://schemas.openxmlformats.org/officeDocument/2006/relationships/hyperlink" Target="http://www.gorvin.mysteria.cz/pivo/pivovarstvi.htm#112" TargetMode="External"/><Relationship Id="rId8" Type="http://schemas.openxmlformats.org/officeDocument/2006/relationships/hyperlink" Target="http://pidipivovar-matavar.webnode.cz/" TargetMode="External"/><Relationship Id="rId9" Type="http://schemas.openxmlformats.org/officeDocument/2006/relationships/hyperlink" Target="http://www.pivniklenoty.cz/" TargetMode="External"/><Relationship Id="rId10" Type="http://schemas.openxmlformats.org/officeDocument/2006/relationships/hyperlink" Target="http://sci.muny.cz/data/C6210/C6210_Bioprocesy_2-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vovarkraslice.cz/new/cz/vyroba-sladu-a-piva/vyroba-sla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41493" y="752774"/>
            <a:ext cx="9418320" cy="4041648"/>
          </a:xfrm>
        </p:spPr>
        <p:txBody>
          <a:bodyPr/>
          <a:lstStyle/>
          <a:p>
            <a:r>
              <a:rPr lang="cs-CZ" dirty="0" smtClean="0"/>
              <a:t>Výroba piva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6845" y="4794422"/>
            <a:ext cx="9418320" cy="1691640"/>
          </a:xfrm>
        </p:spPr>
        <p:txBody>
          <a:bodyPr/>
          <a:lstStyle/>
          <a:p>
            <a:r>
              <a:rPr lang="cs-CZ" dirty="0" smtClean="0"/>
              <a:t>Kopčanová Aneta, 3.B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58" y="3200399"/>
            <a:ext cx="847735" cy="23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mladého piva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b="1" dirty="0">
                <a:solidFill>
                  <a:srgbClr val="222222"/>
                </a:solidFill>
                <a:latin typeface="Arial" panose="020B0604020202020204" pitchFamily="34" charset="0"/>
              </a:rPr>
              <a:t>Stupňovitost piva</a:t>
            </a:r>
            <a:r>
              <a:rPr lang="cs-CZ" sz="16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Udává se v </a:t>
            </a:r>
            <a:r>
              <a:rPr lang="cs-CZ" b="1" dirty="0">
                <a:solidFill>
                  <a:srgbClr val="222222"/>
                </a:solidFill>
                <a:latin typeface="Arial" panose="020B0604020202020204" pitchFamily="34" charset="0"/>
              </a:rPr>
              <a:t>EPM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(extrakt původní mladiny), který udává obsah všech extraktivních látek v mladině - jedná se především o cukry (zkvasitelné a nezkvasitelné)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ze zkvasitelných cukrů pak při kvašení piva </a:t>
            </a:r>
            <a:r>
              <a:rPr lang="cs-CZ" b="1" dirty="0">
                <a:solidFill>
                  <a:srgbClr val="222222"/>
                </a:solidFill>
                <a:latin typeface="Arial" panose="020B0604020202020204" pitchFamily="34" charset="0"/>
              </a:rPr>
              <a:t>vzniká alkohol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=&gt; stupňovitost piva tedy udává plnost (hutnost) piva → 10° tedy obsahuje 10% těchto látek, 12° pak 12%, atd. → čím více extraktivních látek tím plnější pivo =&gt; z tohoto také vyplývá že stupňovitost je přímo úměrná obsahu alkoholu (čím více zkvasitelných cukrů mladina obsahuje tím více vznikne při vaření piva alkoholu)</a:t>
            </a:r>
            <a:endParaRPr lang="cs-CZ" dirty="0"/>
          </a:p>
          <a:p>
            <a:pPr>
              <a:lnSpc>
                <a:spcPct val="100000"/>
              </a:lnSpc>
            </a:pPr>
            <a:endParaRPr lang="sk-SK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98" y="3962978"/>
            <a:ext cx="3078034" cy="221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31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Kvasné procesy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Spilka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spílané mladině přidáváme kvasnice (tzv.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zakvašování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) a začíná hlavní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kvašení</a:t>
            </a:r>
            <a:endParaRPr lang="cs-CZ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vasinky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zpracovávají cukry a vzniká alkohol, oxid uhličitý a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teplo (vznikající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teplo regulujeme pomocí chlazení, aby teplota kvašení nepřesáhla 10°C až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11°C)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hlavní kvašení trvá 6-10  dnů, za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tuto dobu kvasinky přemění asi ¾ z obsahu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cukrů (zbytek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přemění až ve sklepě při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dokvašování)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oužíváme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kvasinky spodního kvašení a po vyprání je používáme pět až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šestkrát, výsledné mladé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pivo z kádí sudujeme do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sklepa (zde se pivo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dokvašuje v ležáckých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tancích)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Mladé pivo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cs-CZ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áze 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piva, ve které se po zkvašení mladiny přesouvá do ležáckých </a:t>
            </a:r>
            <a:r>
              <a:rPr lang="cs-CZ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tanků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Svrchní kvašení </a:t>
            </a:r>
            <a:r>
              <a:rPr lang="cs-CZ" sz="1400" dirty="0" smtClean="0">
                <a:solidFill>
                  <a:srgbClr val="333333"/>
                </a:solidFill>
                <a:latin typeface="OpenSansRegular"/>
              </a:rPr>
              <a:t>- </a:t>
            </a:r>
            <a:r>
              <a:rPr lang="cs-CZ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při 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svrchním kvašení piva se využívá kvasinek z rodu </a:t>
            </a:r>
            <a:r>
              <a:rPr lang="cs-CZ" sz="14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Saccharomyces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sz="14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cerevisiae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sz="14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subsp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cs-CZ" sz="1400" b="1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Cerevisce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či spontánního kvašení mléčnými či octovými </a:t>
            </a:r>
            <a:r>
              <a:rPr lang="cs-CZ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bakteriemi, kvašení 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probíhá v rozmezí dvou až osmi dní a za teploty mezi </a:t>
            </a:r>
            <a:r>
              <a:rPr lang="cs-CZ" sz="14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18 až 22°C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Spodní kvašení </a:t>
            </a:r>
            <a:r>
              <a:rPr lang="cs-CZ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 ke 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kvašení jsou využívány kvasinky </a:t>
            </a:r>
            <a:r>
              <a:rPr lang="cs-CZ" sz="14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Saccharomyces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sz="14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cerevisiae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sz="14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subsp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cs-CZ" sz="1400" b="1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Uvarum</a:t>
            </a:r>
            <a:r>
              <a:rPr lang="cs-CZ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kvašení probíhá za nižších teplot pohybujících se v rozmezí  </a:t>
            </a:r>
            <a:r>
              <a:rPr lang="cs-CZ" sz="14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7-15°C</a:t>
            </a:r>
            <a:r>
              <a:rPr lang="cs-CZ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v rozmezí sedmi až dvanácti </a:t>
            </a:r>
            <a:r>
              <a:rPr lang="cs-CZ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dnů</a:t>
            </a:r>
            <a:endParaRPr lang="cs-CZ" sz="1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9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Kvasné procesy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Hořkost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piva   </a:t>
            </a:r>
          </a:p>
          <a:p>
            <a:pPr marL="834390" lvl="2" indent="-285750"/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závislá na obsahu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izosloučenin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chmele, které zahrnují </a:t>
            </a:r>
            <a:r>
              <a:rPr lang="cs-CZ" b="1" dirty="0" err="1" smtClean="0">
                <a:latin typeface="Arial" charset="0"/>
                <a:ea typeface="Arial" charset="0"/>
                <a:cs typeface="Arial" charset="0"/>
              </a:rPr>
              <a:t>alfahořké</a:t>
            </a:r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 kyseliny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- jejich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obsah se může u jednotlivých chmelů výrazně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lišit (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apříklad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tradiční Žatecký poloraný červeňák má obsah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alfahořkých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kyselin kolem 3 %, hořké americké chmely mohou mít i nad 15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%)</a:t>
            </a:r>
          </a:p>
          <a:p>
            <a:pPr marL="834390" lvl="2" indent="-285750"/>
            <a:r>
              <a:rPr lang="cs-CZ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ěří se v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 jednotkách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IBU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nebo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EBU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International/</a:t>
            </a:r>
            <a:r>
              <a:rPr lang="cs-CZ" dirty="0" err="1" smtClean="0">
                <a:latin typeface="Arial" charset="0"/>
                <a:ea typeface="Arial" charset="0"/>
                <a:cs typeface="Arial" charset="0"/>
              </a:rPr>
              <a:t>European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Bittering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Unit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85750" indent="-285750"/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CK tanky</a:t>
            </a:r>
          </a:p>
          <a:p>
            <a:pPr marL="834390" lvl="2" indent="-285750"/>
            <a:r>
              <a:rPr lang="cs-CZ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cs-CZ" dirty="0" err="1" smtClean="0">
                <a:latin typeface="Arial" charset="0"/>
                <a:ea typeface="Arial" charset="0"/>
                <a:cs typeface="Arial" charset="0"/>
              </a:rPr>
              <a:t>ylindro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-konické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tanky jsou uzavřené válcovité nádoby s kuželovitým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dnem</a:t>
            </a:r>
          </a:p>
          <a:p>
            <a:pPr marL="834390" lvl="2" indent="-285750"/>
            <a:r>
              <a:rPr lang="cs-CZ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oužívají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se při moderních způsobech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kvašení </a:t>
            </a:r>
          </a:p>
          <a:p>
            <a:pPr marL="834390" lvl="2" indent="-285750"/>
            <a:r>
              <a:rPr lang="cs-CZ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abízejí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možnost vyšší automatizace, regulace teplot a především zkrácení celého procesu kvašení</a:t>
            </a:r>
            <a:endParaRPr lang="cs-CZ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2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Kvasné procesy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067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Sklep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mladé pivo plníme ve sklepě do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ležáckých tanků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(tanky se musí uzavřít, takže v nádobě vzniká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tlak) -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ěkteré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, zejména průmyslové pivovary místo otevřených kádí používají uzavřené nerezové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cylindrokonické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tanky (CKT), kde pivo kvasí působením jiných tlaků a teplot rychleji</a:t>
            </a:r>
            <a:endParaRPr lang="cs-CZ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oxid uhličitý vznikající za přetlaku a při nízké teplotě (2°C až 3°C) se v pivu nasycuje a tak vzniká pěnivost piva a nasycenost CO₂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doba ležení pro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výčepní pivo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= 1 měsíc, pro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ležák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= 2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měsíce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eplota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kvasícího zeleného piva se udržuje na max. 11 °C</a:t>
            </a:r>
            <a:endParaRPr lang="cs-CZ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po době ležení následuje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filtrace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(používáme křemelinovou a deskovou filtraci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takto ošetřené pivo plníme do lahví a sudů 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při stáčení provádíme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pasterizaci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, tedy zvýšení teploty piva na pasterizační hodnotu (60°C až 70°C) =&gt; zvýšenou teplotou ničíme mikroorganismy, které by se podílely na znehodnocení piva (tímto zajistíme zvýšenou trvanlivost piva)</a:t>
            </a:r>
          </a:p>
          <a:p>
            <a:pPr lvl="2"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9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cs-CZ" dirty="0"/>
          </a:p>
          <a:p>
            <a:pPr marL="548640" lvl="2" indent="0" algn="ctr">
              <a:buNone/>
            </a:pPr>
            <a:endParaRPr lang="cs-CZ" dirty="0"/>
          </a:p>
          <a:p>
            <a:pPr marL="548640" lvl="2" indent="0" algn="ctr">
              <a:buNone/>
            </a:pPr>
            <a:endParaRPr lang="cs-CZ" sz="2400" dirty="0" smtClean="0"/>
          </a:p>
          <a:p>
            <a:pPr marL="548640" lvl="2" indent="0" algn="ctr">
              <a:buNone/>
            </a:pPr>
            <a:endParaRPr lang="cs-CZ" sz="2400" dirty="0"/>
          </a:p>
          <a:p>
            <a:pPr marL="548640" lvl="2" indent="0" algn="ctr">
              <a:buNone/>
            </a:pPr>
            <a:r>
              <a:rPr lang="cs-CZ" sz="2400" dirty="0" smtClean="0">
                <a:latin typeface="Arial" charset="0"/>
                <a:ea typeface="Arial" charset="0"/>
                <a:cs typeface="Arial" charset="0"/>
              </a:rPr>
              <a:t>Po </a:t>
            </a:r>
            <a:r>
              <a:rPr lang="cs-CZ" sz="2400" dirty="0">
                <a:latin typeface="Arial" charset="0"/>
                <a:ea typeface="Arial" charset="0"/>
                <a:cs typeface="Arial" charset="0"/>
              </a:rPr>
              <a:t>všech těchto operacích můžeme pivo ochutnat </a:t>
            </a:r>
            <a:r>
              <a:rPr lang="cs-CZ" sz="2400" dirty="0">
                <a:latin typeface="Arial" charset="0"/>
                <a:ea typeface="Arial" charset="0"/>
                <a:cs typeface="Arial" charset="0"/>
                <a:sym typeface="Wingdings"/>
              </a:rPr>
              <a:t>.</a:t>
            </a:r>
            <a:endParaRPr lang="cs-CZ" sz="2400" dirty="0">
              <a:latin typeface="Arial" charset="0"/>
              <a:ea typeface="Arial" charset="0"/>
              <a:cs typeface="Arial" charset="0"/>
            </a:endParaRPr>
          </a:p>
          <a:p>
            <a:pPr lvl="2" algn="ctr"/>
            <a:endParaRPr lang="cs-CZ" sz="2400" dirty="0"/>
          </a:p>
          <a:p>
            <a:pPr marL="548640" lvl="2" indent="0" algn="ctr">
              <a:buNone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106" y="3190489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2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Použité zdroje</a:t>
            </a:r>
            <a:endParaRPr lang="cs-CZ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charset="0"/>
                <a:ea typeface="Arial" charset="0"/>
                <a:cs typeface="Arial" charset="0"/>
                <a:hlinkClick r:id="rId2"/>
              </a:rPr>
              <a:t>http://www.pivovarkraslice.cz/new/cz/vyroba-sladu-a-piva/vyroba-sladu</a:t>
            </a:r>
          </a:p>
          <a:p>
            <a:r>
              <a:rPr lang="cs-CZ" dirty="0">
                <a:latin typeface="Arial" charset="0"/>
                <a:ea typeface="Arial" charset="0"/>
                <a:cs typeface="Arial" charset="0"/>
                <a:hlinkClick r:id="rId3"/>
              </a:rPr>
              <a:t>https://www.fabriky.cz/coajak/coajak_slad.htm</a:t>
            </a:r>
          </a:p>
          <a:p>
            <a:r>
              <a:rPr lang="cs-CZ" dirty="0"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cs-CZ" dirty="0" smtClean="0">
                <a:latin typeface="Arial" charset="0"/>
                <a:ea typeface="Arial" charset="0"/>
                <a:cs typeface="Arial" charset="0"/>
                <a:hlinkClick r:id="rId4"/>
              </a:rPr>
              <a:t>www.pivo-pivo.cz/svetpiva/clanek/239-Srotovani/index.htm</a:t>
            </a: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ea typeface="Arial" charset="0"/>
                <a:cs typeface="Arial" charset="0"/>
                <a:hlinkClick r:id="rId5"/>
              </a:rPr>
              <a:t>http://www.pivovarferdinand.cz/vyroba-piva-varna</a:t>
            </a:r>
            <a:r>
              <a:rPr lang="cs-CZ" dirty="0" smtClean="0"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ea typeface="Arial" charset="0"/>
                <a:cs typeface="Arial" charset="0"/>
                <a:hlinkClick r:id="rId6"/>
              </a:rPr>
              <a:t>http://www.pivovarferdinand.cz/vyroba-skutecneho-piva</a:t>
            </a:r>
            <a:r>
              <a:rPr lang="cs-CZ" dirty="0" smtClean="0">
                <a:latin typeface="Arial" charset="0"/>
                <a:ea typeface="Arial" charset="0"/>
                <a:cs typeface="Arial" charset="0"/>
                <a:hlinkClick r:id="rId6"/>
              </a:rPr>
              <a:t>/</a:t>
            </a: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ea typeface="Arial" charset="0"/>
                <a:cs typeface="Arial" charset="0"/>
                <a:hlinkClick r:id="rId7"/>
              </a:rPr>
              <a:t>http://</a:t>
            </a:r>
            <a:r>
              <a:rPr lang="cs-CZ" dirty="0" smtClean="0">
                <a:latin typeface="Arial" charset="0"/>
                <a:ea typeface="Arial" charset="0"/>
                <a:cs typeface="Arial" charset="0"/>
                <a:hlinkClick r:id="rId7"/>
              </a:rPr>
              <a:t>www.gorvin.mysteria.cz/pivo/pivovarstvi.htm#112</a:t>
            </a: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pidipivovar-matavar.webnode.cz</a:t>
            </a:r>
            <a:endParaRPr lang="cs-CZ" dirty="0"/>
          </a:p>
          <a:p>
            <a:r>
              <a:rPr lang="cs-CZ" dirty="0">
                <a:solidFill>
                  <a:srgbClr val="333333"/>
                </a:solidFill>
                <a:latin typeface="OpenSansBold"/>
                <a:hlinkClick r:id="rId9"/>
              </a:rPr>
              <a:t>http://</a:t>
            </a:r>
            <a:r>
              <a:rPr lang="cs-CZ" dirty="0" smtClean="0">
                <a:solidFill>
                  <a:srgbClr val="333333"/>
                </a:solidFill>
                <a:latin typeface="OpenSansBold"/>
                <a:hlinkClick r:id="rId9"/>
              </a:rPr>
              <a:t>www.pivniklenoty.cz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</a:t>
            </a:r>
            <a:r>
              <a:rPr lang="cs-CZ" dirty="0">
                <a:hlinkClick r:id="rId10"/>
              </a:rPr>
              <a:t>://sci.muny.cz/data/C6210/C6210_Bioprocesy_2-2.pdf</a:t>
            </a:r>
            <a:endParaRPr lang="cs-CZ" dirty="0"/>
          </a:p>
          <a:p>
            <a:endParaRPr lang="cs-CZ" dirty="0">
              <a:solidFill>
                <a:srgbClr val="333333"/>
              </a:solidFill>
              <a:latin typeface="OpenSansBold"/>
            </a:endParaRPr>
          </a:p>
        </p:txBody>
      </p:sp>
    </p:spTree>
    <p:extLst>
      <p:ext uri="{BB962C8B-B14F-4D97-AF65-F5344CB8AC3E}">
        <p14:creationId xmlns:p14="http://schemas.microsoft.com/office/powerpoint/2010/main" val="111926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sladu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1. krok =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čištění a třídění zrna </a:t>
            </a:r>
            <a:endParaRPr lang="cs-CZ" sz="1600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zrno se nasype do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výsypky, zbaví se případných nečistot a roztřídí dle velikosti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zrna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poté se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zrno skladuje na půdě po dobu nejméně pěti týdnů, kdy se oxidací odbourávají látky (tzv.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dormity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), které by bránily zrnu v 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klíčení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2. krok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= máčení ječmene </a:t>
            </a:r>
            <a:endParaRPr lang="cs-CZ" sz="1600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z půdy následně putuje zrno do máčecích </a:t>
            </a:r>
            <a:r>
              <a:rPr lang="cs-CZ" dirty="0" err="1" smtClean="0">
                <a:latin typeface="Arial" charset="0"/>
                <a:ea typeface="Arial" charset="0"/>
                <a:cs typeface="Arial" charset="0"/>
              </a:rPr>
              <a:t>štoků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 (tzv. </a:t>
            </a:r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náduvníků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) - válcové, případně čtyřhranné nádoby s konickým dnem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cílem máčení je zvýšení obsahu vody v zrnu z jeho skladovací vlhkosti (cca 15%) až do cca 45%, čímž vzniknou podmínky pro klíčení zrna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zároveň se odstraní splavky (lehké, nepříliš kvalitní zrno, které plavalo na vodě) a jiné nečistoty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tento proces trvá dva až tři dny, během něho se několikrát vymění máčecí voda</a:t>
            </a:r>
          </a:p>
        </p:txBody>
      </p:sp>
    </p:spTree>
    <p:extLst>
      <p:ext uri="{BB962C8B-B14F-4D97-AF65-F5344CB8AC3E}">
        <p14:creationId xmlns:p14="http://schemas.microsoft.com/office/powerpoint/2010/main" val="149405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sladu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17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>
                <a:latin typeface="Arial" charset="0"/>
                <a:ea typeface="Arial" charset="0"/>
                <a:cs typeface="Arial" charset="0"/>
              </a:rPr>
              <a:t>3. krok </a:t>
            </a:r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= klíčení ječmene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namočený ječmen se vymáčí na humna a zde probíhá klíčení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každých 8 hodin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je třeba hromadu </a:t>
            </a:r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přehrabovat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tím</a:t>
            </a:r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zabezpečí nesrůstání hromady, regulace teploty v hromadě (do 25°C) a přísun kyslíku k 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zrnu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vývoj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hromady: mokrá hromada, suchá hromada, </a:t>
            </a:r>
            <a:r>
              <a:rPr lang="cs-CZ" b="1" dirty="0" err="1">
                <a:latin typeface="Arial" charset="0"/>
                <a:ea typeface="Arial" charset="0"/>
                <a:cs typeface="Arial" charset="0"/>
              </a:rPr>
              <a:t>pukavka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(= intenzivně dýchající a potící se hromada, která má vůni okurky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vyrůstá kořínek a začíná luštění zrna),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mladík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(vyrůstají 2-3 kořínky a střelka se nachází v 1/3 až ½ zrna), vyrovnaná hromada,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stará hromada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(kořínky zavadají, střelka dosahuje ¾ délky zrna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trvá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4 – 5 dnů, v zrnu dochází k rozštěpení buněčných stěn a také k aktivování enzymů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poté se hromada přesune na hvozd, kde probíhá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hvozdění</a:t>
            </a:r>
          </a:p>
          <a:p>
            <a:pPr lvl="2">
              <a:lnSpc>
                <a:spcPct val="100000"/>
              </a:lnSpc>
            </a:pPr>
            <a:endParaRPr lang="cs-CZ" sz="15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60000"/>
              </a:lnSpc>
            </a:pP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54" y="4522573"/>
            <a:ext cx="2900378" cy="192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65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sladu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>
                <a:latin typeface="Arial" charset="0"/>
                <a:ea typeface="Arial" charset="0"/>
                <a:cs typeface="Arial" charset="0"/>
              </a:rPr>
              <a:t>4. krok = </a:t>
            </a:r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hvozdění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hvozděním je nutné zelený slad vysušit a zastavit tak proces klíčení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teplota se pohybuje od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30°C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80°C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během hvozdění vznikají ve sladu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melanoidní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látky, které dávají sladu patřičnou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barvu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a vůni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trvá zpravidla 2 dny, vláha klesne v 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odsušeném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sladu asi na 4 %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charset="0"/>
                <a:ea typeface="Arial" charset="0"/>
                <a:cs typeface="Arial" charset="0"/>
              </a:rPr>
              <a:t>5. krok = </a:t>
            </a:r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odkličování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= odstranění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kořínků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=&gt; odklíčený slad poté putuje na sladové půdy, kde se nechá v suchu odležet 6 týdnů</a:t>
            </a:r>
            <a:endParaRPr lang="cs-CZ" b="1" dirty="0">
              <a:latin typeface="Arial" charset="0"/>
              <a:ea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54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sladu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809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Proč se nedá sladovat v létě? Z důvodu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technologické odstávky</a:t>
            </a: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 výrobní technologie a také z důvodu energetické náročnosti (nadměrné ochlazování).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Druhy sladu:</a:t>
            </a:r>
          </a:p>
          <a:p>
            <a:pPr lvl="1"/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Premiant</a:t>
            </a:r>
            <a:r>
              <a:rPr lang="cs-CZ" sz="1000" dirty="0" smtClean="0">
                <a:latin typeface="Arial" charset="0"/>
                <a:ea typeface="Arial" charset="0"/>
                <a:cs typeface="Arial" charset="0"/>
              </a:rPr>
              <a:t> –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česká hořko-aromatická odrůda vyšlechtěná z hybridního potomstva odrůdy Žatecký poloraný červeňák a povolená od roku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1996</a:t>
            </a:r>
          </a:p>
          <a:p>
            <a:pPr lvl="1"/>
            <a:r>
              <a:rPr lang="cs-CZ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Rial</a:t>
            </a:r>
            <a:r>
              <a:rPr lang="cs-CZ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krmný chmel</a:t>
            </a:r>
            <a:endParaRPr lang="cs-CZ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cs-CZ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Agens</a:t>
            </a:r>
            <a:r>
              <a:rPr lang="cs-CZ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krmný chmel</a:t>
            </a:r>
            <a:endParaRPr lang="cs-CZ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cs-CZ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Bavorský</a:t>
            </a:r>
            <a:r>
              <a:rPr lang="cs-CZ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slad</a:t>
            </a:r>
            <a:r>
              <a:rPr lang="cs-CZ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základ plzeňského sladu, </a:t>
            </a:r>
            <a:r>
              <a:rPr lang="cs-CZ" sz="1400" dirty="0" smtClean="0">
                <a:latin typeface="Arial" charset="0"/>
                <a:ea typeface="Arial" charset="0"/>
                <a:cs typeface="Arial" charset="0"/>
              </a:rPr>
              <a:t>zvyšuje </a:t>
            </a:r>
            <a:r>
              <a:rPr lang="cs-CZ" sz="1400" dirty="0">
                <a:latin typeface="Arial" charset="0"/>
                <a:ea typeface="Arial" charset="0"/>
                <a:cs typeface="Arial" charset="0"/>
              </a:rPr>
              <a:t>barvu a zvýrazňuje sladové aroma </a:t>
            </a:r>
            <a:r>
              <a:rPr lang="cs-CZ" sz="1400" dirty="0" smtClean="0">
                <a:latin typeface="Arial" charset="0"/>
                <a:ea typeface="Arial" charset="0"/>
                <a:cs typeface="Arial" charset="0"/>
              </a:rPr>
              <a:t>piva (schválená odrůda českého sladu je </a:t>
            </a:r>
            <a:r>
              <a:rPr lang="cs-CZ" sz="1400" dirty="0" err="1" smtClean="0">
                <a:latin typeface="Arial" charset="0"/>
                <a:ea typeface="Arial" charset="0"/>
                <a:cs typeface="Arial" charset="0"/>
              </a:rPr>
              <a:t>Bojos</a:t>
            </a:r>
            <a:r>
              <a:rPr lang="cs-CZ" sz="1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cs-CZ" sz="14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2"/>
            <a:endParaRPr lang="cs-CZ" sz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3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mladého piva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Probíhá ve varně</a:t>
            </a:r>
            <a:endParaRPr lang="cs-CZ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Základní suroviny: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slad</a:t>
            </a: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voda</a:t>
            </a: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chmel 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Názvy nádob: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vystírací káď</a:t>
            </a: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rmutovací pánev</a:t>
            </a: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scezovací káď, mladinová pánev</a:t>
            </a: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 (rozdíl mezi pánví a kádí je v tom, že pánev je zahřívací, kdežto káď jen stojí a netopí)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1. úsek =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šrotování</a:t>
            </a: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, tj. mletí sadu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slad se rozemele na sladovou drť a pluchy zrna (obaly zrna) zůstávají ve velkých kusech (neboť potom dále napomáhají procesu scezování sladiny)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při klasické výrobní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technologii se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používají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šrotovníky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2. úsek =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vystírání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sladový šrot rozmícháme ve scezovací kádi s vodou o teplotě 37°C - při této teplotě působí enzym </a:t>
            </a:r>
            <a:r>
              <a:rPr lang="cs-CZ" dirty="0" err="1" smtClean="0">
                <a:latin typeface="Arial" charset="0"/>
                <a:ea typeface="Arial" charset="0"/>
                <a:cs typeface="Arial" charset="0"/>
              </a:rPr>
              <a:t>acidáza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, která vytváří správné pH (kyselost) vystírky</a:t>
            </a:r>
          </a:p>
        </p:txBody>
      </p:sp>
    </p:spTree>
    <p:extLst>
      <p:ext uri="{BB962C8B-B14F-4D97-AF65-F5344CB8AC3E}">
        <p14:creationId xmlns:p14="http://schemas.microsoft.com/office/powerpoint/2010/main" val="32411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mladého piva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cs-CZ" sz="1600" dirty="0">
                <a:latin typeface="Arial" charset="0"/>
                <a:ea typeface="Arial" charset="0"/>
                <a:cs typeface="Arial" charset="0"/>
              </a:rPr>
              <a:t>. úsek = </a:t>
            </a:r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zapařování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za pomocí vařící vody provedeme zapařování a tím zvýšíme teplotu vystírky na 52°C (tzv. teplota </a:t>
            </a:r>
            <a:r>
              <a:rPr lang="cs-CZ" b="1" dirty="0" err="1">
                <a:latin typeface="Arial" charset="0"/>
                <a:ea typeface="Arial" charset="0"/>
                <a:cs typeface="Arial" charset="0"/>
              </a:rPr>
              <a:t>bílkovinoštěpná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) - při této teplotě působí proteázy, které štěpí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bílkoviny</a:t>
            </a:r>
          </a:p>
          <a:p>
            <a:pPr lvl="2">
              <a:lnSpc>
                <a:spcPct val="100000"/>
              </a:lnSpc>
            </a:pPr>
            <a:endParaRPr lang="cs-CZ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cs-CZ" sz="1600" dirty="0" smtClean="0">
                <a:latin typeface="Arial" charset="0"/>
                <a:ea typeface="Arial" charset="0"/>
                <a:cs typeface="Arial" charset="0"/>
              </a:rPr>
              <a:t>4. úsek = </a:t>
            </a:r>
            <a:r>
              <a:rPr lang="cs-CZ" sz="1600" b="1" dirty="0" smtClean="0">
                <a:latin typeface="Arial" charset="0"/>
                <a:ea typeface="Arial" charset="0"/>
                <a:cs typeface="Arial" charset="0"/>
              </a:rPr>
              <a:t>rmutování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mutování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je proces, při kterém dochází ke štěpení škrobů na cukry za pomoci alfa a beta </a:t>
            </a:r>
            <a:r>
              <a:rPr lang="cs-CZ" dirty="0" err="1" smtClean="0">
                <a:latin typeface="Arial" charset="0"/>
                <a:ea typeface="Arial" charset="0"/>
                <a:cs typeface="Arial" charset="0"/>
              </a:rPr>
              <a:t>anyláz</a:t>
            </a: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cílem rmutování je rozštěpení a převedení optimálního podílu extraktu surovin do roztoku</a:t>
            </a: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nešní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slad s vysokou jakostí není třeba zpracovávat </a:t>
            </a:r>
            <a:r>
              <a:rPr lang="cs-CZ" b="1" dirty="0" err="1">
                <a:latin typeface="Arial" charset="0"/>
                <a:ea typeface="Arial" charset="0"/>
                <a:cs typeface="Arial" charset="0"/>
              </a:rPr>
              <a:t>třírmutovým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postupem a zpracovává se obvykle vařením na dva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rmuty =&gt; vyrábějí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se tak světlá piva a to nejen u nás, ale takřka ve všech evropských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zemích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mutování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na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tři rmuty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trvá 5 a 1/2 až 6 a 1/2 hodiny a poskytuje největší varní výtěžek, který obecně zlepšují delší časové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prodlevy - tohoto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postupu se dnes používá především pro tmavá piva nebo ke zpracování méně kvalitních sladů</a:t>
            </a: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</a:pPr>
            <a:r>
              <a:rPr lang="cs-CZ" b="1" dirty="0" err="1" smtClean="0">
                <a:latin typeface="Arial" charset="0"/>
                <a:ea typeface="Arial" charset="0"/>
                <a:cs typeface="Arial" charset="0"/>
              </a:rPr>
              <a:t>dvourmutový</a:t>
            </a:r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způsob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= první rmut (1/3 vystírky) spustíme do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rmutového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kotle, vyhříváme na 63°C a 72°C, kdy dochází ke štěpení škrobů (tzv.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zcukření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ověřujeme jodovou zkouškou), po řádném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zcukření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rmut 30 minut povaříme a poté přečerpáme zpět do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vystíračky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druhý rmut provádíme obdobným způsobem</a:t>
            </a:r>
          </a:p>
          <a:p>
            <a:pPr lvl="2">
              <a:lnSpc>
                <a:spcPct val="100000"/>
              </a:lnSpc>
            </a:pP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26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mladého piva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56205"/>
          </a:xfrm>
        </p:spPr>
        <p:txBody>
          <a:bodyPr>
            <a:normAutofit fontScale="92500" lnSpcReduction="20000"/>
          </a:bodyPr>
          <a:lstStyle/>
          <a:p>
            <a:pPr lvl="2">
              <a:lnSpc>
                <a:spcPct val="100000"/>
              </a:lnSpc>
            </a:pPr>
            <a:endParaRPr lang="cs-CZ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</a:pPr>
            <a:r>
              <a:rPr lang="cs-CZ" sz="1500" dirty="0" smtClean="0">
                <a:latin typeface="Arial" charset="0"/>
                <a:ea typeface="Arial" charset="0"/>
                <a:cs typeface="Arial" charset="0"/>
              </a:rPr>
              <a:t>výsledná 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teplota díla po </a:t>
            </a:r>
            <a:r>
              <a:rPr lang="cs-CZ" sz="1500" dirty="0" err="1">
                <a:latin typeface="Arial" charset="0"/>
                <a:ea typeface="Arial" charset="0"/>
                <a:cs typeface="Arial" charset="0"/>
              </a:rPr>
              <a:t>odrmutování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 je 72°C až 75°C. </a:t>
            </a:r>
          </a:p>
          <a:p>
            <a:pPr lvl="2">
              <a:lnSpc>
                <a:spcPct val="100000"/>
              </a:lnSpc>
            </a:pP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celé dílo převedeme do scezovací kádě a následuje 20 minut odpočinek =&gt; po této době provedeme podrážení a následuje </a:t>
            </a:r>
            <a:r>
              <a:rPr lang="cs-CZ" sz="1500" dirty="0" smtClean="0">
                <a:latin typeface="Arial" charset="0"/>
                <a:ea typeface="Arial" charset="0"/>
                <a:cs typeface="Arial" charset="0"/>
              </a:rPr>
              <a:t>scezování</a:t>
            </a:r>
          </a:p>
          <a:p>
            <a:pPr>
              <a:lnSpc>
                <a:spcPct val="100000"/>
              </a:lnSpc>
            </a:pPr>
            <a:r>
              <a:rPr lang="cs-CZ" sz="1700" dirty="0">
                <a:latin typeface="Arial" charset="0"/>
                <a:ea typeface="Arial" charset="0"/>
                <a:cs typeface="Arial" charset="0"/>
              </a:rPr>
              <a:t>5. úsek = </a:t>
            </a:r>
            <a:r>
              <a:rPr lang="cs-CZ" sz="1700" b="1" dirty="0">
                <a:latin typeface="Arial" charset="0"/>
                <a:ea typeface="Arial" charset="0"/>
                <a:cs typeface="Arial" charset="0"/>
              </a:rPr>
              <a:t>scezování</a:t>
            </a:r>
          </a:p>
          <a:p>
            <a:pPr lvl="2">
              <a:lnSpc>
                <a:spcPct val="100000"/>
              </a:lnSpc>
            </a:pP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získaný roztok filtrujeme ve scezovací kádi přes vrstvu </a:t>
            </a:r>
            <a:r>
              <a:rPr lang="cs-CZ" sz="1500" b="1" dirty="0">
                <a:latin typeface="Arial" charset="0"/>
                <a:ea typeface="Arial" charset="0"/>
                <a:cs typeface="Arial" charset="0"/>
              </a:rPr>
              <a:t>mláta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 (zbytek sladového šrotu po </a:t>
            </a:r>
            <a:r>
              <a:rPr lang="cs-CZ" sz="1500" dirty="0" err="1">
                <a:latin typeface="Arial" charset="0"/>
                <a:ea typeface="Arial" charset="0"/>
                <a:cs typeface="Arial" charset="0"/>
              </a:rPr>
              <a:t>vyloužení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 extraktivních látek) a získáme tak sladinu</a:t>
            </a:r>
          </a:p>
          <a:p>
            <a:pPr lvl="2">
              <a:lnSpc>
                <a:spcPct val="100000"/>
              </a:lnSpc>
            </a:pP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první dvě hodiny nám teče předek (asi 150 hl)</a:t>
            </a:r>
            <a:r>
              <a:rPr lang="fr-FR" sz="1500" dirty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druhé dvě hodiny mláto vyslazujeme horkou vodou (asi 140 hl)</a:t>
            </a:r>
            <a:r>
              <a:rPr lang="uk-UA" sz="15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 mláto vyhodíme do násypky, čímž scezování končí</a:t>
            </a:r>
          </a:p>
          <a:p>
            <a:pPr lvl="2">
              <a:lnSpc>
                <a:spcPct val="100000"/>
              </a:lnSpc>
            </a:pPr>
            <a:r>
              <a:rPr lang="cs-CZ" sz="1500" dirty="0" smtClean="0">
                <a:latin typeface="Arial" charset="0"/>
                <a:ea typeface="Arial" charset="0"/>
                <a:cs typeface="Arial" charset="0"/>
              </a:rPr>
              <a:t>scezování 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se provádí ve </a:t>
            </a:r>
            <a:r>
              <a:rPr lang="cs-CZ" sz="1500" b="1" dirty="0">
                <a:latin typeface="Arial" charset="0"/>
                <a:ea typeface="Arial" charset="0"/>
                <a:cs typeface="Arial" charset="0"/>
              </a:rPr>
              <a:t>scezovací kádi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, což je ocelová válcová nádoba, krytá a tepelně izolovaná, v plochém vodorovném dně jsou otvory spojené trubkami s kohouty scezovací </a:t>
            </a:r>
            <a:r>
              <a:rPr lang="cs-CZ" sz="1500" dirty="0" smtClean="0">
                <a:latin typeface="Arial" charset="0"/>
                <a:ea typeface="Arial" charset="0"/>
                <a:cs typeface="Arial" charset="0"/>
              </a:rPr>
              <a:t>baterie</a:t>
            </a:r>
          </a:p>
          <a:p>
            <a:pPr lvl="2">
              <a:lnSpc>
                <a:spcPct val="100000"/>
              </a:lnSpc>
            </a:pP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cs-CZ" sz="1500" dirty="0" smtClean="0">
                <a:latin typeface="Arial" charset="0"/>
                <a:ea typeface="Arial" charset="0"/>
                <a:cs typeface="Arial" charset="0"/>
              </a:rPr>
              <a:t>cezování se provádí přes vrstvu mlátu</a:t>
            </a:r>
            <a:endParaRPr lang="cs-CZ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cs-CZ" sz="1500" dirty="0" smtClean="0">
                <a:latin typeface="Arial" charset="0"/>
                <a:ea typeface="Arial" charset="0"/>
                <a:cs typeface="Arial" charset="0"/>
              </a:rPr>
              <a:t>60 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až 65 °C- </a:t>
            </a:r>
            <a:r>
              <a:rPr lang="cs-CZ" sz="1500" b="1" dirty="0">
                <a:latin typeface="Arial" charset="0"/>
                <a:ea typeface="Arial" charset="0"/>
                <a:cs typeface="Arial" charset="0"/>
              </a:rPr>
              <a:t>nižší 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cukrotvorná teplota 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70 až 75 °C- </a:t>
            </a:r>
            <a:r>
              <a:rPr lang="cs-CZ" sz="1500" b="1" dirty="0">
                <a:latin typeface="Arial" charset="0"/>
                <a:ea typeface="Arial" charset="0"/>
                <a:cs typeface="Arial" charset="0"/>
              </a:rPr>
              <a:t>vyšší</a:t>
            </a:r>
            <a:r>
              <a:rPr lang="cs-CZ" sz="1500" dirty="0">
                <a:latin typeface="Arial" charset="0"/>
                <a:ea typeface="Arial" charset="0"/>
                <a:cs typeface="Arial" charset="0"/>
              </a:rPr>
              <a:t> cukrotvorná teplota</a:t>
            </a:r>
          </a:p>
          <a:p>
            <a:pPr>
              <a:lnSpc>
                <a:spcPct val="100000"/>
              </a:lnSpc>
            </a:pPr>
            <a:r>
              <a:rPr lang="cs-CZ" sz="1500" b="1" dirty="0">
                <a:latin typeface="Arial" charset="0"/>
                <a:ea typeface="Arial" charset="0"/>
                <a:cs typeface="Arial" charset="0"/>
              </a:rPr>
              <a:t>Ověření škrobu: </a:t>
            </a:r>
            <a:r>
              <a:rPr lang="cs-CZ" sz="1500" dirty="0">
                <a:solidFill>
                  <a:srgbClr val="222222"/>
                </a:solidFill>
                <a:latin typeface="Arial" panose="020B0604020202020204" pitchFamily="34" charset="0"/>
              </a:rPr>
              <a:t>jodová zkouška </a:t>
            </a:r>
            <a:r>
              <a:rPr lang="cs-CZ" sz="1500" b="1" dirty="0" err="1">
                <a:solidFill>
                  <a:srgbClr val="222222"/>
                </a:solidFill>
                <a:latin typeface="Arial" panose="020B0604020202020204" pitchFamily="34" charset="0"/>
              </a:rPr>
              <a:t>zcukření</a:t>
            </a:r>
            <a:r>
              <a:rPr lang="cs-CZ" sz="1500" dirty="0">
                <a:solidFill>
                  <a:srgbClr val="222222"/>
                </a:solidFill>
                <a:latin typeface="Arial" panose="020B0604020202020204" pitchFamily="34" charset="0"/>
              </a:rPr>
              <a:t> – zjišťuje, zda enzymy ze sladu rozložily složitější </a:t>
            </a:r>
            <a:r>
              <a:rPr lang="cs-CZ" sz="1500" dirty="0">
                <a:latin typeface="Arial" panose="020B0604020202020204" pitchFamily="34" charset="0"/>
              </a:rPr>
              <a:t>polysacharidy (škrob) </a:t>
            </a:r>
            <a:r>
              <a:rPr lang="cs-CZ" sz="1500" dirty="0">
                <a:solidFill>
                  <a:srgbClr val="222222"/>
                </a:solidFill>
                <a:latin typeface="Arial" panose="020B0604020202020204" pitchFamily="34" charset="0"/>
              </a:rPr>
              <a:t>na jednoduché zkvasitelné sacharidy (cukry) =&gt; na bílý talířek se kápne trochu vystírky a přidá podobné množství jodového indikátoru (</a:t>
            </a:r>
            <a:r>
              <a:rPr lang="cs-CZ" sz="1500" b="1" dirty="0" err="1">
                <a:solidFill>
                  <a:srgbClr val="222222"/>
                </a:solidFill>
                <a:latin typeface="Arial" panose="020B0604020202020204" pitchFamily="34" charset="0"/>
              </a:rPr>
              <a:t>Lugolův</a:t>
            </a:r>
            <a:r>
              <a:rPr lang="cs-CZ" sz="1500" b="1" dirty="0">
                <a:solidFill>
                  <a:srgbClr val="222222"/>
                </a:solidFill>
                <a:latin typeface="Arial" panose="020B0604020202020204" pitchFamily="34" charset="0"/>
              </a:rPr>
              <a:t> roztok</a:t>
            </a:r>
            <a:r>
              <a:rPr lang="cs-CZ" sz="1500" dirty="0">
                <a:solidFill>
                  <a:srgbClr val="222222"/>
                </a:solidFill>
                <a:latin typeface="Arial" panose="020B0604020202020204" pitchFamily="34" charset="0"/>
              </a:rPr>
              <a:t>) =&gt; pakliže se roztok zbarví do modra, je třeba pokračovat v procesu - jestliže se zbarví do žluta (nebo se nestane nic), je možno roztok povařit na </a:t>
            </a:r>
            <a:r>
              <a:rPr lang="cs-CZ" sz="1500" dirty="0" err="1">
                <a:solidFill>
                  <a:srgbClr val="222222"/>
                </a:solidFill>
                <a:latin typeface="Arial" panose="020B0604020202020204" pitchFamily="34" charset="0"/>
              </a:rPr>
              <a:t>odrmutovací</a:t>
            </a:r>
            <a:r>
              <a:rPr lang="cs-CZ" sz="1500" dirty="0">
                <a:solidFill>
                  <a:srgbClr val="222222"/>
                </a:solidFill>
                <a:latin typeface="Arial" panose="020B0604020202020204" pitchFamily="34" charset="0"/>
              </a:rPr>
              <a:t> teplotu.</a:t>
            </a:r>
          </a:p>
          <a:p>
            <a:pPr>
              <a:lnSpc>
                <a:spcPct val="100000"/>
              </a:lnSpc>
            </a:pPr>
            <a:endParaRPr lang="cs-CZ" dirty="0">
              <a:latin typeface="Arial" charset="0"/>
              <a:ea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84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Výroba mladého piva</a:t>
            </a:r>
            <a:endParaRPr lang="cs-CZ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6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>
                <a:latin typeface="Arial" charset="0"/>
                <a:ea typeface="Arial" charset="0"/>
                <a:cs typeface="Arial" charset="0"/>
              </a:rPr>
              <a:t>6. úsek = </a:t>
            </a:r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chmelovar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sladinku v mladinovém kotli svaříme s granulovým chmelem (100 – 200g/hl)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chmelovar trvá asi dvě hodiny, chmel se přidává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3x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v současné době se spíše využívá </a:t>
            </a:r>
            <a:r>
              <a:rPr lang="cs-CZ" b="1" dirty="0" smtClean="0">
                <a:latin typeface="Arial" charset="0"/>
                <a:ea typeface="Arial" charset="0"/>
                <a:cs typeface="Arial" charset="0"/>
              </a:rPr>
              <a:t>chmelový granulát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důvodem </a:t>
            </a:r>
            <a:r>
              <a:rPr lang="cs-CZ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je obtížnější práce s chmelovými šišticemi a pomalejší extrakt látek z chmele do </a:t>
            </a:r>
            <a:r>
              <a:rPr lang="cs-CZ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mladiny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při chmelovaru </a:t>
            </a:r>
            <a:r>
              <a:rPr lang="cs-CZ" dirty="0" err="1">
                <a:latin typeface="Arial" charset="0"/>
                <a:ea typeface="Arial" charset="0"/>
                <a:cs typeface="Arial" charset="0"/>
              </a:rPr>
              <a:t>vyloužíme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hořké látky z chmele, varem mladinu sterilizujeme, dochází k odparu vody (7 až 10 %), vysráží se část bílkovin (pocházejících ze skladu) a určíme stupňovitost 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mladiny</a:t>
            </a:r>
          </a:p>
          <a:p>
            <a:pPr lvl="2">
              <a:lnSpc>
                <a:spcPct val="100000"/>
              </a:lnSpc>
            </a:pP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Po skončení chmelovaru je roztok přečerpán do odstředivé </a:t>
            </a:r>
            <a:r>
              <a:rPr lang="cs-CZ" dirty="0" err="1" smtClean="0">
                <a:latin typeface="Arial" charset="0"/>
                <a:ea typeface="Arial" charset="0"/>
                <a:cs typeface="Arial" charset="0"/>
              </a:rPr>
              <a:t>káďě</a:t>
            </a:r>
            <a:r>
              <a:rPr lang="cs-CZ" dirty="0" smtClean="0">
                <a:latin typeface="Arial" charset="0"/>
                <a:ea typeface="Arial" charset="0"/>
                <a:cs typeface="Arial" charset="0"/>
              </a:rPr>
              <a:t>, kde se odstraní kaly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charset="0"/>
                <a:ea typeface="Arial" charset="0"/>
                <a:cs typeface="Arial" charset="0"/>
              </a:rPr>
              <a:t>7. úsek = </a:t>
            </a:r>
            <a:r>
              <a:rPr lang="cs-CZ" sz="1600" b="1" dirty="0">
                <a:latin typeface="Arial" charset="0"/>
                <a:ea typeface="Arial" charset="0"/>
                <a:cs typeface="Arial" charset="0"/>
              </a:rPr>
              <a:t>chlazení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latin typeface="Arial" charset="0"/>
                <a:ea typeface="Arial" charset="0"/>
                <a:cs typeface="Arial" charset="0"/>
              </a:rPr>
              <a:t>horká mladina je zchlazena deskovým chladičem na </a:t>
            </a:r>
            <a:r>
              <a:rPr lang="cs-CZ" b="1" dirty="0">
                <a:latin typeface="Arial" charset="0"/>
                <a:ea typeface="Arial" charset="0"/>
                <a:cs typeface="Arial" charset="0"/>
              </a:rPr>
              <a:t>zákvasnou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teplotu (</a:t>
            </a:r>
            <a:r>
              <a:rPr lang="sk-SK" dirty="0">
                <a:latin typeface="Arial" charset="0"/>
                <a:ea typeface="Arial" charset="0"/>
                <a:cs typeface="Arial" charset="0"/>
              </a:rPr>
              <a:t>6-7°C) =&gt; zchlazená mladina 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se</a:t>
            </a:r>
            <a:r>
              <a:rPr lang="sk-SK" dirty="0">
                <a:latin typeface="Arial" charset="0"/>
                <a:ea typeface="Arial" charset="0"/>
                <a:cs typeface="Arial" charset="0"/>
              </a:rPr>
              <a:t> čerpá ve spilce do kvasných </a:t>
            </a:r>
            <a:r>
              <a:rPr lang="sk-SK" dirty="0" smtClean="0">
                <a:latin typeface="Arial" charset="0"/>
                <a:ea typeface="Arial" charset="0"/>
                <a:cs typeface="Arial" charset="0"/>
              </a:rPr>
              <a:t>kádí</a:t>
            </a:r>
            <a:endParaRPr lang="cs-CZ" dirty="0">
              <a:latin typeface="Arial" charset="0"/>
              <a:ea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648535"/>
      </p:ext>
    </p:extLst>
  </p:cSld>
  <p:clrMapOvr>
    <a:masterClrMapping/>
  </p:clrMapOvr>
</p:sld>
</file>

<file path=ppt/theme/theme1.xml><?xml version="1.0" encoding="utf-8"?>
<a:theme xmlns:a="http://schemas.openxmlformats.org/drawingml/2006/main" name="Zobrazení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Zobrazení</Template>
  <TotalTime>21665</TotalTime>
  <Words>707</Words>
  <Application>Microsoft Macintosh PowerPoint</Application>
  <PresentationFormat>Širokoúhlá obrazovka</PresentationFormat>
  <Paragraphs>120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Century Schoolbook</vt:lpstr>
      <vt:lpstr>OpenSansBold</vt:lpstr>
      <vt:lpstr>OpenSansRegular</vt:lpstr>
      <vt:lpstr>Wingdings</vt:lpstr>
      <vt:lpstr>Wingdings 2</vt:lpstr>
      <vt:lpstr>Arial</vt:lpstr>
      <vt:lpstr>Zobrazení</vt:lpstr>
      <vt:lpstr>Výroba piva</vt:lpstr>
      <vt:lpstr>Výroba sladu</vt:lpstr>
      <vt:lpstr>Výroba sladu</vt:lpstr>
      <vt:lpstr>Výroba sladu</vt:lpstr>
      <vt:lpstr>Výroba sladu</vt:lpstr>
      <vt:lpstr>Výroba mladého piva</vt:lpstr>
      <vt:lpstr>Výroba mladého piva</vt:lpstr>
      <vt:lpstr>Výroba mladého piva</vt:lpstr>
      <vt:lpstr>Výroba mladého piva</vt:lpstr>
      <vt:lpstr> Výroba mladého piva</vt:lpstr>
      <vt:lpstr>Kvasné procesy</vt:lpstr>
      <vt:lpstr>Kvasné procesy</vt:lpstr>
      <vt:lpstr>Kvasné procesy</vt:lpstr>
      <vt:lpstr>Prezentace aplikace PowerPoint</vt:lpstr>
      <vt:lpstr>Použité zdroje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piva</dc:title>
  <dc:creator>Petr Kopčan</dc:creator>
  <cp:lastModifiedBy>Petr Kopčan</cp:lastModifiedBy>
  <cp:revision>37</cp:revision>
  <dcterms:created xsi:type="dcterms:W3CDTF">2017-05-27T17:53:31Z</dcterms:created>
  <dcterms:modified xsi:type="dcterms:W3CDTF">2017-06-11T18:59:26Z</dcterms:modified>
</cp:coreProperties>
</file>