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7" r:id="rId10"/>
    <p:sldId id="265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5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3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6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1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4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9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0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7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8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B4392-B218-AE48-9A39-2295EFAEE1EF}" type="datetimeFigureOut">
              <a:rPr lang="en-US" smtClean="0"/>
              <a:t>11.06.17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0ABC9-C82D-C44B-B00C-00D861610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7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ujipivo.cz/cs/temata/show/jak-se-dela-pivo/28-jak-se-dela-pivo-vyrobni-postup/" TargetMode="External"/><Relationship Id="rId4" Type="http://schemas.openxmlformats.org/officeDocument/2006/relationships/hyperlink" Target="http://www.pivovarkraslice.cz/new/cz/vyroba-sladu-a-piva/vyroba-sladu" TargetMode="External"/><Relationship Id="rId5" Type="http://schemas.openxmlformats.org/officeDocument/2006/relationships/hyperlink" Target="http://www.svet-piva.cz/clanky-o-pivu/2012/10/12/slad/" TargetMode="External"/><Relationship Id="rId6" Type="http://schemas.openxmlformats.org/officeDocument/2006/relationships/hyperlink" Target="http://domacipivovar.webnode.cz/vse-o-vareni-piva/scezovani-a-chmelovar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ivovar.cz/druhy-pi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VÝROBA PIVA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LILI LUU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24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Snímek obrazovky 2017-05-28 v 23.36.3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" r="-1688" b="5618"/>
          <a:stretch/>
        </p:blipFill>
        <p:spPr>
          <a:xfrm>
            <a:off x="278587" y="274638"/>
            <a:ext cx="8229600" cy="5456636"/>
          </a:xfrm>
        </p:spPr>
      </p:pic>
    </p:spTree>
    <p:extLst>
      <p:ext uri="{BB962C8B-B14F-4D97-AF65-F5344CB8AC3E}">
        <p14:creationId xmlns:p14="http://schemas.microsoft.com/office/powerpoint/2010/main" val="173317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RMUTOVÁNÍ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8760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Ve </a:t>
            </a:r>
            <a:r>
              <a:rPr lang="cs-CZ" dirty="0" err="1"/>
              <a:t>vode</a:t>
            </a:r>
            <a:r>
              <a:rPr lang="cs-CZ" dirty="0"/>
              <a:t>̌ se </a:t>
            </a:r>
            <a:r>
              <a:rPr lang="cs-CZ" dirty="0" err="1"/>
              <a:t>rozmícha</a:t>
            </a:r>
            <a:r>
              <a:rPr lang="cs-CZ" dirty="0"/>
              <a:t>́ slad a </a:t>
            </a:r>
            <a:r>
              <a:rPr lang="cs-CZ" dirty="0" err="1"/>
              <a:t>rmutovaci</a:t>
            </a:r>
            <a:r>
              <a:rPr lang="cs-CZ" dirty="0"/>
              <a:t>́ </a:t>
            </a:r>
            <a:r>
              <a:rPr lang="cs-CZ" dirty="0" err="1"/>
              <a:t>pánev</a:t>
            </a:r>
            <a:r>
              <a:rPr lang="cs-CZ" dirty="0"/>
              <a:t> se </a:t>
            </a:r>
            <a:r>
              <a:rPr lang="cs-CZ" dirty="0" err="1"/>
              <a:t>zahříva</a:t>
            </a:r>
            <a:r>
              <a:rPr lang="cs-CZ" dirty="0"/>
              <a:t>́, </a:t>
            </a:r>
            <a:r>
              <a:rPr lang="cs-CZ" dirty="0" err="1"/>
              <a:t>rozpoušti</a:t>
            </a:r>
            <a:r>
              <a:rPr lang="cs-CZ" dirty="0"/>
              <a:t>́ </a:t>
            </a:r>
            <a:r>
              <a:rPr lang="cs-CZ" dirty="0" err="1"/>
              <a:t>důležite</a:t>
            </a:r>
            <a:r>
              <a:rPr lang="cs-CZ" dirty="0"/>
              <a:t>́ </a:t>
            </a:r>
            <a:r>
              <a:rPr lang="cs-CZ" dirty="0" err="1"/>
              <a:t>složky</a:t>
            </a:r>
            <a:r>
              <a:rPr lang="cs-CZ" dirty="0"/>
              <a:t> </a:t>
            </a:r>
          </a:p>
          <a:p>
            <a:r>
              <a:rPr lang="sk-SK" dirty="0" smtClean="0"/>
              <a:t>Při </a:t>
            </a:r>
            <a:r>
              <a:rPr lang="sk-SK" dirty="0"/>
              <a:t>rmutování se ve rmutovací kádi postupně vystírka zahřívá na tzv. „rmutovací teploty". </a:t>
            </a:r>
            <a:endParaRPr lang="sk-SK" dirty="0" smtClean="0"/>
          </a:p>
          <a:p>
            <a:r>
              <a:rPr lang="cs-CZ" dirty="0" err="1"/>
              <a:t>Základni</a:t>
            </a:r>
            <a:r>
              <a:rPr lang="cs-CZ" dirty="0"/>
              <a:t>́ dva </a:t>
            </a:r>
            <a:r>
              <a:rPr lang="cs-CZ" dirty="0" err="1"/>
              <a:t>způsoby</a:t>
            </a:r>
            <a:r>
              <a:rPr lang="cs-CZ" dirty="0"/>
              <a:t> </a:t>
            </a:r>
            <a:r>
              <a:rPr lang="cs-CZ" dirty="0" err="1"/>
              <a:t>rmutováni</a:t>
            </a:r>
            <a:r>
              <a:rPr lang="cs-CZ" dirty="0"/>
              <a:t>́ jsou: </a:t>
            </a:r>
          </a:p>
          <a:p>
            <a:pPr marL="801688" indent="-266700">
              <a:buFont typeface="+mj-lt"/>
              <a:buAutoNum type="alphaLcParenR"/>
            </a:pPr>
            <a:r>
              <a:rPr lang="cs-CZ" dirty="0"/>
              <a:t> </a:t>
            </a:r>
            <a:r>
              <a:rPr lang="cs-CZ" dirty="0" err="1"/>
              <a:t>infuzni</a:t>
            </a:r>
            <a:r>
              <a:rPr lang="cs-CZ" dirty="0"/>
              <a:t>́ </a:t>
            </a:r>
            <a:r>
              <a:rPr lang="cs-CZ" dirty="0" err="1"/>
              <a:t>způsob</a:t>
            </a:r>
            <a:r>
              <a:rPr lang="cs-CZ" dirty="0"/>
              <a:t> - je </a:t>
            </a:r>
            <a:r>
              <a:rPr lang="cs-CZ" dirty="0" err="1"/>
              <a:t>jednoduchy</a:t>
            </a:r>
            <a:r>
              <a:rPr lang="cs-CZ" dirty="0"/>
              <a:t>́ na provedení, celé </a:t>
            </a:r>
            <a:r>
              <a:rPr lang="cs-CZ" dirty="0" err="1"/>
              <a:t>dílo</a:t>
            </a:r>
            <a:r>
              <a:rPr lang="cs-CZ" dirty="0"/>
              <a:t> se </a:t>
            </a:r>
            <a:r>
              <a:rPr lang="cs-CZ" dirty="0" err="1"/>
              <a:t>postupne</a:t>
            </a:r>
            <a:r>
              <a:rPr lang="cs-CZ" dirty="0"/>
              <a:t>̌ </a:t>
            </a:r>
            <a:r>
              <a:rPr lang="cs-CZ" dirty="0" err="1"/>
              <a:t>zahříva</a:t>
            </a:r>
            <a:r>
              <a:rPr lang="cs-CZ" dirty="0"/>
              <a:t>́ </a:t>
            </a:r>
          </a:p>
          <a:p>
            <a:pPr marL="895350" indent="-360363">
              <a:buFont typeface="+mj-lt"/>
              <a:buAutoNum type="alphaLcParenR"/>
            </a:pPr>
            <a:r>
              <a:rPr lang="cs-CZ" dirty="0"/>
              <a:t> </a:t>
            </a:r>
            <a:r>
              <a:rPr lang="cs-CZ" dirty="0" err="1"/>
              <a:t>dekokčni</a:t>
            </a:r>
            <a:r>
              <a:rPr lang="cs-CZ" dirty="0"/>
              <a:t>́ </a:t>
            </a:r>
            <a:r>
              <a:rPr lang="cs-CZ" dirty="0" err="1"/>
              <a:t>způsob</a:t>
            </a:r>
            <a:r>
              <a:rPr lang="cs-CZ" dirty="0"/>
              <a:t> - 2 </a:t>
            </a:r>
            <a:r>
              <a:rPr lang="cs-CZ" dirty="0" err="1"/>
              <a:t>či</a:t>
            </a:r>
            <a:r>
              <a:rPr lang="cs-CZ" dirty="0"/>
              <a:t> 3rmutový - </a:t>
            </a:r>
            <a:r>
              <a:rPr lang="cs-CZ" dirty="0" err="1"/>
              <a:t>dílo</a:t>
            </a:r>
            <a:r>
              <a:rPr lang="cs-CZ" dirty="0"/>
              <a:t> se </a:t>
            </a:r>
            <a:r>
              <a:rPr lang="cs-CZ" dirty="0" err="1"/>
              <a:t>zahříva</a:t>
            </a:r>
            <a:r>
              <a:rPr lang="cs-CZ" dirty="0"/>
              <a:t>́ po </a:t>
            </a:r>
            <a:r>
              <a:rPr lang="cs-CZ" dirty="0" err="1"/>
              <a:t>částech</a:t>
            </a:r>
            <a:r>
              <a:rPr lang="cs-CZ" dirty="0"/>
              <a:t> </a:t>
            </a:r>
          </a:p>
          <a:p>
            <a:endParaRPr lang="sk-SK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0900" y="4241800"/>
            <a:ext cx="3060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Rmutovací teploty: </a:t>
            </a:r>
            <a:endParaRPr lang="sk-SK" dirty="0"/>
          </a:p>
          <a:p>
            <a:r>
              <a:rPr lang="sk-SK" dirty="0"/>
              <a:t>- kyselinotvorná (35-38 °C) </a:t>
            </a:r>
          </a:p>
          <a:p>
            <a:r>
              <a:rPr lang="sk-SK" dirty="0"/>
              <a:t>- peptonizační (48-52 °C)</a:t>
            </a:r>
            <a:br>
              <a:rPr lang="sk-SK" dirty="0"/>
            </a:br>
            <a:r>
              <a:rPr lang="sk-SK" dirty="0"/>
              <a:t>- bílkoviny se štěpí působením proteolytických enzymů na jednotlivé </a:t>
            </a:r>
          </a:p>
          <a:p>
            <a:r>
              <a:rPr lang="sk-SK" dirty="0"/>
              <a:t>aminokyseliny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4400" y="4267201"/>
            <a:ext cx="3619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- nižší cukrotvorná (60-65 °C)</a:t>
            </a:r>
            <a:br>
              <a:rPr lang="sk-SK" dirty="0"/>
            </a:br>
            <a:r>
              <a:rPr lang="sk-SK" dirty="0"/>
              <a:t>- škrob bobtná a stává se mazlavým </a:t>
            </a:r>
          </a:p>
          <a:p>
            <a:r>
              <a:rPr lang="sk-SK" dirty="0"/>
              <a:t>- vyšší cukrotvorná (70-75 °C)</a:t>
            </a:r>
            <a:br>
              <a:rPr lang="sk-SK" dirty="0"/>
            </a:br>
            <a:r>
              <a:rPr lang="sk-SK" dirty="0"/>
              <a:t>- škrob přechází do tekutého stavu </a:t>
            </a:r>
          </a:p>
          <a:p>
            <a:r>
              <a:rPr lang="sk-SK" dirty="0"/>
              <a:t>- odrmutovací (78 °C)</a:t>
            </a:r>
            <a:br>
              <a:rPr lang="sk-SK" dirty="0"/>
            </a:br>
            <a:r>
              <a:rPr lang="sk-SK" dirty="0"/>
              <a:t>- probíhá inhibice enzymů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38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SCEZOVÁNÍ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probíha</a:t>
            </a:r>
            <a:r>
              <a:rPr lang="cs-CZ" dirty="0"/>
              <a:t>́ ve </a:t>
            </a:r>
            <a:r>
              <a:rPr lang="cs-CZ" dirty="0" err="1"/>
              <a:t>scezovaci</a:t>
            </a:r>
            <a:r>
              <a:rPr lang="cs-CZ" dirty="0"/>
              <a:t>́ </a:t>
            </a:r>
            <a:r>
              <a:rPr lang="cs-CZ" dirty="0" err="1"/>
              <a:t>kádi</a:t>
            </a:r>
            <a:r>
              <a:rPr lang="cs-CZ" dirty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sk-SK" dirty="0"/>
              <a:t>přes děrované dno kádě nebo přes tzv. sladinový filtr </a:t>
            </a:r>
          </a:p>
          <a:p>
            <a:r>
              <a:rPr lang="cs-CZ" dirty="0"/>
              <a:t>Zbytek po scezení je </a:t>
            </a:r>
            <a:r>
              <a:rPr lang="cs-CZ" dirty="0" err="1" smtClean="0"/>
              <a:t>mláto</a:t>
            </a:r>
            <a:endParaRPr lang="cs-CZ" dirty="0" smtClean="0"/>
          </a:p>
          <a:p>
            <a:pPr marL="993775" indent="-993775">
              <a:buNone/>
            </a:pPr>
            <a:r>
              <a:rPr lang="cs-CZ" dirty="0" smtClean="0"/>
              <a:t>        -  </a:t>
            </a:r>
            <a:r>
              <a:rPr lang="sk-SK" dirty="0" smtClean="0"/>
              <a:t>Sladové </a:t>
            </a:r>
            <a:r>
              <a:rPr lang="sk-SK" dirty="0"/>
              <a:t>mláto </a:t>
            </a:r>
            <a:r>
              <a:rPr lang="sk-SK" dirty="0" smtClean="0"/>
              <a:t>= </a:t>
            </a:r>
            <a:r>
              <a:rPr lang="cs-CZ" dirty="0" err="1"/>
              <a:t>bsahuje</a:t>
            </a:r>
            <a:r>
              <a:rPr lang="cs-CZ" dirty="0"/>
              <a:t> </a:t>
            </a:r>
            <a:r>
              <a:rPr lang="cs-CZ" dirty="0" err="1"/>
              <a:t>nerozpustne</a:t>
            </a:r>
            <a:r>
              <a:rPr lang="cs-CZ" dirty="0"/>
              <a:t>́ </a:t>
            </a:r>
            <a:r>
              <a:rPr lang="cs-CZ" dirty="0" err="1"/>
              <a:t>složky</a:t>
            </a:r>
            <a:r>
              <a:rPr lang="cs-CZ" dirty="0"/>
              <a:t> sladu, plevy z </a:t>
            </a:r>
            <a:r>
              <a:rPr lang="cs-CZ" dirty="0" err="1"/>
              <a:t>květu</a:t>
            </a:r>
            <a:r>
              <a:rPr lang="cs-CZ" dirty="0"/>
              <a:t>̊ </a:t>
            </a:r>
            <a:r>
              <a:rPr lang="cs-CZ" dirty="0" err="1"/>
              <a:t>ječmene</a:t>
            </a:r>
            <a:r>
              <a:rPr lang="cs-CZ" dirty="0"/>
              <a:t>, </a:t>
            </a:r>
            <a:r>
              <a:rPr lang="cs-CZ" dirty="0" err="1"/>
              <a:t>nezcukernatěly</a:t>
            </a:r>
            <a:r>
              <a:rPr lang="cs-CZ" dirty="0"/>
              <a:t>́ </a:t>
            </a:r>
            <a:r>
              <a:rPr lang="cs-CZ" dirty="0" err="1"/>
              <a:t>škrob</a:t>
            </a:r>
            <a:r>
              <a:rPr lang="cs-CZ" dirty="0"/>
              <a:t> a jiné </a:t>
            </a:r>
            <a:r>
              <a:rPr lang="cs-CZ" dirty="0" err="1"/>
              <a:t>nerozpustne</a:t>
            </a:r>
            <a:r>
              <a:rPr lang="cs-CZ" dirty="0"/>
              <a:t>́ </a:t>
            </a:r>
            <a:r>
              <a:rPr lang="cs-CZ" dirty="0" err="1"/>
              <a:t>látky</a:t>
            </a:r>
            <a:r>
              <a:rPr lang="cs-CZ" dirty="0"/>
              <a:t> , </a:t>
            </a:r>
            <a:r>
              <a:rPr lang="cs-CZ" dirty="0" err="1"/>
              <a:t>ktere</a:t>
            </a:r>
            <a:r>
              <a:rPr lang="cs-CZ" dirty="0"/>
              <a:t>́ se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rmutováni</a:t>
            </a:r>
            <a:r>
              <a:rPr lang="cs-CZ" dirty="0"/>
              <a:t>́ nerozpustily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36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CHMELOVAR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chmelovaru </a:t>
            </a:r>
            <a:r>
              <a:rPr lang="cs-CZ" dirty="0" err="1"/>
              <a:t>přecházi</a:t>
            </a:r>
            <a:r>
              <a:rPr lang="cs-CZ" dirty="0"/>
              <a:t>́ </a:t>
            </a:r>
            <a:r>
              <a:rPr lang="cs-CZ" dirty="0" err="1"/>
              <a:t>hořke</a:t>
            </a:r>
            <a:r>
              <a:rPr lang="cs-CZ" dirty="0"/>
              <a:t>́ a </a:t>
            </a:r>
            <a:r>
              <a:rPr lang="cs-CZ" dirty="0" err="1"/>
              <a:t>dalši</a:t>
            </a:r>
            <a:r>
              <a:rPr lang="cs-CZ" dirty="0"/>
              <a:t>́ </a:t>
            </a:r>
            <a:r>
              <a:rPr lang="cs-CZ" dirty="0" err="1"/>
              <a:t>látky</a:t>
            </a:r>
            <a:r>
              <a:rPr lang="cs-CZ" dirty="0"/>
              <a:t> z chmele do sladiny, </a:t>
            </a:r>
            <a:r>
              <a:rPr lang="cs-CZ" dirty="0" err="1"/>
              <a:t>vznika</a:t>
            </a:r>
            <a:r>
              <a:rPr lang="cs-CZ" dirty="0"/>
              <a:t>́ mladina </a:t>
            </a:r>
            <a:r>
              <a:rPr lang="en-US" dirty="0" smtClean="0">
                <a:sym typeface="Wingdings"/>
              </a:rPr>
              <a:t></a:t>
            </a:r>
            <a:r>
              <a:rPr lang="cs-CZ" dirty="0" err="1"/>
              <a:t>přidáva</a:t>
            </a:r>
            <a:r>
              <a:rPr lang="cs-CZ" dirty="0"/>
              <a:t>́ </a:t>
            </a:r>
            <a:r>
              <a:rPr lang="cs-CZ" dirty="0" err="1"/>
              <a:t>několikrát</a:t>
            </a:r>
            <a:r>
              <a:rPr lang="cs-CZ" dirty="0"/>
              <a:t>, po </a:t>
            </a:r>
            <a:r>
              <a:rPr lang="cs-CZ" dirty="0" err="1"/>
              <a:t>částech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CHMELOVÝ GRANULÁT = vyrobený z </a:t>
            </a:r>
            <a:r>
              <a:rPr lang="cs-CZ" dirty="0" err="1" smtClean="0"/>
              <a:t>chmelemechanickými</a:t>
            </a:r>
            <a:r>
              <a:rPr lang="cs-CZ" dirty="0" smtClean="0"/>
              <a:t> úpravami</a:t>
            </a: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CHMELOVÝ EXTRAKT = </a:t>
            </a:r>
            <a:r>
              <a:rPr lang="en-US" dirty="0" err="1" smtClean="0"/>
              <a:t>vyrobený</a:t>
            </a:r>
            <a:r>
              <a:rPr lang="en-US" dirty="0" smtClean="0"/>
              <a:t> </a:t>
            </a:r>
            <a:r>
              <a:rPr lang="en-US" dirty="0" err="1" smtClean="0"/>
              <a:t>fyzikálními</a:t>
            </a:r>
            <a:r>
              <a:rPr lang="en-US" dirty="0" smtClean="0"/>
              <a:t> </a:t>
            </a:r>
            <a:r>
              <a:rPr lang="en-US" dirty="0" err="1" smtClean="0"/>
              <a:t>úpravami</a:t>
            </a:r>
            <a:r>
              <a:rPr lang="en-US" dirty="0" smtClean="0"/>
              <a:t> </a:t>
            </a:r>
            <a:r>
              <a:rPr lang="en-US" dirty="0" err="1" smtClean="0"/>
              <a:t>chmele</a:t>
            </a:r>
            <a:endParaRPr lang="en-US" dirty="0" smtClean="0"/>
          </a:p>
          <a:p>
            <a:r>
              <a:rPr lang="en-US" dirty="0" err="1" smtClean="0"/>
              <a:t>P</a:t>
            </a:r>
            <a:r>
              <a:rPr lang="en-US" dirty="0" err="1" smtClean="0"/>
              <a:t>ři</a:t>
            </a:r>
            <a:r>
              <a:rPr lang="en-US" dirty="0" smtClean="0"/>
              <a:t> </a:t>
            </a:r>
            <a:r>
              <a:rPr lang="en-US" dirty="0" err="1" smtClean="0"/>
              <a:t>chmelovaru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uvol</a:t>
            </a:r>
            <a:r>
              <a:rPr lang="en-US" dirty="0" err="1" smtClean="0"/>
              <a:t>nění</a:t>
            </a:r>
            <a:r>
              <a:rPr lang="en-US" dirty="0" smtClean="0"/>
              <a:t> </a:t>
            </a:r>
            <a:r>
              <a:rPr lang="en-US" dirty="0" err="1" smtClean="0"/>
              <a:t>hořkých</a:t>
            </a:r>
            <a:r>
              <a:rPr lang="en-US" dirty="0" smtClean="0"/>
              <a:t> </a:t>
            </a:r>
            <a:r>
              <a:rPr lang="en-US" dirty="0" err="1" smtClean="0"/>
              <a:t>látek</a:t>
            </a:r>
            <a:r>
              <a:rPr lang="en-US" dirty="0" smtClean="0"/>
              <a:t> do </a:t>
            </a:r>
            <a:r>
              <a:rPr lang="en-US" dirty="0" err="1" smtClean="0"/>
              <a:t>piva</a:t>
            </a:r>
            <a:r>
              <a:rPr lang="en-US" dirty="0" smtClean="0"/>
              <a:t> a </a:t>
            </a:r>
            <a:r>
              <a:rPr lang="en-US" dirty="0" err="1" smtClean="0"/>
              <a:t>zárověň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vysrážení</a:t>
            </a:r>
            <a:r>
              <a:rPr lang="en-US" dirty="0" smtClean="0"/>
              <a:t> </a:t>
            </a:r>
            <a:r>
              <a:rPr lang="en-US" dirty="0" err="1" smtClean="0"/>
              <a:t>bílkovin</a:t>
            </a:r>
            <a:r>
              <a:rPr lang="en-US" dirty="0" smtClean="0"/>
              <a:t> a </a:t>
            </a:r>
            <a:r>
              <a:rPr lang="en-US" dirty="0" err="1" smtClean="0"/>
              <a:t>kalů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20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STUPŇOVITOST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135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měří se množství cukru v </a:t>
            </a:r>
            <a:r>
              <a:rPr lang="cs-CZ" dirty="0" smtClean="0"/>
              <a:t>extraktu</a:t>
            </a:r>
          </a:p>
          <a:p>
            <a:r>
              <a:rPr lang="cs-CZ" dirty="0"/>
              <a:t>hmotnostním procentem extraktu původní mladiny v procentech</a:t>
            </a:r>
            <a:endParaRPr lang="cs-CZ" dirty="0" smtClean="0"/>
          </a:p>
          <a:p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Lehké </a:t>
            </a:r>
            <a:r>
              <a:rPr lang="cs-CZ" dirty="0"/>
              <a:t>pivo = obsahuje max. 7,99% EPM</a:t>
            </a:r>
          </a:p>
          <a:p>
            <a:pPr marL="514350" indent="-514350">
              <a:buFont typeface="+mj-lt"/>
              <a:buAutoNum type="alphaLcParenR"/>
            </a:pP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Výčepní pivo = rozmezí 8 až 10,99% EPM</a:t>
            </a:r>
          </a:p>
          <a:p>
            <a:pPr marL="514350" indent="-514350">
              <a:buFont typeface="+mj-lt"/>
              <a:buAutoNum type="alphaLcParenR"/>
            </a:pP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Ležák pivo = rozmezí 11 až 12,99% EPM</a:t>
            </a:r>
          </a:p>
          <a:p>
            <a:pPr marL="514350" indent="-514350">
              <a:buFont typeface="+mj-lt"/>
              <a:buAutoNum type="alphaLcParenR"/>
            </a:pP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Speciální pivo = 13% a více </a:t>
            </a:r>
            <a:r>
              <a:rPr lang="cs-CZ" dirty="0" smtClean="0"/>
              <a:t>EPM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02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11"/>
            <a:ext cx="8229600" cy="1143000"/>
          </a:xfrm>
        </p:spPr>
        <p:txBody>
          <a:bodyPr/>
          <a:lstStyle/>
          <a:p>
            <a:r>
              <a:rPr lang="en-US" dirty="0" smtClean="0"/>
              <a:t>KVASNÉ PROCESY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9879"/>
            <a:ext cx="8229600" cy="5483643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Hlavní kvašení probíhá v upravených místnostech, tzv. spilkách </a:t>
            </a:r>
            <a:r>
              <a:rPr lang="en-US" dirty="0" smtClean="0">
                <a:sym typeface="Wingdings"/>
              </a:rPr>
              <a:t></a:t>
            </a:r>
            <a:r>
              <a:rPr lang="cs-CZ" dirty="0"/>
              <a:t>Spilky jsou vybaveny </a:t>
            </a:r>
            <a:r>
              <a:rPr lang="cs-CZ" dirty="0" err="1"/>
              <a:t>kvasnými</a:t>
            </a:r>
            <a:r>
              <a:rPr lang="cs-CZ" dirty="0"/>
              <a:t> </a:t>
            </a:r>
            <a:r>
              <a:rPr lang="cs-CZ" dirty="0" err="1"/>
              <a:t>káděmi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kvašeni</a:t>
            </a:r>
            <a:r>
              <a:rPr lang="cs-CZ" dirty="0"/>
              <a:t>́ se </a:t>
            </a:r>
            <a:r>
              <a:rPr lang="cs-CZ" dirty="0" err="1"/>
              <a:t>uvolňuje</a:t>
            </a:r>
            <a:r>
              <a:rPr lang="cs-CZ" dirty="0"/>
              <a:t> teplo, proto se </a:t>
            </a:r>
            <a:r>
              <a:rPr lang="cs-CZ" dirty="0" err="1"/>
              <a:t>musi</a:t>
            </a:r>
            <a:r>
              <a:rPr lang="cs-CZ" dirty="0"/>
              <a:t>́ </a:t>
            </a:r>
            <a:r>
              <a:rPr lang="cs-CZ" dirty="0" err="1"/>
              <a:t>káde</a:t>
            </a:r>
            <a:r>
              <a:rPr lang="cs-CZ" dirty="0"/>
              <a:t>̌ chladit studenou vodou. </a:t>
            </a:r>
            <a:endParaRPr lang="cs-CZ" dirty="0"/>
          </a:p>
          <a:p>
            <a:r>
              <a:rPr lang="cs-CZ" dirty="0" err="1"/>
              <a:t>Zákvasna</a:t>
            </a:r>
            <a:r>
              <a:rPr lang="cs-CZ" dirty="0"/>
              <a:t>́ teplota mladiny </a:t>
            </a:r>
            <a:r>
              <a:rPr lang="cs-CZ" dirty="0" err="1"/>
              <a:t>před</a:t>
            </a:r>
            <a:r>
              <a:rPr lang="cs-CZ" dirty="0"/>
              <a:t> je u </a:t>
            </a:r>
            <a:r>
              <a:rPr lang="cs-CZ" dirty="0" err="1"/>
              <a:t>českých</a:t>
            </a:r>
            <a:r>
              <a:rPr lang="cs-CZ" dirty="0"/>
              <a:t> </a:t>
            </a:r>
            <a:r>
              <a:rPr lang="cs-CZ" dirty="0" err="1"/>
              <a:t>světlých</a:t>
            </a:r>
            <a:r>
              <a:rPr lang="cs-CZ" dirty="0"/>
              <a:t> piv 5 </a:t>
            </a:r>
            <a:r>
              <a:rPr lang="cs-CZ" dirty="0" err="1"/>
              <a:t>az</a:t>
            </a:r>
            <a:r>
              <a:rPr lang="cs-CZ" dirty="0"/>
              <a:t>̌ 6 °C, u </a:t>
            </a:r>
            <a:r>
              <a:rPr lang="cs-CZ" dirty="0" err="1"/>
              <a:t>některých</a:t>
            </a:r>
            <a:r>
              <a:rPr lang="cs-CZ" dirty="0"/>
              <a:t> </a:t>
            </a:r>
            <a:r>
              <a:rPr lang="cs-CZ" dirty="0" smtClean="0"/>
              <a:t>o </a:t>
            </a:r>
            <a:r>
              <a:rPr lang="cs-CZ" dirty="0"/>
              <a:t>1 </a:t>
            </a:r>
            <a:r>
              <a:rPr lang="cs-CZ" dirty="0" err="1"/>
              <a:t>az</a:t>
            </a:r>
            <a:r>
              <a:rPr lang="cs-CZ" dirty="0"/>
              <a:t>̌ 2 °C </a:t>
            </a:r>
            <a:r>
              <a:rPr lang="cs-CZ" dirty="0" err="1" smtClean="0"/>
              <a:t>vyšši</a:t>
            </a:r>
            <a:r>
              <a:rPr lang="cs-CZ" dirty="0" smtClean="0"/>
              <a:t>́</a:t>
            </a:r>
            <a:r>
              <a:rPr lang="en-US" dirty="0" smtClean="0">
                <a:sym typeface="Wingdings"/>
              </a:rPr>
              <a:t>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vyšši</a:t>
            </a:r>
            <a:r>
              <a:rPr lang="cs-CZ" dirty="0"/>
              <a:t>́ </a:t>
            </a:r>
            <a:r>
              <a:rPr lang="cs-CZ" dirty="0" err="1"/>
              <a:t>teplote</a:t>
            </a:r>
            <a:r>
              <a:rPr lang="cs-CZ" dirty="0"/>
              <a:t>̌ </a:t>
            </a:r>
            <a:r>
              <a:rPr lang="cs-CZ" dirty="0" err="1"/>
              <a:t>hrozi</a:t>
            </a:r>
            <a:r>
              <a:rPr lang="cs-CZ" dirty="0"/>
              <a:t>́ </a:t>
            </a:r>
            <a:r>
              <a:rPr lang="cs-CZ" dirty="0" err="1"/>
              <a:t>nebezpeči</a:t>
            </a:r>
            <a:r>
              <a:rPr lang="cs-CZ" dirty="0"/>
              <a:t>́, </a:t>
            </a:r>
            <a:r>
              <a:rPr lang="cs-CZ" dirty="0" err="1"/>
              <a:t>že</a:t>
            </a:r>
            <a:r>
              <a:rPr lang="cs-CZ" dirty="0"/>
              <a:t> dojde k </a:t>
            </a:r>
            <a:r>
              <a:rPr lang="cs-CZ" dirty="0" err="1"/>
              <a:t>infikováni</a:t>
            </a:r>
            <a:r>
              <a:rPr lang="cs-CZ" dirty="0"/>
              <a:t>́ piva bakteriemi 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dpadem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hlavním</a:t>
            </a:r>
            <a:r>
              <a:rPr lang="cs-CZ" dirty="0"/>
              <a:t> </a:t>
            </a:r>
            <a:r>
              <a:rPr lang="cs-CZ" dirty="0" err="1"/>
              <a:t>kvašeni</a:t>
            </a:r>
            <a:r>
              <a:rPr lang="cs-CZ" dirty="0"/>
              <a:t>́ </a:t>
            </a:r>
            <a:r>
              <a:rPr lang="cs-CZ" dirty="0" smtClean="0"/>
              <a:t>jsou </a:t>
            </a:r>
            <a:r>
              <a:rPr lang="cs-CZ" dirty="0"/>
              <a:t>kvasnice </a:t>
            </a:r>
            <a:r>
              <a:rPr lang="cs-CZ" dirty="0" smtClean="0"/>
              <a:t>a CO2</a:t>
            </a:r>
          </a:p>
          <a:p>
            <a:r>
              <a:rPr lang="sk-SK" dirty="0" smtClean="0"/>
              <a:t>Obecně </a:t>
            </a:r>
            <a:r>
              <a:rPr lang="sk-SK" dirty="0"/>
              <a:t>platí, čím více stupňovité je pivo, tím musí zrát déle. 10° asi 3 týdny, 12° až 3 měsíce. </a:t>
            </a:r>
            <a:endParaRPr lang="sk-SK" dirty="0"/>
          </a:p>
          <a:p>
            <a:endParaRPr lang="cs-CZ" dirty="0"/>
          </a:p>
          <a:p>
            <a:endParaRPr lang="cs-CZ" dirty="0"/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27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74638"/>
            <a:ext cx="8431931" cy="58515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SVRCHNÍ </a:t>
            </a:r>
            <a:r>
              <a:rPr lang="en-US" dirty="0"/>
              <a:t>K</a:t>
            </a:r>
            <a:r>
              <a:rPr lang="en-US" dirty="0" smtClean="0"/>
              <a:t>VAŠENÍ</a:t>
            </a:r>
          </a:p>
          <a:p>
            <a:r>
              <a:rPr lang="cs-CZ" dirty="0"/>
              <a:t>Kvasnice pro </a:t>
            </a:r>
            <a:r>
              <a:rPr lang="cs-CZ" dirty="0" err="1"/>
              <a:t>svrchni</a:t>
            </a:r>
            <a:r>
              <a:rPr lang="cs-CZ" dirty="0"/>
              <a:t>́ </a:t>
            </a:r>
            <a:r>
              <a:rPr lang="cs-CZ" dirty="0" err="1"/>
              <a:t>kvašeni</a:t>
            </a:r>
            <a:r>
              <a:rPr lang="cs-CZ" dirty="0"/>
              <a:t>́ </a:t>
            </a:r>
            <a:r>
              <a:rPr lang="cs-CZ" dirty="0" smtClean="0"/>
              <a:t>- </a:t>
            </a:r>
            <a:r>
              <a:rPr lang="cs-CZ" dirty="0" err="1" smtClean="0"/>
              <a:t>Saccharomyces</a:t>
            </a:r>
            <a:r>
              <a:rPr lang="cs-CZ" dirty="0" smtClean="0"/>
              <a:t> </a:t>
            </a:r>
            <a:r>
              <a:rPr lang="cs-CZ" dirty="0" err="1" smtClean="0"/>
              <a:t>cerevisiae</a:t>
            </a:r>
            <a:endParaRPr lang="cs-CZ" dirty="0" smtClean="0"/>
          </a:p>
          <a:p>
            <a:r>
              <a:rPr lang="cs-CZ" dirty="0" err="1"/>
              <a:t>Svrchni</a:t>
            </a:r>
            <a:r>
              <a:rPr lang="cs-CZ" dirty="0"/>
              <a:t>́ </a:t>
            </a:r>
            <a:r>
              <a:rPr lang="cs-CZ" dirty="0" err="1"/>
              <a:t>kvašeni</a:t>
            </a:r>
            <a:r>
              <a:rPr lang="cs-CZ" dirty="0"/>
              <a:t>́ </a:t>
            </a:r>
            <a:r>
              <a:rPr lang="cs-CZ" dirty="0" err="1"/>
              <a:t>probíhajíci</a:t>
            </a:r>
            <a:r>
              <a:rPr lang="cs-CZ" dirty="0"/>
              <a:t>́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teplotách</a:t>
            </a:r>
            <a:r>
              <a:rPr lang="cs-CZ" dirty="0"/>
              <a:t> 15-20 °C a </a:t>
            </a:r>
            <a:r>
              <a:rPr lang="cs-CZ" dirty="0" err="1"/>
              <a:t>trvajíci</a:t>
            </a:r>
            <a:r>
              <a:rPr lang="cs-CZ" dirty="0"/>
              <a:t>́ zhruba 3-7 dní. </a:t>
            </a:r>
            <a:endParaRPr lang="cs-CZ" dirty="0" smtClean="0"/>
          </a:p>
          <a:p>
            <a:r>
              <a:rPr lang="cs-CZ" dirty="0" smtClean="0"/>
              <a:t>Kvasnice </a:t>
            </a:r>
            <a:r>
              <a:rPr lang="cs-CZ" dirty="0"/>
              <a:t>se nakonec seberou z hladiny (kde </a:t>
            </a:r>
            <a:r>
              <a:rPr lang="cs-CZ" dirty="0" err="1"/>
              <a:t>tvoři</a:t>
            </a:r>
            <a:r>
              <a:rPr lang="cs-CZ" dirty="0"/>
              <a:t>́ tzv. deku) a testují, zdali jsou </a:t>
            </a:r>
            <a:r>
              <a:rPr lang="cs-CZ" dirty="0" err="1"/>
              <a:t>vhodne</a:t>
            </a:r>
            <a:r>
              <a:rPr lang="cs-CZ" dirty="0"/>
              <a:t>́ i pro </a:t>
            </a:r>
            <a:r>
              <a:rPr lang="cs-CZ" dirty="0" err="1"/>
              <a:t>dalši</a:t>
            </a:r>
            <a:r>
              <a:rPr lang="cs-CZ" dirty="0"/>
              <a:t>́ </a:t>
            </a:r>
            <a:r>
              <a:rPr lang="cs-CZ" dirty="0" err="1"/>
              <a:t>várku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SPODNÍ KVAŠENÍ</a:t>
            </a:r>
          </a:p>
          <a:p>
            <a:r>
              <a:rPr lang="cs-CZ" dirty="0"/>
              <a:t>Kvasnice pro </a:t>
            </a:r>
            <a:r>
              <a:rPr lang="cs-CZ" dirty="0" err="1"/>
              <a:t>spodni</a:t>
            </a:r>
            <a:r>
              <a:rPr lang="cs-CZ" dirty="0"/>
              <a:t>́ </a:t>
            </a:r>
            <a:r>
              <a:rPr lang="cs-CZ" dirty="0" err="1"/>
              <a:t>kvašeni</a:t>
            </a:r>
            <a:r>
              <a:rPr lang="cs-CZ" dirty="0"/>
              <a:t>́ </a:t>
            </a:r>
            <a:r>
              <a:rPr lang="cs-CZ" dirty="0" smtClean="0"/>
              <a:t> - </a:t>
            </a:r>
            <a:r>
              <a:rPr lang="cs-CZ" dirty="0" err="1" smtClean="0"/>
              <a:t>Saccharomyces</a:t>
            </a:r>
            <a:r>
              <a:rPr lang="cs-CZ" dirty="0" smtClean="0"/>
              <a:t> </a:t>
            </a:r>
            <a:r>
              <a:rPr lang="cs-CZ" dirty="0" err="1" smtClean="0"/>
              <a:t>carlsbergensis</a:t>
            </a:r>
            <a:endParaRPr lang="cs-CZ" dirty="0" smtClean="0"/>
          </a:p>
          <a:p>
            <a:r>
              <a:rPr lang="cs-CZ" dirty="0" err="1"/>
              <a:t>Spodni</a:t>
            </a:r>
            <a:r>
              <a:rPr lang="cs-CZ" dirty="0"/>
              <a:t>́ </a:t>
            </a:r>
            <a:r>
              <a:rPr lang="cs-CZ" dirty="0" err="1"/>
              <a:t>kvašeni</a:t>
            </a:r>
            <a:r>
              <a:rPr lang="cs-CZ" dirty="0"/>
              <a:t>́ </a:t>
            </a:r>
            <a:r>
              <a:rPr lang="cs-CZ" dirty="0" err="1"/>
              <a:t>probíhajíci</a:t>
            </a:r>
            <a:r>
              <a:rPr lang="cs-CZ" dirty="0"/>
              <a:t>́ </a:t>
            </a:r>
            <a:r>
              <a:rPr lang="cs-CZ" dirty="0" err="1"/>
              <a:t>při</a:t>
            </a:r>
            <a:r>
              <a:rPr lang="cs-CZ" dirty="0"/>
              <a:t> </a:t>
            </a:r>
            <a:r>
              <a:rPr lang="cs-CZ" dirty="0" err="1"/>
              <a:t>teplotách</a:t>
            </a:r>
            <a:r>
              <a:rPr lang="cs-CZ" dirty="0"/>
              <a:t> 5-10 °C a </a:t>
            </a:r>
            <a:r>
              <a:rPr lang="cs-CZ" dirty="0" err="1"/>
              <a:t>trvajíci</a:t>
            </a:r>
            <a:r>
              <a:rPr lang="cs-CZ" dirty="0"/>
              <a:t>́ </a:t>
            </a:r>
            <a:r>
              <a:rPr lang="cs-CZ" dirty="0" err="1"/>
              <a:t>az</a:t>
            </a:r>
            <a:r>
              <a:rPr lang="cs-CZ" dirty="0"/>
              <a:t>̌ dva </a:t>
            </a:r>
            <a:r>
              <a:rPr lang="cs-CZ" dirty="0" err="1"/>
              <a:t>týdny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 err="1"/>
              <a:t>způsob</a:t>
            </a:r>
            <a:r>
              <a:rPr lang="cs-CZ" dirty="0"/>
              <a:t> </a:t>
            </a:r>
            <a:r>
              <a:rPr lang="cs-CZ" dirty="0" err="1"/>
              <a:t>používa</a:t>
            </a:r>
            <a:r>
              <a:rPr lang="cs-CZ" dirty="0"/>
              <a:t>́ </a:t>
            </a:r>
            <a:r>
              <a:rPr lang="cs-CZ" dirty="0" err="1"/>
              <a:t>většina</a:t>
            </a:r>
            <a:r>
              <a:rPr lang="cs-CZ" dirty="0"/>
              <a:t> </a:t>
            </a:r>
            <a:r>
              <a:rPr lang="cs-CZ" dirty="0" err="1"/>
              <a:t>velkých</a:t>
            </a:r>
            <a:r>
              <a:rPr lang="cs-CZ" dirty="0"/>
              <a:t> </a:t>
            </a:r>
            <a:r>
              <a:rPr lang="cs-CZ" dirty="0" smtClean="0"/>
              <a:t>pivovarů</a:t>
            </a:r>
          </a:p>
          <a:p>
            <a:r>
              <a:rPr lang="cs-CZ" dirty="0" smtClean="0"/>
              <a:t>Z </a:t>
            </a:r>
            <a:r>
              <a:rPr lang="cs-CZ" dirty="0"/>
              <a:t>mladiny </a:t>
            </a:r>
            <a:r>
              <a:rPr lang="cs-CZ" dirty="0" err="1"/>
              <a:t>vznika</a:t>
            </a:r>
            <a:r>
              <a:rPr lang="cs-CZ" dirty="0"/>
              <a:t>́ </a:t>
            </a:r>
            <a:r>
              <a:rPr lang="cs-CZ" dirty="0" err="1"/>
              <a:t>mlade</a:t>
            </a:r>
            <a:r>
              <a:rPr lang="cs-CZ" dirty="0"/>
              <a:t>́ pivo.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8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LEŽÁCKÉ TANKY</a:t>
            </a:r>
          </a:p>
          <a:p>
            <a:r>
              <a:rPr lang="sk-SK" dirty="0"/>
              <a:t>Do lahví se před stáčením mladého piva dodá cca </a:t>
            </a:r>
            <a:r>
              <a:rPr lang="sk-SK" dirty="0" smtClean="0"/>
              <a:t>1-1</a:t>
            </a:r>
            <a:r>
              <a:rPr lang="cs-CZ" dirty="0" smtClean="0"/>
              <a:t>,5 </a:t>
            </a:r>
            <a:r>
              <a:rPr lang="cs-CZ" dirty="0" err="1"/>
              <a:t>čajove</a:t>
            </a:r>
            <a:r>
              <a:rPr lang="cs-CZ" dirty="0"/>
              <a:t>́ </a:t>
            </a:r>
            <a:r>
              <a:rPr lang="cs-CZ" dirty="0" err="1"/>
              <a:t>lžičky</a:t>
            </a:r>
            <a:r>
              <a:rPr lang="cs-CZ" dirty="0"/>
              <a:t> cukru, aby se </a:t>
            </a:r>
            <a:r>
              <a:rPr lang="cs-CZ" dirty="0" err="1"/>
              <a:t>posléze</a:t>
            </a:r>
            <a:r>
              <a:rPr lang="cs-CZ" dirty="0"/>
              <a:t> </a:t>
            </a:r>
            <a:r>
              <a:rPr lang="cs-CZ" dirty="0" err="1"/>
              <a:t>rozeběhlo</a:t>
            </a:r>
            <a:r>
              <a:rPr lang="cs-CZ" dirty="0"/>
              <a:t> </a:t>
            </a:r>
            <a:r>
              <a:rPr lang="cs-CZ" dirty="0" err="1"/>
              <a:t>sekundárni</a:t>
            </a:r>
            <a:r>
              <a:rPr lang="cs-CZ" dirty="0"/>
              <a:t>́ </a:t>
            </a:r>
            <a:r>
              <a:rPr lang="cs-CZ" dirty="0" err="1"/>
              <a:t>kvašeni</a:t>
            </a:r>
            <a:r>
              <a:rPr lang="cs-CZ" dirty="0"/>
              <a:t>́ a lahve se </a:t>
            </a:r>
            <a:r>
              <a:rPr lang="cs-CZ" dirty="0" err="1"/>
              <a:t>natlakovaly</a:t>
            </a:r>
            <a:r>
              <a:rPr lang="cs-CZ" dirty="0"/>
              <a:t> CO2 </a:t>
            </a:r>
            <a:endParaRPr lang="cs-CZ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LEŽÁCKÝ SKLEP</a:t>
            </a:r>
            <a:endParaRPr lang="sk-SK" dirty="0"/>
          </a:p>
          <a:p>
            <a:r>
              <a:rPr lang="en-US" dirty="0" smtClean="0"/>
              <a:t>P</a:t>
            </a:r>
            <a:r>
              <a:rPr lang="cs-CZ" dirty="0" err="1" smtClean="0"/>
              <a:t>rostor</a:t>
            </a:r>
            <a:r>
              <a:rPr lang="cs-CZ" dirty="0" smtClean="0"/>
              <a:t>, ve které probíhá dozrávání piva za </a:t>
            </a:r>
            <a:r>
              <a:rPr lang="cs-CZ" dirty="0" err="1" smtClean="0"/>
              <a:t>učíté</a:t>
            </a:r>
            <a:r>
              <a:rPr lang="cs-CZ" dirty="0" smtClean="0"/>
              <a:t> teploty a doby zrání</a:t>
            </a:r>
          </a:p>
          <a:p>
            <a:r>
              <a:rPr lang="cs-CZ" dirty="0" smtClean="0"/>
              <a:t>Teplota </a:t>
            </a:r>
            <a:r>
              <a:rPr lang="cs-CZ" dirty="0" err="1" smtClean="0"/>
              <a:t>při</a:t>
            </a:r>
            <a:r>
              <a:rPr lang="cs-CZ" dirty="0" smtClean="0"/>
              <a:t> </a:t>
            </a:r>
            <a:r>
              <a:rPr lang="cs-CZ" dirty="0" err="1" smtClean="0"/>
              <a:t>leženi</a:t>
            </a:r>
            <a:r>
              <a:rPr lang="cs-CZ" dirty="0" smtClean="0"/>
              <a:t>́ piva by se </a:t>
            </a:r>
            <a:r>
              <a:rPr lang="cs-CZ" dirty="0" err="1" smtClean="0"/>
              <a:t>měla</a:t>
            </a:r>
            <a:r>
              <a:rPr lang="cs-CZ" dirty="0" smtClean="0"/>
              <a:t> pohybovat </a:t>
            </a:r>
            <a:r>
              <a:rPr lang="cs-CZ" dirty="0" err="1" smtClean="0"/>
              <a:t>těsne</a:t>
            </a:r>
            <a:r>
              <a:rPr lang="cs-CZ" dirty="0" smtClean="0"/>
              <a:t>̌ nad 0 °C. </a:t>
            </a:r>
            <a:r>
              <a:rPr lang="cs-CZ" dirty="0" err="1" smtClean="0"/>
              <a:t>Běžne</a:t>
            </a:r>
            <a:r>
              <a:rPr lang="cs-CZ" dirty="0" smtClean="0"/>
              <a:t>̌ pivo </a:t>
            </a:r>
            <a:r>
              <a:rPr lang="cs-CZ" dirty="0" err="1" smtClean="0"/>
              <a:t>leži</a:t>
            </a:r>
            <a:r>
              <a:rPr lang="cs-CZ" dirty="0" smtClean="0"/>
              <a:t>́ </a:t>
            </a:r>
            <a:r>
              <a:rPr lang="cs-CZ" dirty="0" err="1" smtClean="0"/>
              <a:t>při</a:t>
            </a:r>
            <a:r>
              <a:rPr lang="cs-CZ" dirty="0" smtClean="0"/>
              <a:t> </a:t>
            </a:r>
            <a:r>
              <a:rPr lang="cs-CZ" dirty="0" err="1" smtClean="0"/>
              <a:t>teplotách</a:t>
            </a:r>
            <a:r>
              <a:rPr lang="cs-CZ" dirty="0" smtClean="0"/>
              <a:t> 1-2,5 °C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20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88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Filtrace </a:t>
            </a:r>
            <a:endParaRPr lang="cs-CZ" dirty="0"/>
          </a:p>
          <a:p>
            <a:r>
              <a:rPr lang="cs-CZ" dirty="0"/>
              <a:t>K </a:t>
            </a:r>
            <a:r>
              <a:rPr lang="cs-CZ" dirty="0" err="1"/>
              <a:t>filtrováni</a:t>
            </a:r>
            <a:r>
              <a:rPr lang="cs-CZ" dirty="0"/>
              <a:t>́ se </a:t>
            </a:r>
            <a:r>
              <a:rPr lang="cs-CZ" dirty="0" err="1"/>
              <a:t>používaji</a:t>
            </a:r>
            <a:r>
              <a:rPr lang="cs-CZ" dirty="0"/>
              <a:t>́ </a:t>
            </a:r>
            <a:r>
              <a:rPr lang="cs-CZ" dirty="0" err="1"/>
              <a:t>křemelinove</a:t>
            </a:r>
            <a:r>
              <a:rPr lang="cs-CZ" dirty="0"/>
              <a:t>́ </a:t>
            </a:r>
            <a:r>
              <a:rPr lang="cs-CZ" dirty="0" smtClean="0"/>
              <a:t>filtry</a:t>
            </a:r>
            <a:r>
              <a:rPr lang="en-US" dirty="0" smtClean="0">
                <a:sym typeface="Wingdings"/>
              </a:rPr>
              <a:t></a:t>
            </a:r>
            <a:r>
              <a:rPr lang="cs-CZ" dirty="0" smtClean="0"/>
              <a:t> </a:t>
            </a:r>
            <a:r>
              <a:rPr lang="cs-CZ" dirty="0"/>
              <a:t>Ty zbavují piva </a:t>
            </a:r>
            <a:r>
              <a:rPr lang="cs-CZ" dirty="0" err="1"/>
              <a:t>posledních</a:t>
            </a:r>
            <a:r>
              <a:rPr lang="cs-CZ" dirty="0"/>
              <a:t> kvasnic a kalu. </a:t>
            </a:r>
            <a:endParaRPr lang="cs-CZ" dirty="0" smtClean="0"/>
          </a:p>
          <a:p>
            <a:r>
              <a:rPr lang="cs-CZ" dirty="0" smtClean="0"/>
              <a:t>Pivo </a:t>
            </a:r>
            <a:r>
              <a:rPr lang="cs-CZ" dirty="0" err="1"/>
              <a:t>získáva</a:t>
            </a:r>
            <a:r>
              <a:rPr lang="cs-CZ" dirty="0"/>
              <a:t>́ </a:t>
            </a:r>
            <a:r>
              <a:rPr lang="cs-CZ" dirty="0" err="1"/>
              <a:t>průzračnost</a:t>
            </a:r>
            <a:r>
              <a:rPr lang="cs-CZ" dirty="0"/>
              <a:t> a jiskru. </a:t>
            </a:r>
            <a:endParaRPr lang="cs-CZ" dirty="0" smtClean="0"/>
          </a:p>
          <a:p>
            <a:pPr marL="0" indent="0">
              <a:buNone/>
            </a:pPr>
            <a:r>
              <a:rPr lang="cs-CZ" i="1" dirty="0"/>
              <a:t>Pasterace </a:t>
            </a:r>
            <a:endParaRPr lang="cs-CZ" dirty="0"/>
          </a:p>
          <a:p>
            <a:r>
              <a:rPr lang="cs-CZ" dirty="0"/>
              <a:t>Pivo se </a:t>
            </a:r>
            <a:r>
              <a:rPr lang="cs-CZ" dirty="0" err="1"/>
              <a:t>zahřeje</a:t>
            </a:r>
            <a:r>
              <a:rPr lang="cs-CZ" dirty="0"/>
              <a:t> na teplotu 60-80 °C a prudce se </a:t>
            </a:r>
            <a:r>
              <a:rPr lang="cs-CZ" dirty="0" err="1"/>
              <a:t>zchladi</a:t>
            </a:r>
            <a:r>
              <a:rPr lang="cs-CZ" dirty="0"/>
              <a:t>́</a:t>
            </a:r>
            <a:r>
              <a:rPr lang="en-US" dirty="0">
                <a:sym typeface="Wingdings"/>
              </a:rPr>
              <a:t></a:t>
            </a:r>
            <a:r>
              <a:rPr lang="cs-CZ" dirty="0" err="1"/>
              <a:t>Docházi</a:t>
            </a:r>
            <a:r>
              <a:rPr lang="cs-CZ" dirty="0"/>
              <a:t>́ tak k </a:t>
            </a:r>
            <a:r>
              <a:rPr lang="cs-CZ" dirty="0" err="1"/>
              <a:t>důkladne</a:t>
            </a:r>
            <a:r>
              <a:rPr lang="cs-CZ" dirty="0"/>
              <a:t>́ sterilizaci - zabití </a:t>
            </a:r>
            <a:r>
              <a:rPr lang="cs-CZ" dirty="0" err="1"/>
              <a:t>všech</a:t>
            </a:r>
            <a:r>
              <a:rPr lang="cs-CZ" dirty="0"/>
              <a:t> organizmů.</a:t>
            </a:r>
          </a:p>
          <a:p>
            <a:r>
              <a:rPr lang="cs-CZ" dirty="0"/>
              <a:t> Tento proces se </a:t>
            </a:r>
            <a:r>
              <a:rPr lang="cs-CZ" dirty="0" err="1"/>
              <a:t>provádi</a:t>
            </a:r>
            <a:r>
              <a:rPr lang="cs-CZ" dirty="0"/>
              <a:t>́ </a:t>
            </a:r>
            <a:r>
              <a:rPr lang="cs-CZ" dirty="0" err="1"/>
              <a:t>čiste</a:t>
            </a:r>
            <a:r>
              <a:rPr lang="cs-CZ" dirty="0"/>
              <a:t>̌ pro </a:t>
            </a:r>
            <a:r>
              <a:rPr lang="cs-CZ" dirty="0" err="1"/>
              <a:t>zvýšeni</a:t>
            </a:r>
            <a:r>
              <a:rPr lang="cs-CZ" dirty="0"/>
              <a:t>́ trvanlivosti.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3005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Z</a:t>
            </a:r>
            <a:r>
              <a:rPr lang="en-US" sz="1800" dirty="0" err="1" smtClean="0"/>
              <a:t>rdoje</a:t>
            </a:r>
            <a:r>
              <a:rPr lang="en-US" sz="1800" dirty="0" smtClean="0"/>
              <a:t> :</a:t>
            </a:r>
          </a:p>
          <a:p>
            <a:pPr marL="0" indent="0">
              <a:buNone/>
            </a:pPr>
            <a:r>
              <a:rPr lang="sk-SK" sz="1800" dirty="0">
                <a:hlinkClick r:id="rId2"/>
              </a:rPr>
              <a:t>http://www.pivovar.cz/druhy-piv</a:t>
            </a:r>
            <a:r>
              <a:rPr lang="sk-SK" sz="1800" dirty="0" smtClean="0">
                <a:hlinkClick r:id="rId2"/>
              </a:rPr>
              <a:t>/</a:t>
            </a:r>
            <a:endParaRPr lang="sk-SK" sz="1800" dirty="0" smtClean="0"/>
          </a:p>
          <a:p>
            <a:pPr marL="0" indent="0">
              <a:buNone/>
            </a:pPr>
            <a:r>
              <a:rPr lang="mr-IN" sz="1800" dirty="0">
                <a:hlinkClick r:id="rId3"/>
              </a:rPr>
              <a:t>http://www.milujipivo.cz/cs/temata/show/jak-se-dela-pivo/28-jak-se-dela-pivo-vyrobni-postup</a:t>
            </a:r>
            <a:r>
              <a:rPr lang="mr-IN" sz="1800" dirty="0" smtClean="0">
                <a:hlinkClick r:id="rId3"/>
              </a:rPr>
              <a:t>/</a:t>
            </a:r>
            <a:endParaRPr lang="cs-CZ" sz="1800" dirty="0" smtClean="0"/>
          </a:p>
          <a:p>
            <a:pPr marL="0" indent="0">
              <a:buNone/>
            </a:pPr>
            <a:r>
              <a:rPr lang="sk-SK" sz="1800" dirty="0">
                <a:hlinkClick r:id="rId4"/>
              </a:rPr>
              <a:t>http://www.pivovarkraslice.cz/new/cz/vyroba-sladu-a-piva/vyroba-</a:t>
            </a:r>
            <a:r>
              <a:rPr lang="sk-SK" sz="1800" dirty="0" smtClean="0">
                <a:hlinkClick r:id="rId4"/>
              </a:rPr>
              <a:t>sladu</a:t>
            </a:r>
            <a:endParaRPr lang="sk-SK" sz="1800" dirty="0" smtClean="0"/>
          </a:p>
          <a:p>
            <a:pPr marL="0" indent="0">
              <a:buNone/>
            </a:pPr>
            <a:r>
              <a:rPr lang="mr-IN" sz="1800" dirty="0">
                <a:hlinkClick r:id="rId5"/>
              </a:rPr>
              <a:t>http://www.svet-piva.cz/clanky-o-pivu/2012/10/12/slad</a:t>
            </a:r>
            <a:r>
              <a:rPr lang="mr-IN" sz="1800" dirty="0" smtClean="0">
                <a:hlinkClick r:id="rId5"/>
              </a:rPr>
              <a:t>/</a:t>
            </a:r>
            <a:endParaRPr lang="cs-CZ" sz="1800" dirty="0" smtClean="0"/>
          </a:p>
          <a:p>
            <a:pPr marL="0" indent="0">
              <a:buNone/>
            </a:pPr>
            <a:r>
              <a:rPr lang="hr-HR" sz="1800" dirty="0">
                <a:hlinkClick r:id="rId6"/>
              </a:rPr>
              <a:t>http://domacipivovar.webnode.cz/vse-o-vareni-piva/scezovani-a-chmelovar</a:t>
            </a:r>
            <a:r>
              <a:rPr lang="hr-HR" sz="1800" dirty="0" smtClean="0">
                <a:hlinkClick r:id="rId6"/>
              </a:rPr>
              <a:t>/</a:t>
            </a: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/>
              <a:t>DIPLOMOVÁ PRÁCE </a:t>
            </a:r>
            <a:r>
              <a:rPr lang="mr-IN" sz="1800" dirty="0" smtClean="0"/>
              <a:t>–</a:t>
            </a:r>
            <a:r>
              <a:rPr lang="hr-HR" sz="1800" dirty="0" smtClean="0"/>
              <a:t> KARLOVA UNIVERZITA </a:t>
            </a:r>
            <a:r>
              <a:rPr lang="mr-IN" sz="1800" dirty="0" smtClean="0"/>
              <a:t>–</a:t>
            </a:r>
            <a:r>
              <a:rPr lang="hr-HR" sz="1800" dirty="0" smtClean="0"/>
              <a:t> Jiří Hajn </a:t>
            </a:r>
            <a:r>
              <a:rPr lang="mr-IN" sz="1800" dirty="0" smtClean="0"/>
              <a:t>–</a:t>
            </a:r>
            <a:r>
              <a:rPr lang="hr-HR" sz="1800" dirty="0" smtClean="0"/>
              <a:t> VÝROBA PIVA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1453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 descr="Snímek obrazovky 2017-05-28 v 23.08.4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" r="-3689"/>
          <a:stretch/>
        </p:blipFill>
        <p:spPr>
          <a:xfrm>
            <a:off x="-1" y="0"/>
            <a:ext cx="9465451" cy="6730257"/>
          </a:xfrm>
        </p:spPr>
      </p:pic>
    </p:spTree>
    <p:extLst>
      <p:ext uri="{BB962C8B-B14F-4D97-AF65-F5344CB8AC3E}">
        <p14:creationId xmlns:p14="http://schemas.microsoft.com/office/powerpoint/2010/main" val="121464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VÝROBA SLADU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procesu </a:t>
            </a:r>
            <a:r>
              <a:rPr lang="cs-CZ" dirty="0" err="1"/>
              <a:t>výroby</a:t>
            </a:r>
            <a:r>
              <a:rPr lang="cs-CZ" dirty="0"/>
              <a:t> sladu (</a:t>
            </a:r>
            <a:r>
              <a:rPr lang="cs-CZ" dirty="0" err="1" smtClean="0"/>
              <a:t>sladování</a:t>
            </a:r>
            <a:r>
              <a:rPr lang="cs-CZ" dirty="0" smtClean="0"/>
              <a:t>) </a:t>
            </a:r>
            <a:r>
              <a:rPr lang="cs-CZ" dirty="0"/>
              <a:t>jsou </a:t>
            </a:r>
            <a:r>
              <a:rPr lang="cs-CZ" dirty="0" err="1" smtClean="0"/>
              <a:t>nejdůležitějši</a:t>
            </a:r>
            <a:r>
              <a:rPr lang="cs-CZ" dirty="0" smtClean="0"/>
              <a:t>́ </a:t>
            </a:r>
            <a:r>
              <a:rPr lang="cs-CZ" dirty="0" err="1"/>
              <a:t>tři</a:t>
            </a:r>
            <a:r>
              <a:rPr lang="cs-CZ" dirty="0"/>
              <a:t> </a:t>
            </a:r>
            <a:r>
              <a:rPr lang="cs-CZ" dirty="0" err="1"/>
              <a:t>výrobni</a:t>
            </a:r>
            <a:r>
              <a:rPr lang="cs-CZ" dirty="0"/>
              <a:t>́ </a:t>
            </a:r>
            <a:r>
              <a:rPr lang="cs-CZ" dirty="0" err="1"/>
              <a:t>fáze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/>
              <a:t>1)  </a:t>
            </a:r>
            <a:r>
              <a:rPr lang="cs-CZ" dirty="0" err="1" smtClean="0"/>
              <a:t>máčení</a:t>
            </a:r>
            <a:endParaRPr lang="cs-CZ" dirty="0" smtClean="0">
              <a:effectLst/>
            </a:endParaRPr>
          </a:p>
          <a:p>
            <a:r>
              <a:rPr lang="cs-CZ" dirty="0"/>
              <a:t>2)  </a:t>
            </a:r>
            <a:r>
              <a:rPr lang="cs-CZ" dirty="0" err="1" smtClean="0"/>
              <a:t>klíčení</a:t>
            </a:r>
            <a:endParaRPr lang="cs-CZ" dirty="0" smtClean="0">
              <a:effectLst/>
            </a:endParaRPr>
          </a:p>
          <a:p>
            <a:r>
              <a:rPr lang="cs-CZ" dirty="0"/>
              <a:t>3)  </a:t>
            </a:r>
            <a:r>
              <a:rPr lang="cs-CZ" dirty="0" err="1" smtClean="0"/>
              <a:t>hvozdění</a:t>
            </a:r>
            <a:endParaRPr lang="cs-CZ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8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MÁČENÍ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416"/>
            <a:ext cx="8229600" cy="4998663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Cílem </a:t>
            </a:r>
            <a:r>
              <a:rPr lang="sk-SK" dirty="0"/>
              <a:t>máčení je zvýšit obsah vody v zrně </a:t>
            </a:r>
            <a:r>
              <a:rPr lang="en-US" dirty="0" smtClean="0">
                <a:sym typeface="Wingdings"/>
              </a:rPr>
              <a:t> </a:t>
            </a:r>
            <a:r>
              <a:rPr lang="cs-CZ" dirty="0" err="1" smtClean="0"/>
              <a:t>důležita</a:t>
            </a:r>
            <a:r>
              <a:rPr lang="cs-CZ" dirty="0" smtClean="0"/>
              <a:t>́ </a:t>
            </a:r>
            <a:r>
              <a:rPr lang="cs-CZ" dirty="0"/>
              <a:t>pro </a:t>
            </a:r>
            <a:r>
              <a:rPr lang="cs-CZ" dirty="0" err="1"/>
              <a:t>zahájeni</a:t>
            </a:r>
            <a:r>
              <a:rPr lang="cs-CZ" dirty="0"/>
              <a:t>́ </a:t>
            </a:r>
            <a:r>
              <a:rPr lang="cs-CZ" dirty="0" err="1"/>
              <a:t>enzymatických</a:t>
            </a:r>
            <a:r>
              <a:rPr lang="cs-CZ" dirty="0"/>
              <a:t> reakcí a pro </a:t>
            </a:r>
            <a:r>
              <a:rPr lang="cs-CZ" dirty="0" err="1"/>
              <a:t>klíčeni</a:t>
            </a:r>
            <a:r>
              <a:rPr lang="cs-CZ" dirty="0"/>
              <a:t>́ </a:t>
            </a:r>
            <a:r>
              <a:rPr lang="cs-CZ" dirty="0" smtClean="0"/>
              <a:t>zrna</a:t>
            </a:r>
          </a:p>
          <a:p>
            <a:r>
              <a:rPr lang="cs-CZ" dirty="0" smtClean="0"/>
              <a:t>Příjem </a:t>
            </a:r>
            <a:r>
              <a:rPr lang="cs-CZ" dirty="0"/>
              <a:t>vody </a:t>
            </a:r>
            <a:r>
              <a:rPr lang="cs-CZ" dirty="0" err="1"/>
              <a:t>ječmenem</a:t>
            </a:r>
            <a:r>
              <a:rPr lang="cs-CZ" dirty="0"/>
              <a:t> je </a:t>
            </a:r>
            <a:r>
              <a:rPr lang="cs-CZ" dirty="0" err="1"/>
              <a:t>závisly</a:t>
            </a:r>
            <a:r>
              <a:rPr lang="cs-CZ" dirty="0"/>
              <a:t>́ na: </a:t>
            </a:r>
            <a:r>
              <a:rPr lang="cs-CZ" dirty="0" smtClean="0"/>
              <a:t>době máčení, teplotě vody, velikosti zrna...</a:t>
            </a:r>
          </a:p>
          <a:p>
            <a:r>
              <a:rPr lang="cs-CZ" dirty="0" err="1" smtClean="0"/>
              <a:t>Máčeni</a:t>
            </a:r>
            <a:r>
              <a:rPr lang="cs-CZ" dirty="0" smtClean="0"/>
              <a:t>́ </a:t>
            </a:r>
            <a:r>
              <a:rPr lang="cs-CZ" dirty="0" err="1" smtClean="0"/>
              <a:t>probíha</a:t>
            </a:r>
            <a:r>
              <a:rPr lang="cs-CZ" dirty="0" smtClean="0"/>
              <a:t>́ v </a:t>
            </a:r>
            <a:r>
              <a:rPr lang="cs-CZ" dirty="0" err="1" smtClean="0"/>
              <a:t>kónických</a:t>
            </a:r>
            <a:r>
              <a:rPr lang="cs-CZ" dirty="0" smtClean="0"/>
              <a:t> </a:t>
            </a:r>
            <a:r>
              <a:rPr lang="cs-CZ" dirty="0" err="1" smtClean="0"/>
              <a:t>nádobách</a:t>
            </a:r>
            <a:r>
              <a:rPr lang="cs-CZ" dirty="0" smtClean="0"/>
              <a:t> (</a:t>
            </a:r>
            <a:r>
              <a:rPr lang="cs-CZ" dirty="0" err="1" smtClean="0"/>
              <a:t>náduvnících</a:t>
            </a:r>
            <a:r>
              <a:rPr lang="cs-CZ" dirty="0" smtClean="0"/>
              <a:t>) </a:t>
            </a:r>
            <a:r>
              <a:rPr lang="cs-CZ" dirty="0" err="1" smtClean="0"/>
              <a:t>při</a:t>
            </a:r>
            <a:r>
              <a:rPr lang="cs-CZ" dirty="0" smtClean="0"/>
              <a:t> </a:t>
            </a:r>
            <a:r>
              <a:rPr lang="cs-CZ" dirty="0" err="1" smtClean="0"/>
              <a:t>teplote</a:t>
            </a:r>
            <a:r>
              <a:rPr lang="cs-CZ" dirty="0" smtClean="0"/>
              <a:t>̌ vody asi 12 °C. Voda se </a:t>
            </a:r>
            <a:r>
              <a:rPr lang="cs-CZ" dirty="0" err="1" smtClean="0"/>
              <a:t>střídave</a:t>
            </a:r>
            <a:r>
              <a:rPr lang="cs-CZ" dirty="0" smtClean="0"/>
              <a:t>̌ </a:t>
            </a:r>
            <a:r>
              <a:rPr lang="cs-CZ" dirty="0" err="1" smtClean="0"/>
              <a:t>napoušti</a:t>
            </a:r>
            <a:r>
              <a:rPr lang="cs-CZ" dirty="0" smtClean="0"/>
              <a:t>́ a </a:t>
            </a:r>
            <a:r>
              <a:rPr lang="cs-CZ" dirty="0" err="1" smtClean="0"/>
              <a:t>vypoušti</a:t>
            </a:r>
            <a:r>
              <a:rPr lang="cs-CZ" dirty="0" smtClean="0"/>
              <a:t>́ - dle technologie dané sladovny. </a:t>
            </a:r>
          </a:p>
          <a:p>
            <a:r>
              <a:rPr lang="cs-CZ" dirty="0"/>
              <a:t>Zrno se transportuje </a:t>
            </a:r>
            <a:r>
              <a:rPr lang="cs-CZ" dirty="0" err="1"/>
              <a:t>dále</a:t>
            </a:r>
            <a:r>
              <a:rPr lang="cs-CZ" dirty="0"/>
              <a:t> na </a:t>
            </a:r>
            <a:r>
              <a:rPr lang="cs-CZ" b="1" dirty="0"/>
              <a:t>humna</a:t>
            </a:r>
            <a:r>
              <a:rPr lang="cs-CZ" dirty="0"/>
              <a:t>, kde bude </a:t>
            </a:r>
            <a:r>
              <a:rPr lang="cs-CZ" dirty="0" err="1"/>
              <a:t>klíčit</a:t>
            </a:r>
            <a:r>
              <a:rPr lang="cs-CZ" dirty="0"/>
              <a:t>. </a:t>
            </a:r>
            <a:endParaRPr lang="cs-CZ" dirty="0" smtClean="0"/>
          </a:p>
          <a:p>
            <a:endParaRPr lang="sk-SK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1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2) KLÍČENÍ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Cílem</a:t>
            </a:r>
            <a:r>
              <a:rPr lang="pl-PL" dirty="0"/>
              <a:t> </a:t>
            </a:r>
            <a:r>
              <a:rPr lang="pl-PL" dirty="0" err="1"/>
              <a:t>klíčeni</a:t>
            </a:r>
            <a:r>
              <a:rPr lang="pl-PL" dirty="0"/>
              <a:t>́ je </a:t>
            </a:r>
            <a:r>
              <a:rPr lang="pl-PL" dirty="0" err="1" smtClean="0"/>
              <a:t>aktivace</a:t>
            </a:r>
            <a:r>
              <a:rPr lang="pl-PL" dirty="0" smtClean="0"/>
              <a:t>, </a:t>
            </a:r>
            <a:r>
              <a:rPr lang="pl-PL" dirty="0" err="1" smtClean="0"/>
              <a:t>syntéza</a:t>
            </a:r>
            <a:r>
              <a:rPr lang="pl-PL" dirty="0" smtClean="0"/>
              <a:t> </a:t>
            </a:r>
            <a:r>
              <a:rPr lang="pl-PL" dirty="0"/>
              <a:t>enzymů </a:t>
            </a:r>
            <a:r>
              <a:rPr lang="pl-PL" dirty="0" smtClean="0"/>
              <a:t>a </a:t>
            </a:r>
            <a:r>
              <a:rPr lang="sk-SK" dirty="0" smtClean="0"/>
              <a:t>vývoj </a:t>
            </a:r>
            <a:r>
              <a:rPr lang="sk-SK" dirty="0"/>
              <a:t>zárodků kořínků a listů pomocí látek z endospermu </a:t>
            </a:r>
            <a:endParaRPr lang="sk-SK" dirty="0" smtClean="0"/>
          </a:p>
          <a:p>
            <a:r>
              <a:rPr lang="pl-PL" dirty="0"/>
              <a:t>Enzymy </a:t>
            </a:r>
            <a:r>
              <a:rPr lang="pl-PL" dirty="0" err="1"/>
              <a:t>potřebne</a:t>
            </a:r>
            <a:r>
              <a:rPr lang="pl-PL" dirty="0"/>
              <a:t>́ </a:t>
            </a:r>
            <a:r>
              <a:rPr lang="pl-PL" dirty="0" err="1"/>
              <a:t>při</a:t>
            </a:r>
            <a:r>
              <a:rPr lang="pl-PL" dirty="0"/>
              <a:t> </a:t>
            </a:r>
            <a:r>
              <a:rPr lang="pl-PL" dirty="0" err="1"/>
              <a:t>klíčeni</a:t>
            </a:r>
            <a:r>
              <a:rPr lang="pl-PL" dirty="0"/>
              <a:t>́: </a:t>
            </a:r>
            <a:r>
              <a:rPr lang="pl-PL" dirty="0" err="1" smtClean="0"/>
              <a:t>amylázy</a:t>
            </a:r>
            <a:r>
              <a:rPr lang="pl-PL" dirty="0" smtClean="0"/>
              <a:t>, </a:t>
            </a:r>
            <a:r>
              <a:rPr lang="pl-PL" dirty="0" err="1" smtClean="0"/>
              <a:t>cytolytické</a:t>
            </a:r>
            <a:r>
              <a:rPr lang="pl-PL" dirty="0" smtClean="0"/>
              <a:t> enzymy, </a:t>
            </a:r>
            <a:r>
              <a:rPr lang="pl-PL" dirty="0" err="1" smtClean="0"/>
              <a:t>proteolytické</a:t>
            </a:r>
            <a:r>
              <a:rPr lang="pl-PL" dirty="0" smtClean="0"/>
              <a:t> enzymy, </a:t>
            </a:r>
            <a:r>
              <a:rPr lang="pl-PL" dirty="0" err="1" smtClean="0"/>
              <a:t>fosfatázy</a:t>
            </a:r>
            <a:endParaRPr lang="pl-PL" dirty="0" smtClean="0"/>
          </a:p>
          <a:p>
            <a:r>
              <a:rPr lang="hr-HR" dirty="0" smtClean="0"/>
              <a:t>Klíček proráží </a:t>
            </a:r>
            <a:r>
              <a:rPr lang="hr-HR" dirty="0"/>
              <a:t>semenný </a:t>
            </a:r>
            <a:r>
              <a:rPr lang="hr-HR" dirty="0" smtClean="0"/>
              <a:t>obal</a:t>
            </a:r>
            <a:endParaRPr lang="hr-HR" dirty="0" smtClean="0">
              <a:effectLst/>
            </a:endParaRPr>
          </a:p>
          <a:p>
            <a:endParaRPr lang="sk-SK" dirty="0" smtClean="0"/>
          </a:p>
          <a:p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76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6358"/>
            <a:ext cx="8229600" cy="1143000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/>
              <a:buChar char="•"/>
            </a:pPr>
            <a:r>
              <a:rPr lang="cs-CZ" sz="4000" dirty="0" err="1" smtClean="0"/>
              <a:t>Při</a:t>
            </a:r>
            <a:r>
              <a:rPr lang="cs-CZ" sz="4000" dirty="0" smtClean="0"/>
              <a:t> </a:t>
            </a:r>
            <a:r>
              <a:rPr lang="cs-CZ" sz="4000" dirty="0" err="1"/>
              <a:t>klíčeni</a:t>
            </a:r>
            <a:r>
              <a:rPr lang="cs-CZ" sz="4000" dirty="0"/>
              <a:t>́ </a:t>
            </a:r>
            <a:r>
              <a:rPr lang="cs-CZ" sz="4000" dirty="0" err="1"/>
              <a:t>rozlišujeme</a:t>
            </a:r>
            <a:r>
              <a:rPr lang="cs-CZ" sz="4000" dirty="0"/>
              <a:t> </a:t>
            </a:r>
            <a:r>
              <a:rPr lang="cs-CZ" sz="4000" dirty="0" err="1"/>
              <a:t>následujíci</a:t>
            </a:r>
            <a:r>
              <a:rPr lang="cs-CZ" sz="4000" dirty="0"/>
              <a:t>́ stadia: 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8150"/>
            <a:ext cx="8229600" cy="5124338"/>
          </a:xfrm>
        </p:spPr>
        <p:txBody>
          <a:bodyPr>
            <a:noAutofit/>
          </a:bodyPr>
          <a:lstStyle/>
          <a:p>
            <a:pPr marL="514350" indent="-514350">
              <a:buAutoNum type="alphaLcParenR"/>
            </a:pPr>
            <a:r>
              <a:rPr lang="cs-CZ" sz="2200" dirty="0" smtClean="0"/>
              <a:t> mokrá hromada - </a:t>
            </a:r>
            <a:r>
              <a:rPr lang="cs-CZ" sz="2200" dirty="0" err="1" smtClean="0"/>
              <a:t>ječmen</a:t>
            </a:r>
            <a:r>
              <a:rPr lang="cs-CZ" sz="2200" dirty="0" smtClean="0"/>
              <a:t> je </a:t>
            </a:r>
            <a:r>
              <a:rPr lang="cs-CZ" sz="2200" dirty="0" err="1" smtClean="0"/>
              <a:t>vymočeny</a:t>
            </a:r>
            <a:r>
              <a:rPr lang="cs-CZ" sz="2200" dirty="0" smtClean="0"/>
              <a:t>́ na humna nebo do </a:t>
            </a:r>
            <a:r>
              <a:rPr lang="cs-CZ" sz="2200" dirty="0" err="1" smtClean="0"/>
              <a:t>jiných</a:t>
            </a:r>
            <a:r>
              <a:rPr lang="cs-CZ" sz="2200" dirty="0" smtClean="0"/>
              <a:t> </a:t>
            </a:r>
            <a:r>
              <a:rPr lang="cs-CZ" sz="2200" dirty="0" err="1" smtClean="0"/>
              <a:t>speciálních</a:t>
            </a:r>
            <a:r>
              <a:rPr lang="cs-CZ" sz="2200" dirty="0" smtClean="0"/>
              <a:t> klí </a:t>
            </a:r>
            <a:r>
              <a:rPr lang="cs-CZ" sz="2200" dirty="0" err="1" smtClean="0"/>
              <a:t>čidel</a:t>
            </a:r>
            <a:r>
              <a:rPr lang="cs-CZ" sz="2200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200" dirty="0" smtClean="0"/>
              <a:t> suchá hromada - stadium do 24 hodin po </a:t>
            </a:r>
            <a:r>
              <a:rPr lang="cs-CZ" sz="2200" dirty="0" err="1" smtClean="0"/>
              <a:t>vymáčeni</a:t>
            </a:r>
            <a:r>
              <a:rPr lang="cs-CZ" sz="2200" dirty="0" smtClean="0"/>
              <a:t>́; objevuje se </a:t>
            </a:r>
            <a:r>
              <a:rPr lang="cs-CZ" sz="2200" dirty="0" err="1" smtClean="0"/>
              <a:t>prvni</a:t>
            </a:r>
            <a:r>
              <a:rPr lang="cs-CZ" sz="2200" dirty="0" smtClean="0"/>
              <a:t>́ hlavní </a:t>
            </a:r>
            <a:r>
              <a:rPr lang="cs-CZ" sz="2200" dirty="0" err="1" smtClean="0"/>
              <a:t>zárodečny</a:t>
            </a:r>
            <a:r>
              <a:rPr lang="cs-CZ" sz="2200" dirty="0" smtClean="0"/>
              <a:t>́ </a:t>
            </a:r>
            <a:r>
              <a:rPr lang="cs-CZ" sz="2200" dirty="0" err="1" smtClean="0"/>
              <a:t>kořínek</a:t>
            </a:r>
            <a:r>
              <a:rPr lang="cs-CZ" sz="2200" dirty="0" smtClean="0"/>
              <a:t>; hromada </a:t>
            </a:r>
            <a:r>
              <a:rPr lang="cs-CZ" sz="2200" dirty="0" err="1" smtClean="0"/>
              <a:t>vyžaduje</a:t>
            </a:r>
            <a:r>
              <a:rPr lang="cs-CZ" sz="2200" dirty="0" smtClean="0"/>
              <a:t> </a:t>
            </a:r>
            <a:r>
              <a:rPr lang="cs-CZ" sz="2200" dirty="0" err="1" smtClean="0"/>
              <a:t>přívod</a:t>
            </a:r>
            <a:r>
              <a:rPr lang="cs-CZ" sz="2200" dirty="0" smtClean="0"/>
              <a:t> vzduchu </a:t>
            </a:r>
            <a:endParaRPr lang="cs-CZ" sz="2200" dirty="0" smtClean="0">
              <a:effectLst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sz="2200" b="1" dirty="0" smtClean="0"/>
              <a:t> </a:t>
            </a:r>
            <a:r>
              <a:rPr lang="cs-CZ" sz="2200" b="1" dirty="0" err="1" smtClean="0"/>
              <a:t>pukavka</a:t>
            </a:r>
            <a:r>
              <a:rPr lang="cs-CZ" sz="2200" b="1" dirty="0" smtClean="0"/>
              <a:t> </a:t>
            </a:r>
            <a:r>
              <a:rPr lang="cs-CZ" sz="2200" dirty="0" smtClean="0"/>
              <a:t>- hromada </a:t>
            </a:r>
            <a:r>
              <a:rPr lang="cs-CZ" sz="2200" dirty="0" err="1" smtClean="0"/>
              <a:t>vyžaduje</a:t>
            </a:r>
            <a:r>
              <a:rPr lang="cs-CZ" sz="2200" dirty="0" smtClean="0"/>
              <a:t> dostatek vzduchu; objevují se </a:t>
            </a:r>
            <a:r>
              <a:rPr lang="cs-CZ" sz="2200" dirty="0" err="1" smtClean="0"/>
              <a:t>dalši</a:t>
            </a:r>
            <a:r>
              <a:rPr lang="cs-CZ" sz="2200" dirty="0" smtClean="0"/>
              <a:t>́ </a:t>
            </a:r>
            <a:r>
              <a:rPr lang="cs-CZ" sz="2200" dirty="0" err="1" smtClean="0"/>
              <a:t>kořínky</a:t>
            </a:r>
            <a:r>
              <a:rPr lang="cs-CZ" sz="2200" dirty="0" smtClean="0"/>
              <a:t> a </a:t>
            </a:r>
            <a:r>
              <a:rPr lang="cs-CZ" sz="2200" dirty="0" err="1" smtClean="0"/>
              <a:t>pokračuje</a:t>
            </a:r>
            <a:r>
              <a:rPr lang="cs-CZ" sz="2200" dirty="0" smtClean="0"/>
              <a:t> jejich </a:t>
            </a:r>
            <a:r>
              <a:rPr lang="cs-CZ" sz="2200" dirty="0" err="1" smtClean="0"/>
              <a:t>růst</a:t>
            </a:r>
            <a:r>
              <a:rPr lang="cs-CZ" sz="2200" dirty="0" smtClean="0"/>
              <a:t>; hromada </a:t>
            </a:r>
            <a:r>
              <a:rPr lang="cs-CZ" sz="2200" dirty="0" err="1" smtClean="0"/>
              <a:t>intenzivne</a:t>
            </a:r>
            <a:r>
              <a:rPr lang="cs-CZ" sz="2200" dirty="0" smtClean="0"/>
              <a:t>̌ </a:t>
            </a:r>
            <a:r>
              <a:rPr lang="cs-CZ" sz="2200" dirty="0" err="1" smtClean="0"/>
              <a:t>dýcha</a:t>
            </a:r>
            <a:r>
              <a:rPr lang="cs-CZ" sz="2200" dirty="0" smtClean="0"/>
              <a:t>́ </a:t>
            </a:r>
            <a:endParaRPr lang="cs-CZ" sz="2200" dirty="0" smtClean="0">
              <a:effectLst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sz="2200" dirty="0" smtClean="0"/>
              <a:t> </a:t>
            </a:r>
            <a:r>
              <a:rPr lang="cs-CZ" sz="2200" dirty="0" err="1" smtClean="0"/>
              <a:t>mladík</a:t>
            </a:r>
            <a:r>
              <a:rPr lang="cs-CZ" sz="2200" dirty="0" smtClean="0"/>
              <a:t> - </a:t>
            </a:r>
            <a:r>
              <a:rPr lang="cs-CZ" sz="2200" dirty="0" err="1" smtClean="0"/>
              <a:t>nejdůležitějši</a:t>
            </a:r>
            <a:r>
              <a:rPr lang="cs-CZ" sz="2200" dirty="0" smtClean="0"/>
              <a:t>́ </a:t>
            </a:r>
            <a:r>
              <a:rPr lang="cs-CZ" sz="2200" dirty="0" err="1" smtClean="0"/>
              <a:t>fáze</a:t>
            </a:r>
            <a:r>
              <a:rPr lang="cs-CZ" sz="2200" dirty="0" smtClean="0"/>
              <a:t> </a:t>
            </a:r>
            <a:r>
              <a:rPr lang="cs-CZ" sz="2200" dirty="0" err="1" smtClean="0"/>
              <a:t>klíčeni</a:t>
            </a:r>
            <a:r>
              <a:rPr lang="cs-CZ" sz="2200" dirty="0" smtClean="0"/>
              <a:t>́; zrno </a:t>
            </a:r>
            <a:r>
              <a:rPr lang="cs-CZ" sz="2200" dirty="0" err="1" smtClean="0"/>
              <a:t>intenzivne</a:t>
            </a:r>
            <a:r>
              <a:rPr lang="cs-CZ" sz="2200" dirty="0" smtClean="0"/>
              <a:t>̌ </a:t>
            </a:r>
            <a:r>
              <a:rPr lang="cs-CZ" sz="2200" dirty="0" err="1" smtClean="0"/>
              <a:t>dýcha</a:t>
            </a:r>
            <a:r>
              <a:rPr lang="cs-CZ" sz="2200" dirty="0" smtClean="0"/>
              <a:t>́; </a:t>
            </a:r>
            <a:r>
              <a:rPr lang="cs-CZ" sz="2200" dirty="0" err="1" smtClean="0"/>
              <a:t>intenzivne</a:t>
            </a:r>
            <a:r>
              <a:rPr lang="cs-CZ" sz="2200" dirty="0" smtClean="0"/>
              <a:t>̌ </a:t>
            </a:r>
            <a:r>
              <a:rPr lang="cs-CZ" sz="2200" dirty="0" err="1" smtClean="0"/>
              <a:t>probíhaji</a:t>
            </a:r>
            <a:r>
              <a:rPr lang="cs-CZ" sz="2200" dirty="0" smtClean="0"/>
              <a:t>́ </a:t>
            </a:r>
            <a:r>
              <a:rPr lang="cs-CZ" sz="2200" dirty="0" err="1" smtClean="0"/>
              <a:t>enzymaticke</a:t>
            </a:r>
            <a:r>
              <a:rPr lang="cs-CZ" sz="2200" dirty="0" smtClean="0"/>
              <a:t>́ </a:t>
            </a:r>
            <a:r>
              <a:rPr lang="cs-CZ" sz="2200" dirty="0" err="1" smtClean="0"/>
              <a:t>přeměny</a:t>
            </a:r>
            <a:r>
              <a:rPr lang="cs-CZ" sz="2200" dirty="0" smtClean="0"/>
              <a:t> </a:t>
            </a:r>
            <a:endParaRPr lang="cs-CZ" sz="2200" dirty="0" smtClean="0">
              <a:effectLst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sz="2200" dirty="0" smtClean="0"/>
              <a:t> </a:t>
            </a:r>
            <a:r>
              <a:rPr lang="cs-CZ" sz="2200" dirty="0" err="1" smtClean="0"/>
              <a:t>vyrovnana</a:t>
            </a:r>
            <a:r>
              <a:rPr lang="cs-CZ" sz="2200" dirty="0" smtClean="0"/>
              <a:t>́ hromada - </a:t>
            </a:r>
            <a:r>
              <a:rPr lang="cs-CZ" sz="2200" dirty="0" err="1" smtClean="0"/>
              <a:t>délka</a:t>
            </a:r>
            <a:r>
              <a:rPr lang="cs-CZ" sz="2200" dirty="0" smtClean="0"/>
              <a:t> </a:t>
            </a:r>
            <a:r>
              <a:rPr lang="cs-CZ" sz="2200" dirty="0" err="1" smtClean="0"/>
              <a:t>kořínku</a:t>
            </a:r>
            <a:r>
              <a:rPr lang="cs-CZ" sz="2200" dirty="0" smtClean="0"/>
              <a:t>̊ a </a:t>
            </a:r>
            <a:r>
              <a:rPr lang="cs-CZ" sz="2200" dirty="0" err="1" smtClean="0"/>
              <a:t>střelky</a:t>
            </a:r>
            <a:r>
              <a:rPr lang="cs-CZ" sz="2200" dirty="0" smtClean="0"/>
              <a:t> se </a:t>
            </a:r>
            <a:r>
              <a:rPr lang="cs-CZ" sz="2200" dirty="0" err="1" smtClean="0"/>
              <a:t>vyrovnáva</a:t>
            </a:r>
            <a:r>
              <a:rPr lang="cs-CZ" sz="2200" dirty="0" smtClean="0"/>
              <a:t>́; </a:t>
            </a:r>
            <a:r>
              <a:rPr lang="cs-CZ" sz="2200" dirty="0" err="1" smtClean="0"/>
              <a:t>dýcháni</a:t>
            </a:r>
            <a:r>
              <a:rPr lang="cs-CZ" sz="2200" dirty="0" smtClean="0"/>
              <a:t>́ se zpomaluje; hromada </a:t>
            </a:r>
            <a:r>
              <a:rPr lang="cs-CZ" sz="2200" dirty="0" err="1" smtClean="0"/>
              <a:t>stárne</a:t>
            </a:r>
            <a:r>
              <a:rPr lang="cs-CZ" sz="2200" dirty="0" smtClean="0"/>
              <a:t> </a:t>
            </a:r>
            <a:endParaRPr lang="cs-CZ" sz="2200" dirty="0" smtClean="0">
              <a:effectLst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sz="2200" dirty="0" smtClean="0"/>
              <a:t> sejmutá hromada - intenzita </a:t>
            </a:r>
            <a:r>
              <a:rPr lang="cs-CZ" sz="2200" dirty="0" err="1" smtClean="0"/>
              <a:t>dýcháni</a:t>
            </a:r>
            <a:r>
              <a:rPr lang="cs-CZ" sz="2200" dirty="0" smtClean="0"/>
              <a:t>́ </a:t>
            </a:r>
            <a:r>
              <a:rPr lang="cs-CZ" sz="2200" dirty="0" err="1" smtClean="0"/>
              <a:t>klíčících</a:t>
            </a:r>
            <a:r>
              <a:rPr lang="cs-CZ" sz="2200" dirty="0" smtClean="0"/>
              <a:t> zrn </a:t>
            </a:r>
            <a:r>
              <a:rPr lang="cs-CZ" sz="2200" dirty="0" err="1" smtClean="0"/>
              <a:t>nadále</a:t>
            </a:r>
            <a:r>
              <a:rPr lang="cs-CZ" sz="2200" dirty="0" smtClean="0"/>
              <a:t> </a:t>
            </a:r>
            <a:r>
              <a:rPr lang="cs-CZ" sz="2200" dirty="0" err="1" smtClean="0"/>
              <a:t>klesa</a:t>
            </a:r>
            <a:r>
              <a:rPr lang="cs-CZ" sz="2200" dirty="0" smtClean="0"/>
              <a:t>́; </a:t>
            </a:r>
            <a:r>
              <a:rPr lang="cs-CZ" sz="2200" dirty="0" err="1" smtClean="0"/>
              <a:t>kořínky</a:t>
            </a:r>
            <a:r>
              <a:rPr lang="cs-CZ" sz="2200" dirty="0" smtClean="0"/>
              <a:t> </a:t>
            </a:r>
            <a:r>
              <a:rPr lang="cs-CZ" sz="2200" dirty="0" err="1" smtClean="0"/>
              <a:t>začínaji</a:t>
            </a:r>
            <a:r>
              <a:rPr lang="cs-CZ" sz="2200" dirty="0" smtClean="0"/>
              <a:t>́ uvadat </a:t>
            </a:r>
            <a:endParaRPr lang="cs-CZ" sz="2200" dirty="0" smtClean="0">
              <a:effectLst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sz="2200" dirty="0" smtClean="0"/>
              <a:t> </a:t>
            </a:r>
            <a:r>
              <a:rPr lang="cs-CZ" sz="2200" dirty="0" err="1" smtClean="0"/>
              <a:t>zeleny</a:t>
            </a:r>
            <a:r>
              <a:rPr lang="cs-CZ" sz="2200" dirty="0" smtClean="0"/>
              <a:t>́ slad - na </a:t>
            </a:r>
            <a:r>
              <a:rPr lang="cs-CZ" sz="2200" dirty="0" err="1" smtClean="0"/>
              <a:t>závěr</a:t>
            </a:r>
            <a:r>
              <a:rPr lang="cs-CZ" sz="2200" dirty="0" smtClean="0"/>
              <a:t> </a:t>
            </a:r>
            <a:r>
              <a:rPr lang="cs-CZ" sz="2200" dirty="0" err="1" smtClean="0"/>
              <a:t>klíčeni</a:t>
            </a:r>
            <a:r>
              <a:rPr lang="cs-CZ" sz="2200" dirty="0" smtClean="0"/>
              <a:t>́ </a:t>
            </a:r>
            <a:r>
              <a:rPr lang="cs-CZ" sz="2200" dirty="0" err="1" smtClean="0"/>
              <a:t>musi</a:t>
            </a:r>
            <a:r>
              <a:rPr lang="cs-CZ" sz="2200" dirty="0" smtClean="0"/>
              <a:t>́ </a:t>
            </a:r>
            <a:r>
              <a:rPr lang="cs-CZ" sz="2200" dirty="0" err="1" smtClean="0"/>
              <a:t>být</a:t>
            </a:r>
            <a:r>
              <a:rPr lang="cs-CZ" sz="2200" dirty="0" smtClean="0"/>
              <a:t> hromada kropena vodou; hromada </a:t>
            </a:r>
            <a:r>
              <a:rPr lang="cs-CZ" sz="2200" dirty="0" err="1" smtClean="0"/>
              <a:t>dále</a:t>
            </a:r>
            <a:r>
              <a:rPr lang="cs-CZ" sz="2200" dirty="0" smtClean="0"/>
              <a:t> </a:t>
            </a:r>
            <a:r>
              <a:rPr lang="cs-CZ" sz="2200" dirty="0" err="1" smtClean="0"/>
              <a:t>uvada</a:t>
            </a:r>
            <a:r>
              <a:rPr lang="cs-CZ" sz="2200" dirty="0" smtClean="0"/>
              <a:t>́ a </a:t>
            </a:r>
            <a:r>
              <a:rPr lang="cs-CZ" sz="2200" dirty="0" err="1" smtClean="0"/>
              <a:t>fáze</a:t>
            </a:r>
            <a:r>
              <a:rPr lang="cs-CZ" sz="2200" dirty="0" smtClean="0"/>
              <a:t> </a:t>
            </a:r>
            <a:r>
              <a:rPr lang="cs-CZ" sz="2200" dirty="0" err="1" smtClean="0"/>
              <a:t>klíčeni</a:t>
            </a:r>
            <a:r>
              <a:rPr lang="cs-CZ" sz="2200" dirty="0" smtClean="0"/>
              <a:t>́ je </a:t>
            </a:r>
            <a:r>
              <a:rPr lang="cs-CZ" sz="2200" dirty="0" err="1" smtClean="0"/>
              <a:t>ukončena</a:t>
            </a:r>
            <a:r>
              <a:rPr lang="cs-CZ" sz="2200" dirty="0" smtClean="0"/>
              <a:t> transportem (</a:t>
            </a:r>
            <a:r>
              <a:rPr lang="cs-CZ" sz="2200" dirty="0" err="1" smtClean="0"/>
              <a:t>nastíráním</a:t>
            </a:r>
            <a:r>
              <a:rPr lang="cs-CZ" sz="2200" dirty="0" smtClean="0"/>
              <a:t>) </a:t>
            </a:r>
            <a:r>
              <a:rPr lang="cs-CZ" sz="2200" dirty="0" err="1" smtClean="0"/>
              <a:t>zeleného</a:t>
            </a:r>
            <a:r>
              <a:rPr lang="cs-CZ" sz="2200" dirty="0" smtClean="0"/>
              <a:t> sladu na hvozd </a:t>
            </a:r>
            <a:endParaRPr lang="cs-CZ" sz="2200" dirty="0" smtClean="0">
              <a:effectLst/>
            </a:endParaRPr>
          </a:p>
          <a:p>
            <a:pPr marL="514350" indent="-514350">
              <a:buFont typeface="+mj-lt"/>
              <a:buAutoNum type="alphaLcParenR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2810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HVOZDĚNÍ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0476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Cílem</a:t>
            </a:r>
            <a:r>
              <a:rPr lang="cs-CZ" dirty="0"/>
              <a:t> </a:t>
            </a:r>
            <a:r>
              <a:rPr lang="cs-CZ" dirty="0" err="1"/>
              <a:t>hvozděni</a:t>
            </a:r>
            <a:r>
              <a:rPr lang="cs-CZ" dirty="0"/>
              <a:t>́ je </a:t>
            </a:r>
            <a:r>
              <a:rPr lang="cs-CZ" dirty="0" err="1"/>
              <a:t>převést</a:t>
            </a:r>
            <a:r>
              <a:rPr lang="cs-CZ" dirty="0"/>
              <a:t> </a:t>
            </a:r>
            <a:r>
              <a:rPr lang="cs-CZ" dirty="0" err="1"/>
              <a:t>zeleny</a:t>
            </a:r>
            <a:r>
              <a:rPr lang="cs-CZ" dirty="0"/>
              <a:t>́ slad (</a:t>
            </a:r>
            <a:r>
              <a:rPr lang="cs-CZ" dirty="0" err="1"/>
              <a:t>ktery</a:t>
            </a:r>
            <a:r>
              <a:rPr lang="cs-CZ" dirty="0"/>
              <a:t>́ se </a:t>
            </a:r>
            <a:r>
              <a:rPr lang="cs-CZ" dirty="0" err="1"/>
              <a:t>nemůže</a:t>
            </a:r>
            <a:r>
              <a:rPr lang="cs-CZ" dirty="0"/>
              <a:t> </a:t>
            </a:r>
            <a:r>
              <a:rPr lang="cs-CZ" dirty="0" err="1"/>
              <a:t>dlouhodobe</a:t>
            </a:r>
            <a:r>
              <a:rPr lang="cs-CZ" dirty="0"/>
              <a:t>̌ skladovat) s </a:t>
            </a:r>
            <a:r>
              <a:rPr lang="cs-CZ" dirty="0" err="1"/>
              <a:t>vysokým</a:t>
            </a:r>
            <a:r>
              <a:rPr lang="cs-CZ" dirty="0"/>
              <a:t> obsahem vody do </a:t>
            </a:r>
            <a:r>
              <a:rPr lang="cs-CZ" dirty="0" err="1"/>
              <a:t>skladovatelného</a:t>
            </a:r>
            <a:r>
              <a:rPr lang="cs-CZ" dirty="0"/>
              <a:t> a </a:t>
            </a:r>
            <a:r>
              <a:rPr lang="cs-CZ" dirty="0" err="1"/>
              <a:t>stabilního</a:t>
            </a:r>
            <a:r>
              <a:rPr lang="cs-CZ" dirty="0"/>
              <a:t> stavu. </a:t>
            </a:r>
            <a:endParaRPr lang="cs-CZ" dirty="0" smtClean="0"/>
          </a:p>
          <a:p>
            <a:r>
              <a:rPr lang="cs-CZ" dirty="0" err="1"/>
              <a:t>Souhrnne</a:t>
            </a:r>
            <a:r>
              <a:rPr lang="cs-CZ" dirty="0"/>
              <a:t>̌ je </a:t>
            </a:r>
            <a:r>
              <a:rPr lang="cs-CZ" dirty="0" err="1"/>
              <a:t>možno</a:t>
            </a:r>
            <a:r>
              <a:rPr lang="cs-CZ" dirty="0"/>
              <a:t> </a:t>
            </a:r>
            <a:r>
              <a:rPr lang="cs-CZ" dirty="0" err="1"/>
              <a:t>říci</a:t>
            </a:r>
            <a:r>
              <a:rPr lang="cs-CZ" dirty="0"/>
              <a:t>, </a:t>
            </a:r>
            <a:r>
              <a:rPr lang="cs-CZ" dirty="0" err="1"/>
              <a:t>že</a:t>
            </a:r>
            <a:r>
              <a:rPr lang="cs-CZ" dirty="0"/>
              <a:t> v </a:t>
            </a:r>
            <a:r>
              <a:rPr lang="cs-CZ" dirty="0" err="1"/>
              <a:t>průběhu</a:t>
            </a:r>
            <a:r>
              <a:rPr lang="cs-CZ" dirty="0"/>
              <a:t> </a:t>
            </a:r>
            <a:r>
              <a:rPr lang="cs-CZ" dirty="0" err="1"/>
              <a:t>hvozděni</a:t>
            </a:r>
            <a:r>
              <a:rPr lang="cs-CZ" dirty="0"/>
              <a:t>́ dojde ke </a:t>
            </a:r>
            <a:r>
              <a:rPr lang="cs-CZ" dirty="0" err="1"/>
              <a:t>sníženi</a:t>
            </a:r>
            <a:r>
              <a:rPr lang="cs-CZ" dirty="0"/>
              <a:t>́ obsahu vody, </a:t>
            </a:r>
            <a:r>
              <a:rPr lang="cs-CZ" dirty="0" err="1"/>
              <a:t>změne</a:t>
            </a:r>
            <a:r>
              <a:rPr lang="cs-CZ" dirty="0"/>
              <a:t>̌ barvy sladu a inaktivaci enzymů. </a:t>
            </a:r>
            <a:endParaRPr lang="cs-CZ" dirty="0" smtClean="0"/>
          </a:p>
          <a:p>
            <a:r>
              <a:rPr lang="cs-CZ" dirty="0"/>
              <a:t>Hvozdy (tj. </a:t>
            </a:r>
            <a:r>
              <a:rPr lang="cs-CZ" dirty="0" err="1"/>
              <a:t>zařízeni</a:t>
            </a:r>
            <a:r>
              <a:rPr lang="cs-CZ" dirty="0"/>
              <a:t>́ na </a:t>
            </a:r>
            <a:r>
              <a:rPr lang="cs-CZ" dirty="0" err="1"/>
              <a:t>sušeni</a:t>
            </a:r>
            <a:r>
              <a:rPr lang="cs-CZ" dirty="0"/>
              <a:t>́ neboli </a:t>
            </a:r>
            <a:r>
              <a:rPr lang="cs-CZ" dirty="0" err="1"/>
              <a:t>hvozděni</a:t>
            </a:r>
            <a:r>
              <a:rPr lang="cs-CZ" dirty="0"/>
              <a:t>́ </a:t>
            </a:r>
            <a:r>
              <a:rPr lang="cs-CZ" dirty="0" err="1"/>
              <a:t>zeleného</a:t>
            </a:r>
            <a:r>
              <a:rPr lang="cs-CZ" dirty="0"/>
              <a:t> sladu) se </a:t>
            </a:r>
            <a:r>
              <a:rPr lang="cs-CZ" dirty="0" err="1"/>
              <a:t>skládaji</a:t>
            </a:r>
            <a:r>
              <a:rPr lang="cs-CZ" dirty="0"/>
              <a:t>́ z </a:t>
            </a:r>
            <a:r>
              <a:rPr lang="cs-CZ" dirty="0" err="1"/>
              <a:t>tepelného</a:t>
            </a:r>
            <a:r>
              <a:rPr lang="cs-CZ" dirty="0"/>
              <a:t> </a:t>
            </a:r>
            <a:r>
              <a:rPr lang="cs-CZ" dirty="0" err="1"/>
              <a:t>výměníku</a:t>
            </a:r>
            <a:r>
              <a:rPr lang="cs-CZ" dirty="0"/>
              <a:t>, desek (neboli </a:t>
            </a:r>
            <a:r>
              <a:rPr lang="cs-CZ" dirty="0" err="1"/>
              <a:t>lísek</a:t>
            </a:r>
            <a:r>
              <a:rPr lang="cs-CZ" dirty="0"/>
              <a:t>), na </a:t>
            </a:r>
            <a:r>
              <a:rPr lang="cs-CZ" dirty="0" err="1"/>
              <a:t>ktere</a:t>
            </a:r>
            <a:r>
              <a:rPr lang="cs-CZ" dirty="0"/>
              <a:t>́ se slad </a:t>
            </a:r>
            <a:r>
              <a:rPr lang="cs-CZ" dirty="0" err="1"/>
              <a:t>rozprostře</a:t>
            </a:r>
            <a:r>
              <a:rPr lang="cs-CZ" dirty="0"/>
              <a:t> a </a:t>
            </a:r>
            <a:r>
              <a:rPr lang="cs-CZ" dirty="0" err="1"/>
              <a:t>zařízeni</a:t>
            </a:r>
            <a:r>
              <a:rPr lang="cs-CZ" dirty="0"/>
              <a:t>́ na manipulaci se sladem.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5919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DRUHY SLADU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PREMIANT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hořko-aromatická</a:t>
            </a:r>
            <a:r>
              <a:rPr lang="en-US" dirty="0" smtClean="0"/>
              <a:t> </a:t>
            </a:r>
            <a:r>
              <a:rPr lang="en-US" dirty="0" err="1" smtClean="0"/>
              <a:t>odrůda</a:t>
            </a:r>
            <a:r>
              <a:rPr lang="en-US" dirty="0" smtClean="0"/>
              <a:t> </a:t>
            </a:r>
            <a:r>
              <a:rPr lang="en-US" dirty="0" err="1" smtClean="0"/>
              <a:t>vyšlechtěná</a:t>
            </a:r>
            <a:r>
              <a:rPr lang="en-US" dirty="0" smtClean="0"/>
              <a:t> z </a:t>
            </a:r>
            <a:r>
              <a:rPr lang="en-US" dirty="0" err="1" smtClean="0"/>
              <a:t>hybridního</a:t>
            </a:r>
            <a:r>
              <a:rPr lang="en-US" dirty="0" smtClean="0"/>
              <a:t> </a:t>
            </a:r>
            <a:r>
              <a:rPr lang="en-US" dirty="0" err="1" smtClean="0"/>
              <a:t>potomstva</a:t>
            </a:r>
            <a:r>
              <a:rPr lang="en-US" dirty="0" smtClean="0"/>
              <a:t> </a:t>
            </a:r>
            <a:r>
              <a:rPr lang="en-US" dirty="0" err="1" smtClean="0"/>
              <a:t>odrůdy</a:t>
            </a:r>
            <a:endParaRPr lang="en-US" dirty="0" smtClean="0"/>
          </a:p>
          <a:p>
            <a:r>
              <a:rPr lang="en-US" dirty="0" smtClean="0"/>
              <a:t>BAVORSKÝ SLAD - </a:t>
            </a:r>
            <a:r>
              <a:rPr lang="cs-CZ" dirty="0"/>
              <a:t>Je charakteristický vysokou barvou, </a:t>
            </a:r>
            <a:r>
              <a:rPr lang="cs-CZ" dirty="0" err="1"/>
              <a:t>výraznějším</a:t>
            </a:r>
            <a:r>
              <a:rPr lang="cs-CZ" dirty="0"/>
              <a:t> </a:t>
            </a:r>
            <a:r>
              <a:rPr lang="cs-CZ" dirty="0" smtClean="0"/>
              <a:t>aroma, </a:t>
            </a:r>
            <a:r>
              <a:rPr lang="cs-CZ" dirty="0" err="1" smtClean="0"/>
              <a:t>ječmen</a:t>
            </a:r>
            <a:r>
              <a:rPr lang="cs-CZ" dirty="0" smtClean="0"/>
              <a:t> </a:t>
            </a:r>
            <a:r>
              <a:rPr lang="cs-CZ" dirty="0"/>
              <a:t>pro </a:t>
            </a:r>
            <a:r>
              <a:rPr lang="cs-CZ" dirty="0" err="1"/>
              <a:t>výrobu</a:t>
            </a:r>
            <a:r>
              <a:rPr lang="cs-CZ" dirty="0"/>
              <a:t> </a:t>
            </a:r>
            <a:r>
              <a:rPr lang="cs-CZ" dirty="0" err="1"/>
              <a:t>bavorského</a:t>
            </a:r>
            <a:r>
              <a:rPr lang="cs-CZ" dirty="0"/>
              <a:t> sladu je </a:t>
            </a:r>
            <a:r>
              <a:rPr lang="cs-CZ" dirty="0" err="1"/>
              <a:t>klíčen</a:t>
            </a:r>
            <a:r>
              <a:rPr lang="cs-CZ" dirty="0"/>
              <a:t> o 1-2 dny </a:t>
            </a:r>
            <a:r>
              <a:rPr lang="cs-CZ" dirty="0" err="1"/>
              <a:t>déle</a:t>
            </a:r>
            <a:r>
              <a:rPr lang="cs-CZ" dirty="0"/>
              <a:t> </a:t>
            </a:r>
            <a:r>
              <a:rPr lang="cs-CZ" dirty="0" err="1"/>
              <a:t>nez</a:t>
            </a:r>
            <a:r>
              <a:rPr lang="cs-CZ" dirty="0"/>
              <a:t>̌ slad </a:t>
            </a:r>
            <a:r>
              <a:rPr lang="cs-CZ" dirty="0" err="1"/>
              <a:t>světly</a:t>
            </a:r>
            <a:r>
              <a:rPr lang="cs-CZ" dirty="0"/>
              <a:t>́ </a:t>
            </a:r>
            <a:endParaRPr lang="cs-CZ" dirty="0" smtClean="0"/>
          </a:p>
          <a:p>
            <a:r>
              <a:rPr lang="sk-SK" dirty="0"/>
              <a:t>Speciální slady </a:t>
            </a:r>
            <a:r>
              <a:rPr lang="sk-SK" dirty="0" smtClean="0"/>
              <a:t>- </a:t>
            </a:r>
            <a:r>
              <a:rPr lang="cs-CZ" dirty="0"/>
              <a:t>slad s vlastnostmi mezi </a:t>
            </a:r>
            <a:r>
              <a:rPr lang="cs-CZ" dirty="0" err="1"/>
              <a:t>světlým</a:t>
            </a:r>
            <a:r>
              <a:rPr lang="cs-CZ" dirty="0"/>
              <a:t> a </a:t>
            </a:r>
            <a:r>
              <a:rPr lang="cs-CZ" dirty="0" err="1"/>
              <a:t>bavorským</a:t>
            </a:r>
            <a:r>
              <a:rPr lang="cs-CZ" dirty="0"/>
              <a:t> </a:t>
            </a:r>
            <a:r>
              <a:rPr lang="cs-CZ" dirty="0" smtClean="0"/>
              <a:t>sladem (</a:t>
            </a:r>
            <a:r>
              <a:rPr lang="cs-CZ" dirty="0"/>
              <a:t>slady </a:t>
            </a:r>
            <a:r>
              <a:rPr lang="cs-CZ" dirty="0" err="1"/>
              <a:t>diastaticke</a:t>
            </a:r>
            <a:r>
              <a:rPr lang="cs-CZ" dirty="0"/>
              <a:t>́, slady </a:t>
            </a:r>
            <a:r>
              <a:rPr lang="cs-CZ" dirty="0" err="1"/>
              <a:t>karamelove</a:t>
            </a:r>
            <a:r>
              <a:rPr lang="cs-CZ" dirty="0"/>
              <a:t>́, slad </a:t>
            </a:r>
            <a:r>
              <a:rPr lang="cs-CZ" dirty="0" err="1" smtClean="0"/>
              <a:t>barvici</a:t>
            </a:r>
            <a:r>
              <a:rPr lang="cs-CZ" dirty="0" smtClean="0"/>
              <a:t>́, slad </a:t>
            </a:r>
            <a:r>
              <a:rPr lang="cs-CZ" dirty="0" err="1"/>
              <a:t>pšeničny</a:t>
            </a:r>
            <a:r>
              <a:rPr lang="cs-CZ" dirty="0"/>
              <a:t>́ </a:t>
            </a:r>
            <a:r>
              <a:rPr lang="cs-CZ" dirty="0" smtClean="0"/>
              <a:t>...)</a:t>
            </a:r>
          </a:p>
          <a:p>
            <a:endParaRPr lang="cs-CZ" dirty="0" smtClean="0"/>
          </a:p>
          <a:p>
            <a:endParaRPr lang="sk-SK" dirty="0" smtClean="0"/>
          </a:p>
          <a:p>
            <a:endParaRPr lang="cs-CZ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84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VÝROBA MLADÉOH PIVA</a:t>
            </a:r>
            <a:endParaRPr lang="en-US" dirty="0"/>
          </a:p>
        </p:txBody>
      </p:sp>
      <p:pic>
        <p:nvPicPr>
          <p:cNvPr id="4" name="Content Placeholder 3" descr="Snímek obrazovky 2017-05-28 v 23.35.4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8" b="-2931"/>
          <a:stretch/>
        </p:blipFill>
        <p:spPr>
          <a:xfrm>
            <a:off x="457200" y="1237290"/>
            <a:ext cx="8229600" cy="5620710"/>
          </a:xfrm>
        </p:spPr>
      </p:pic>
    </p:spTree>
    <p:extLst>
      <p:ext uri="{BB962C8B-B14F-4D97-AF65-F5344CB8AC3E}">
        <p14:creationId xmlns:p14="http://schemas.microsoft.com/office/powerpoint/2010/main" val="2105531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5786</TotalTime>
  <Words>956</Words>
  <Application>Microsoft Macintosh PowerPoint</Application>
  <PresentationFormat>On-screen Show (4:3)</PresentationFormat>
  <Paragraphs>118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VÝROBA PIVA </vt:lpstr>
      <vt:lpstr>PowerPoint Presentation</vt:lpstr>
      <vt:lpstr>VÝROBA SLADU</vt:lpstr>
      <vt:lpstr>1) MÁČENÍ</vt:lpstr>
      <vt:lpstr>2) KLÍČENÍ</vt:lpstr>
      <vt:lpstr>Při klíčení rozlišujeme následující stadia:  </vt:lpstr>
      <vt:lpstr>3) HVOZDĚNÍ</vt:lpstr>
      <vt:lpstr>DRUHY SLADU</vt:lpstr>
      <vt:lpstr>VÝROBA MLADÉOH PIVA</vt:lpstr>
      <vt:lpstr>PowerPoint Presentation</vt:lpstr>
      <vt:lpstr>RMUTOVÁNÍ</vt:lpstr>
      <vt:lpstr>SCEZOVÁNÍ</vt:lpstr>
      <vt:lpstr>CHMELOVAR</vt:lpstr>
      <vt:lpstr>STUPŇOVITOST</vt:lpstr>
      <vt:lpstr>KVASNÉ PROCESY</vt:lpstr>
      <vt:lpstr> </vt:lpstr>
      <vt:lpstr> </vt:lpstr>
      <vt:lpstr>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PIVA </dc:title>
  <dc:creator>Lyly Luu</dc:creator>
  <cp:lastModifiedBy>Lyly Luu</cp:lastModifiedBy>
  <cp:revision>21</cp:revision>
  <dcterms:created xsi:type="dcterms:W3CDTF">2017-05-28T16:05:23Z</dcterms:created>
  <dcterms:modified xsi:type="dcterms:W3CDTF">2017-06-11T22:46:33Z</dcterms:modified>
</cp:coreProperties>
</file>