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3" r:id="rId3"/>
    <p:sldId id="262" r:id="rId4"/>
    <p:sldId id="258" r:id="rId5"/>
    <p:sldId id="257" r:id="rId6"/>
    <p:sldId id="259" r:id="rId7"/>
    <p:sldId id="260" r:id="rId8"/>
    <p:sldId id="261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659" autoAdjust="0"/>
  </p:normalViewPr>
  <p:slideViewPr>
    <p:cSldViewPr>
      <p:cViewPr varScale="1">
        <p:scale>
          <a:sx n="108" d="100"/>
          <a:sy n="108" d="100"/>
        </p:scale>
        <p:origin x="-169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2BF14-B003-4DC6-9E0E-6DB85C90B804}" type="datetimeFigureOut">
              <a:rPr lang="cs-CZ" smtClean="0"/>
              <a:t>27.2.2011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FC801B-258E-4B41-8AA8-E75373ED4A3C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2BF14-B003-4DC6-9E0E-6DB85C90B804}" type="datetimeFigureOut">
              <a:rPr lang="cs-CZ" smtClean="0"/>
              <a:t>27.2.2011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801B-258E-4B41-8AA8-E75373ED4A3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2BF14-B003-4DC6-9E0E-6DB85C90B804}" type="datetimeFigureOut">
              <a:rPr lang="cs-CZ" smtClean="0"/>
              <a:t>27.2.2011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801B-258E-4B41-8AA8-E75373ED4A3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962BF14-B003-4DC6-9E0E-6DB85C90B804}" type="datetimeFigureOut">
              <a:rPr lang="cs-CZ" smtClean="0"/>
              <a:t>27.2.2011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CFC801B-258E-4B41-8AA8-E75373ED4A3C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2BF14-B003-4DC6-9E0E-6DB85C90B804}" type="datetimeFigureOut">
              <a:rPr lang="cs-CZ" smtClean="0"/>
              <a:t>27.2.2011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801B-258E-4B41-8AA8-E75373ED4A3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2BF14-B003-4DC6-9E0E-6DB85C90B804}" type="datetimeFigureOut">
              <a:rPr lang="cs-CZ" smtClean="0"/>
              <a:t>27.2.2011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801B-258E-4B41-8AA8-E75373ED4A3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801B-258E-4B41-8AA8-E75373ED4A3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2BF14-B003-4DC6-9E0E-6DB85C90B804}" type="datetimeFigureOut">
              <a:rPr lang="cs-CZ" smtClean="0"/>
              <a:t>27.2.2011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2BF14-B003-4DC6-9E0E-6DB85C90B804}" type="datetimeFigureOut">
              <a:rPr lang="cs-CZ" smtClean="0"/>
              <a:t>27.2.2011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801B-258E-4B41-8AA8-E75373ED4A3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2BF14-B003-4DC6-9E0E-6DB85C90B804}" type="datetimeFigureOut">
              <a:rPr lang="cs-CZ" smtClean="0"/>
              <a:t>27.2.2011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801B-258E-4B41-8AA8-E75373ED4A3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962BF14-B003-4DC6-9E0E-6DB85C90B804}" type="datetimeFigureOut">
              <a:rPr lang="cs-CZ" smtClean="0"/>
              <a:t>27.2.2011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FC801B-258E-4B41-8AA8-E75373ED4A3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2BF14-B003-4DC6-9E0E-6DB85C90B804}" type="datetimeFigureOut">
              <a:rPr lang="cs-CZ" smtClean="0"/>
              <a:t>27.2.2011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FC801B-258E-4B41-8AA8-E75373ED4A3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962BF14-B003-4DC6-9E0E-6DB85C90B804}" type="datetimeFigureOut">
              <a:rPr lang="cs-CZ" smtClean="0"/>
              <a:t>27.2.2011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CFC801B-258E-4B41-8AA8-E75373ED4A3C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VYupwVhwSo4&amp;feature=relate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7200" y="2492896"/>
            <a:ext cx="8305800" cy="2349908"/>
          </a:xfrm>
        </p:spPr>
        <p:txBody>
          <a:bodyPr/>
          <a:lstStyle/>
          <a:p>
            <a:r>
              <a:rPr lang="cs-CZ" dirty="0" smtClean="0"/>
              <a:t>V roce 1839 pozoroval </a:t>
            </a:r>
            <a:r>
              <a:rPr lang="cs-CZ" dirty="0" smtClean="0"/>
              <a:t>Edmond Becquerel </a:t>
            </a:r>
            <a:r>
              <a:rPr lang="cs-CZ" dirty="0" smtClean="0"/>
              <a:t>(Fr) vznik elektrického napětí mezi osvětlenými elektrodami,jistě si nebyl vědom pozdějšího </a:t>
            </a:r>
            <a:r>
              <a:rPr lang="cs-CZ" dirty="0" err="1" smtClean="0"/>
              <a:t>celosvětoveho</a:t>
            </a:r>
            <a:r>
              <a:rPr lang="cs-CZ" dirty="0" smtClean="0"/>
              <a:t> významu. </a:t>
            </a:r>
          </a:p>
          <a:p>
            <a:r>
              <a:rPr lang="cs-CZ" dirty="0" smtClean="0"/>
              <a:t>První </a:t>
            </a:r>
            <a:r>
              <a:rPr lang="cs-CZ" dirty="0" err="1" smtClean="0"/>
              <a:t>fotovoltaický</a:t>
            </a:r>
            <a:r>
              <a:rPr lang="cs-CZ" dirty="0" smtClean="0"/>
              <a:t> článek byl sestrojen až o 44 let později Charlesem </a:t>
            </a:r>
            <a:r>
              <a:rPr lang="cs-CZ" dirty="0" err="1" smtClean="0"/>
              <a:t>Frittse</a:t>
            </a:r>
            <a:r>
              <a:rPr lang="cs-CZ" dirty="0" smtClean="0"/>
              <a:t>. Patentovat si ho však nechal až o dalších 63 let později </a:t>
            </a:r>
            <a:r>
              <a:rPr lang="cs-CZ" dirty="0" err="1" smtClean="0"/>
              <a:t>Russel</a:t>
            </a:r>
            <a:r>
              <a:rPr lang="cs-CZ" dirty="0" smtClean="0"/>
              <a:t> </a:t>
            </a:r>
            <a:r>
              <a:rPr lang="cs-CZ" dirty="0" err="1" smtClean="0"/>
              <a:t>Ohl</a:t>
            </a:r>
            <a:r>
              <a:rPr lang="cs-CZ" dirty="0" smtClean="0"/>
              <a:t> . Součastná podoba </a:t>
            </a:r>
            <a:r>
              <a:rPr lang="cs-CZ" dirty="0" err="1" smtClean="0"/>
              <a:t>fotovoltaického</a:t>
            </a:r>
            <a:r>
              <a:rPr lang="cs-CZ" dirty="0" smtClean="0"/>
              <a:t> článku vznikla roku 1954.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692696"/>
            <a:ext cx="8305800" cy="113806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err="1" smtClean="0"/>
              <a:t>Fotovoltaický</a:t>
            </a:r>
            <a:r>
              <a:rPr lang="cs-CZ" dirty="0" smtClean="0"/>
              <a:t> jev a  článek</a:t>
            </a:r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získáváme energii z </a:t>
            </a:r>
            <a:r>
              <a:rPr lang="cs-CZ" dirty="0" err="1" smtClean="0"/>
              <a:t>fotovoltaických</a:t>
            </a:r>
            <a:r>
              <a:rPr lang="cs-CZ" dirty="0" smtClean="0"/>
              <a:t> článků ?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Zjistíme zde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Technologie tlustých vrstev</a:t>
            </a:r>
          </a:p>
          <a:p>
            <a:pPr lvl="1"/>
            <a:r>
              <a:rPr lang="cs-CZ" dirty="0" smtClean="0"/>
              <a:t>Tyto články se vyrábějí z křemíkových plátků, ať už z monokrystalického nebo polykrystalického křemíku. V současné době se touto technologií vyrábí více než 85% solárních článků na </a:t>
            </a:r>
            <a:r>
              <a:rPr lang="cs-CZ" dirty="0" smtClean="0"/>
              <a:t>trhu</a:t>
            </a:r>
          </a:p>
          <a:p>
            <a:r>
              <a:rPr lang="cs-CZ" dirty="0" smtClean="0"/>
              <a:t>Technologie tenkých vrstev</a:t>
            </a:r>
          </a:p>
          <a:p>
            <a:pPr lvl="1"/>
            <a:r>
              <a:rPr lang="cs-CZ" dirty="0" smtClean="0"/>
              <a:t>Článek </a:t>
            </a:r>
            <a:r>
              <a:rPr lang="cs-CZ" dirty="0" smtClean="0"/>
              <a:t>je tvořen nosnou plochou (například sklem, textilií a podobně), na které jsou napařené velmi tenké vrstvy amorfního nebo mikrokrystalického křemíku. Množství materiálu, použitého pro výrobu tenkovrstvého </a:t>
            </a:r>
            <a:r>
              <a:rPr lang="cs-CZ" dirty="0" err="1" smtClean="0"/>
              <a:t>fotovoltaického</a:t>
            </a:r>
            <a:r>
              <a:rPr lang="cs-CZ" dirty="0" smtClean="0"/>
              <a:t> článku, je nižší, než u tlustých vrstev, takže články jsou lacinější. Nevýhodou současných tenkovrstvých </a:t>
            </a:r>
            <a:r>
              <a:rPr lang="cs-CZ" dirty="0" err="1" smtClean="0"/>
              <a:t>fotovoltaických</a:t>
            </a:r>
            <a:r>
              <a:rPr lang="cs-CZ" dirty="0" smtClean="0"/>
              <a:t> článků je nižší účinnost a nižší životnost</a:t>
            </a:r>
            <a:r>
              <a:rPr lang="cs-CZ" dirty="0" smtClean="0"/>
              <a:t>.</a:t>
            </a:r>
          </a:p>
          <a:p>
            <a:r>
              <a:rPr lang="cs-CZ" dirty="0" smtClean="0"/>
              <a:t>Nekřemíkové </a:t>
            </a:r>
            <a:r>
              <a:rPr lang="cs-CZ" dirty="0" err="1" smtClean="0"/>
              <a:t>technoligie</a:t>
            </a:r>
            <a:endParaRPr lang="cs-CZ" dirty="0" smtClean="0"/>
          </a:p>
          <a:p>
            <a:pPr lvl="1"/>
            <a:r>
              <a:rPr lang="cs-CZ" dirty="0" smtClean="0"/>
              <a:t>Pro konverzi světla se nepoužívá P-N polovodičový přechod. Používají se organické sloučeniny,polymeru apod..Tyto technologie jsou ve fázi vývoje . Pokud by se technologie vyvinula byla by levnější než ostatní dvě. Zatím však byla dosáhnuta max. pouze 4,4% účinnost v roce 2005 ve státě CA městě  LA. 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 Technologie </a:t>
            </a:r>
            <a:r>
              <a:rPr lang="cs-CZ" dirty="0" err="1" smtClean="0"/>
              <a:t>fotovoltaických</a:t>
            </a:r>
            <a:r>
              <a:rPr lang="cs-CZ" dirty="0" smtClean="0"/>
              <a:t> článků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60648"/>
            <a:ext cx="4186808" cy="5835352"/>
          </a:xfrm>
        </p:spPr>
        <p:txBody>
          <a:bodyPr>
            <a:normAutofit/>
          </a:bodyPr>
          <a:lstStyle/>
          <a:p>
            <a:r>
              <a:rPr lang="cs-CZ" dirty="0" err="1" smtClean="0"/>
              <a:t>Vyroba</a:t>
            </a:r>
            <a:r>
              <a:rPr lang="cs-CZ" dirty="0" smtClean="0"/>
              <a:t> el. </a:t>
            </a:r>
            <a:r>
              <a:rPr lang="cs-CZ" dirty="0" err="1" smtClean="0"/>
              <a:t>en</a:t>
            </a:r>
            <a:r>
              <a:rPr lang="cs-CZ" dirty="0" smtClean="0"/>
              <a:t>. V zemích  EU pomocí </a:t>
            </a:r>
            <a:r>
              <a:rPr lang="cs-CZ" dirty="0" err="1" smtClean="0"/>
              <a:t>fotovoltaického</a:t>
            </a:r>
            <a:r>
              <a:rPr lang="cs-CZ" dirty="0" smtClean="0"/>
              <a:t>  článku.</a:t>
            </a:r>
          </a:p>
          <a:p>
            <a:pPr lvl="1"/>
            <a:r>
              <a:rPr lang="cs-CZ" dirty="0" smtClean="0"/>
              <a:t>ČR v roce 2009 4. v žebříčku s 465,9MW.</a:t>
            </a:r>
          </a:p>
          <a:p>
            <a:pPr lvl="2"/>
            <a:r>
              <a:rPr lang="cs-CZ" dirty="0" smtClean="0"/>
              <a:t>r</a:t>
            </a:r>
            <a:r>
              <a:rPr lang="cs-CZ" dirty="0" smtClean="0"/>
              <a:t>.2005….. 0,5MW</a:t>
            </a:r>
          </a:p>
        </p:txBody>
      </p:sp>
      <p:pic>
        <p:nvPicPr>
          <p:cNvPr id="4099" name="Picture 3" descr="C:\Users\Kryštůfek\Desktop\Výstřiže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0" y="-228601"/>
            <a:ext cx="4000500" cy="7086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Kryštůfek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484784"/>
            <a:ext cx="2466975" cy="1847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Zdroj el. </a:t>
            </a:r>
            <a:r>
              <a:rPr lang="cs-CZ" dirty="0" err="1" smtClean="0"/>
              <a:t>en</a:t>
            </a:r>
            <a:r>
              <a:rPr lang="cs-CZ" dirty="0" smtClean="0"/>
              <a:t>. Pro zařízení mimo dosah el. sítě.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Parkovací automaty,poziční světla vlaků,odlehlé chaty,proměnlivé značky, ropné plošiny,karavany apod.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Kosmonautika 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Satelity,družice,výzkumné sondy apod.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Alternativní zdroj el. </a:t>
            </a:r>
            <a:r>
              <a:rPr lang="cs-CZ" dirty="0" err="1" smtClean="0"/>
              <a:t>en</a:t>
            </a:r>
            <a:r>
              <a:rPr lang="cs-CZ" dirty="0" smtClean="0"/>
              <a:t>. </a:t>
            </a:r>
            <a:r>
              <a:rPr lang="cs-CZ" dirty="0" smtClean="0"/>
              <a:t>p</a:t>
            </a:r>
            <a:r>
              <a:rPr lang="cs-CZ" dirty="0" smtClean="0"/>
              <a:t>ro domácnosti v denních špičkách.  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Připojování na energetickou síť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Hybridní pohony aut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Články zabudovány do střechy vozu. Dodávají při slunečných dnech při jízdě </a:t>
            </a:r>
            <a:r>
              <a:rPr lang="cs-CZ" dirty="0" err="1" smtClean="0"/>
              <a:t>en</a:t>
            </a:r>
            <a:r>
              <a:rPr lang="cs-CZ" dirty="0" smtClean="0"/>
              <a:t>. do akumulátorů.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</a:t>
            </a:r>
            <a:r>
              <a:rPr lang="cs-CZ" dirty="0" err="1" smtClean="0"/>
              <a:t>fotovoltaického</a:t>
            </a:r>
            <a:r>
              <a:rPr lang="cs-CZ" dirty="0" smtClean="0"/>
              <a:t> článku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ryštůfek\Desktop\170px-Parking-meter_hannover_20050625_1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836712"/>
            <a:ext cx="2159000" cy="4978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C:\Users\Kryštůfek\Desktop\330px-Photovoltaik_adlersho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404664"/>
            <a:ext cx="4191000" cy="25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C:\Users\Kryštůfek\Desktop\330px-SolarPanel-0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0" y="3212976"/>
            <a:ext cx="4191000" cy="2806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Kryštůfek\Desktop\Phoenix_land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76672"/>
            <a:ext cx="2857500" cy="26384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1" name="Picture 3" descr="C:\Users\Kryštůfek\Desktop\satelit 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59250" y="1304925"/>
            <a:ext cx="3495675" cy="2324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C:\Users\Kryštůfek\Desktop\integral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3140968"/>
            <a:ext cx="3506788" cy="31956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Kryštůfek\Desktop\ac84a3c3-ed00-49a0-8c6d-b2ebe6f557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5724128" cy="381235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075" name="Picture 3" descr="C:\Users\Kryštůfek\Desktop\Solar-electric_car_Image_Solar_Electric_Vehicles.co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3068960"/>
            <a:ext cx="4965086" cy="302433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Kryštůfek\Desktop\Solar_land_are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92696"/>
            <a:ext cx="7704856" cy="54394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262</TotalTime>
  <Words>320</Words>
  <Application>Microsoft Office PowerPoint</Application>
  <PresentationFormat>Předvádění na obrazovce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Papír</vt:lpstr>
      <vt:lpstr>Fotovoltaický jev a  článek</vt:lpstr>
      <vt:lpstr>Jak získáváme energii z fotovoltaických článků ? </vt:lpstr>
      <vt:lpstr>3 Technologie fotovoltaických článků</vt:lpstr>
      <vt:lpstr>Snímek 4</vt:lpstr>
      <vt:lpstr>Využití fotovoltaického článku </vt:lpstr>
      <vt:lpstr>Snímek 6</vt:lpstr>
      <vt:lpstr>Snímek 7</vt:lpstr>
      <vt:lpstr>Snímek 8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Fotovoltaický jev a  článek</dc:title>
  <dc:creator>Kryštůfek</dc:creator>
  <cp:lastModifiedBy>Kryštůfek</cp:lastModifiedBy>
  <cp:revision>1</cp:revision>
  <dcterms:created xsi:type="dcterms:W3CDTF">2011-02-27T14:30:57Z</dcterms:created>
  <dcterms:modified xsi:type="dcterms:W3CDTF">2011-02-27T18:53:07Z</dcterms:modified>
</cp:coreProperties>
</file>