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4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9167-4C77-43B1-9091-EA40772E9995}" type="datetimeFigureOut">
              <a:rPr lang="cs-CZ" smtClean="0"/>
              <a:pPr/>
              <a:t>28.2.2011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4127-0176-4529-BB5F-AAC98F0B18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9167-4C77-43B1-9091-EA40772E9995}" type="datetimeFigureOut">
              <a:rPr lang="cs-CZ" smtClean="0"/>
              <a:pPr/>
              <a:t>28.2.2011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4127-0176-4529-BB5F-AAC98F0B18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9167-4C77-43B1-9091-EA40772E9995}" type="datetimeFigureOut">
              <a:rPr lang="cs-CZ" smtClean="0"/>
              <a:pPr/>
              <a:t>28.2.2011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4127-0176-4529-BB5F-AAC98F0B18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9167-4C77-43B1-9091-EA40772E9995}" type="datetimeFigureOut">
              <a:rPr lang="cs-CZ" smtClean="0"/>
              <a:pPr/>
              <a:t>28.2.2011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4127-0176-4529-BB5F-AAC98F0B18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9167-4C77-43B1-9091-EA40772E9995}" type="datetimeFigureOut">
              <a:rPr lang="cs-CZ" smtClean="0"/>
              <a:pPr/>
              <a:t>28.2.2011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4127-0176-4529-BB5F-AAC98F0B18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9167-4C77-43B1-9091-EA40772E9995}" type="datetimeFigureOut">
              <a:rPr lang="cs-CZ" smtClean="0"/>
              <a:pPr/>
              <a:t>28.2.2011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4127-0176-4529-BB5F-AAC98F0B18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9167-4C77-43B1-9091-EA40772E9995}" type="datetimeFigureOut">
              <a:rPr lang="cs-CZ" smtClean="0"/>
              <a:pPr/>
              <a:t>28.2.2011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4127-0176-4529-BB5F-AAC98F0B18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9167-4C77-43B1-9091-EA40772E9995}" type="datetimeFigureOut">
              <a:rPr lang="cs-CZ" smtClean="0"/>
              <a:pPr/>
              <a:t>28.2.2011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4127-0176-4529-BB5F-AAC98F0B18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9167-4C77-43B1-9091-EA40772E9995}" type="datetimeFigureOut">
              <a:rPr lang="cs-CZ" smtClean="0"/>
              <a:pPr/>
              <a:t>28.2.2011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4127-0176-4529-BB5F-AAC98F0B18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9167-4C77-43B1-9091-EA40772E9995}" type="datetimeFigureOut">
              <a:rPr lang="cs-CZ" smtClean="0"/>
              <a:pPr/>
              <a:t>28.2.2011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4127-0176-4529-BB5F-AAC98F0B18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9167-4C77-43B1-9091-EA40772E9995}" type="datetimeFigureOut">
              <a:rPr lang="cs-CZ" smtClean="0"/>
              <a:pPr/>
              <a:t>28.2.2011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4127-0176-4529-BB5F-AAC98F0B18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9167-4C77-43B1-9091-EA40772E9995}" type="datetimeFigureOut">
              <a:rPr lang="cs-CZ" smtClean="0"/>
              <a:pPr/>
              <a:t>28.2.2011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B4127-0176-4529-BB5F-AAC98F0B185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bater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22" y="0"/>
            <a:ext cx="9644098" cy="723307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8001056" cy="3571900"/>
          </a:xfrm>
          <a:effectLst>
            <a:glow rad="228600">
              <a:srgbClr val="C000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cs-CZ" sz="7200" b="1" i="1" dirty="0" smtClean="0">
                <a:solidFill>
                  <a:srgbClr val="92D050"/>
                </a:solidFill>
                <a:latin typeface="Comic Sans MS" pitchFamily="66" charset="0"/>
              </a:rPr>
              <a:t>CO JE TO GALVANICKÝ ČLÁNEK ???</a:t>
            </a:r>
            <a:endParaRPr lang="cs-CZ" sz="7200" b="1" i="1" dirty="0">
              <a:solidFill>
                <a:srgbClr val="92D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Galvanický článek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Ponořením elektrod do elektrolytu se zinková elektroda začne rozpouštět a do elektrolytu se dostávají kladné ionty zinku. </a:t>
            </a:r>
          </a:p>
          <a:p>
            <a:r>
              <a:rPr lang="cs-CZ" dirty="0" smtClean="0"/>
              <a:t>V elektrodě zůstanou volné elektrony a proto se zinková elektroda nabíjí záporně.</a:t>
            </a:r>
          </a:p>
          <a:p>
            <a:r>
              <a:rPr lang="cs-CZ" dirty="0" smtClean="0"/>
              <a:t>Měď se v roztoku kyseliny rozpouští méně než zinek a proto je "méně záporná" než zinková elektroda - je vůči ní kladná.</a:t>
            </a:r>
          </a:p>
          <a:p>
            <a:r>
              <a:rPr lang="cs-CZ" dirty="0" smtClean="0"/>
              <a:t> Mezi oběma elektrodami se objeví napětí o velikosti 1,05 V.</a:t>
            </a:r>
            <a:endParaRPr lang="cs-CZ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ym typeface="Wingdings" pitchFamily="2" charset="2"/>
              </a:rPr>
              <a:t> Galvanický článek </a:t>
            </a:r>
            <a:endParaRPr lang="cs-CZ" dirty="0"/>
          </a:p>
        </p:txBody>
      </p:sp>
      <p:pic>
        <p:nvPicPr>
          <p:cNvPr id="4" name="Zástupný symbol pro obsah 3" descr="727px-Galvanický_článek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50204"/>
            <a:ext cx="9144000" cy="5307796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FFF200"/>
            </a:gs>
            <a:gs pos="45000">
              <a:srgbClr val="FF7A00"/>
            </a:gs>
            <a:gs pos="89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Zapojení v </a:t>
            </a:r>
            <a:r>
              <a:rPr lang="cs-CZ" dirty="0" smtClean="0"/>
              <a:t>elektrickém obvodu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 zapojení článku do elektrického obvodu probíhají uvnitř článku reakce, kterými se postupně snižuje elektrická energie uložená v článku, článek se vybíjí. </a:t>
            </a:r>
            <a:endParaRPr lang="cs-CZ" dirty="0" smtClean="0"/>
          </a:p>
          <a:p>
            <a:r>
              <a:rPr lang="cs-CZ" dirty="0" smtClean="0"/>
              <a:t>Tyto </a:t>
            </a:r>
            <a:r>
              <a:rPr lang="cs-CZ" dirty="0" smtClean="0"/>
              <a:t>reakce mohou být </a:t>
            </a:r>
            <a:r>
              <a:rPr lang="cs-CZ" dirty="0" smtClean="0"/>
              <a:t>nevratné(primární </a:t>
            </a:r>
            <a:r>
              <a:rPr lang="cs-CZ" dirty="0" smtClean="0"/>
              <a:t>články) - nebo vratné </a:t>
            </a:r>
            <a:r>
              <a:rPr lang="cs-CZ" dirty="0" smtClean="0"/>
              <a:t>(</a:t>
            </a:r>
            <a:r>
              <a:rPr lang="cs-CZ" dirty="0" smtClean="0"/>
              <a:t>sekundární články, též akumulátory).	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Primární vs. Sekundární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primární (po vybití se nedá nabít, suché články </a:t>
            </a:r>
            <a:r>
              <a:rPr lang="cs-CZ" dirty="0" err="1" smtClean="0"/>
              <a:t>Leclanchéovy</a:t>
            </a:r>
            <a:r>
              <a:rPr lang="cs-CZ" dirty="0" smtClean="0"/>
              <a:t> 1,5V, alkalické,rtuťové)</a:t>
            </a:r>
          </a:p>
          <a:p>
            <a:endParaRPr lang="cs-CZ" dirty="0" smtClean="0"/>
          </a:p>
          <a:p>
            <a:r>
              <a:rPr lang="cs-CZ" dirty="0" smtClean="0"/>
              <a:t>sekundární (akumulátor, dá se nabít, akumulátor olověný s napětím 1,85 - 2,1 V)</a:t>
            </a:r>
            <a:endParaRPr lang="cs-CZ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1489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214554"/>
            <a:ext cx="3690933" cy="448590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1.Galvanický článek: Mezopotámie z období mezi 140 př. n. l. a 225 n. l</a:t>
            </a:r>
          </a:p>
          <a:p>
            <a:r>
              <a:rPr lang="cs-CZ" dirty="0" smtClean="0"/>
              <a:t>Napětí 2 V</a:t>
            </a:r>
          </a:p>
          <a:p>
            <a:r>
              <a:rPr lang="cs-CZ" dirty="0" smtClean="0"/>
              <a:t>Bagdádská baterie</a:t>
            </a:r>
            <a:endParaRPr lang="cs-CZ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Vz2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3286124"/>
            <a:ext cx="1905000" cy="33337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Proč se Galvanický článek jmenuje ???Galvanický článek???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474805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 roce 1799 sestrojil Alessandro Volta „první“ zdroj elektrického proudu. Volta jej nazval na počest svého krajana jako galvanický článek - </a:t>
            </a:r>
            <a:r>
              <a:rPr lang="cs-CZ" dirty="0" err="1" smtClean="0"/>
              <a:t>Luigi</a:t>
            </a:r>
            <a:r>
              <a:rPr lang="cs-CZ" dirty="0" smtClean="0"/>
              <a:t> </a:t>
            </a:r>
            <a:r>
              <a:rPr lang="cs-CZ" dirty="0" err="1" smtClean="0"/>
              <a:t>Galvani</a:t>
            </a:r>
            <a:r>
              <a:rPr lang="cs-CZ" dirty="0" smtClean="0"/>
              <a:t> byl italský lékař, který pozoroval účinky elektrického proudu na žabí </a:t>
            </a:r>
            <a:r>
              <a:rPr lang="cs-CZ" dirty="0" smtClean="0">
                <a:solidFill>
                  <a:schemeClr val="bg1"/>
                </a:solidFill>
              </a:rPr>
              <a:t>stehna</a:t>
            </a:r>
            <a:r>
              <a:rPr lang="cs-CZ" dirty="0" smtClean="0"/>
              <a:t>.</a:t>
            </a:r>
          </a:p>
          <a:p>
            <a:r>
              <a:rPr lang="cs-CZ" sz="2600" dirty="0" smtClean="0">
                <a:solidFill>
                  <a:schemeClr val="bg1"/>
                </a:solidFill>
              </a:rPr>
              <a:t>Později sestavil Volta baterii sériově zapojených</a:t>
            </a:r>
          </a:p>
          <a:p>
            <a:pPr>
              <a:buNone/>
            </a:pPr>
            <a:r>
              <a:rPr lang="cs-CZ" sz="2600" dirty="0">
                <a:solidFill>
                  <a:schemeClr val="bg1"/>
                </a:solidFill>
              </a:rPr>
              <a:t> </a:t>
            </a:r>
            <a:r>
              <a:rPr lang="cs-CZ" sz="2600" dirty="0" smtClean="0">
                <a:solidFill>
                  <a:schemeClr val="bg1"/>
                </a:solidFill>
              </a:rPr>
              <a:t>     článků - </a:t>
            </a:r>
            <a:r>
              <a:rPr lang="cs-CZ" sz="2600" dirty="0" err="1" smtClean="0">
                <a:solidFill>
                  <a:schemeClr val="bg1"/>
                </a:solidFill>
              </a:rPr>
              <a:t>Voltův</a:t>
            </a:r>
            <a:r>
              <a:rPr lang="cs-CZ" sz="2600" dirty="0" smtClean="0">
                <a:solidFill>
                  <a:schemeClr val="bg1"/>
                </a:solidFill>
              </a:rPr>
              <a:t> sloup.</a:t>
            </a:r>
          </a:p>
          <a:p>
            <a:r>
              <a:rPr lang="cs-CZ" sz="2600" dirty="0" err="1" smtClean="0">
                <a:solidFill>
                  <a:schemeClr val="bg1"/>
                </a:solidFill>
              </a:rPr>
              <a:t>Voltův</a:t>
            </a:r>
            <a:r>
              <a:rPr lang="cs-CZ" sz="2600" dirty="0" smtClean="0">
                <a:solidFill>
                  <a:schemeClr val="bg1"/>
                </a:solidFill>
              </a:rPr>
              <a:t> sloup tvořily jednotlivé články se zinkovými a měděnými kotoučky oddělené od sebe suknem</a:t>
            </a:r>
          </a:p>
          <a:p>
            <a:pPr>
              <a:buNone/>
            </a:pPr>
            <a:r>
              <a:rPr lang="cs-CZ" sz="2600" dirty="0" smtClean="0">
                <a:solidFill>
                  <a:schemeClr val="bg1"/>
                </a:solidFill>
              </a:rPr>
              <a:t>     navlhčeným slanou nebo okyselenou vodou.</a:t>
            </a:r>
          </a:p>
          <a:p>
            <a:pPr>
              <a:buNone/>
            </a:pPr>
            <a:r>
              <a:rPr lang="cs-CZ" sz="2600" dirty="0">
                <a:solidFill>
                  <a:schemeClr val="bg1"/>
                </a:solidFill>
              </a:rPr>
              <a:t> </a:t>
            </a:r>
            <a:r>
              <a:rPr lang="cs-CZ" sz="2600" dirty="0" smtClean="0">
                <a:solidFill>
                  <a:schemeClr val="bg1"/>
                </a:solidFill>
              </a:rPr>
              <a:t>    Byl to vynález prvního trvalého zdroje proudu.</a:t>
            </a:r>
            <a:endParaRPr lang="cs-CZ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wi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8" y="714356"/>
            <a:ext cx="9001156" cy="6105166"/>
          </a:xfrm>
        </p:spPr>
      </p:pic>
      <p:sp>
        <p:nvSpPr>
          <p:cNvPr id="6" name="TextovéPole 5"/>
          <p:cNvSpPr txBox="1"/>
          <p:nvPr/>
        </p:nvSpPr>
        <p:spPr>
          <a:xfrm>
            <a:off x="2214546" y="285728"/>
            <a:ext cx="39290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 smtClean="0"/>
              <a:t>Přehled Galvanických článků</a:t>
            </a:r>
            <a:endParaRPr lang="cs-CZ" sz="25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280</Words>
  <Application>Microsoft Office PowerPoint</Application>
  <PresentationFormat>Předvádění na obrazovce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CO JE TO GALVANICKÝ ČLÁNEK ???</vt:lpstr>
      <vt:lpstr>Galvanický článek</vt:lpstr>
      <vt:lpstr> Galvanický článek </vt:lpstr>
      <vt:lpstr>Zapojení v elektrickém obvodu</vt:lpstr>
      <vt:lpstr>Primární vs. Sekundární</vt:lpstr>
      <vt:lpstr>Historie</vt:lpstr>
      <vt:lpstr>Proč se Galvanický článek jmenuje ???Galvanický článek???</vt:lpstr>
      <vt:lpstr>Snímek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JE TO GALVANICKÝ ČLÁNEK ???</dc:title>
  <dc:creator>xp</dc:creator>
  <cp:lastModifiedBy>xp</cp:lastModifiedBy>
  <cp:revision>11</cp:revision>
  <dcterms:created xsi:type="dcterms:W3CDTF">2011-02-28T18:50:20Z</dcterms:created>
  <dcterms:modified xsi:type="dcterms:W3CDTF">2011-02-28T23:02:22Z</dcterms:modified>
</cp:coreProperties>
</file>