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5" autoAdjust="0"/>
    <p:restoredTop sz="94545" autoAdjust="0"/>
  </p:normalViewPr>
  <p:slideViewPr>
    <p:cSldViewPr>
      <p:cViewPr varScale="1">
        <p:scale>
          <a:sx n="74" d="100"/>
          <a:sy n="74" d="100"/>
        </p:scale>
        <p:origin x="-10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28.02.2011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u="sng" dirty="0" smtClean="0">
                <a:solidFill>
                  <a:schemeClr val="accent5">
                    <a:lumMod val="50000"/>
                  </a:schemeClr>
                </a:solidFill>
              </a:rPr>
              <a:t>Vypracovala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: Balyaeva Anastasia 2.E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>
                <a:solidFill>
                  <a:srgbClr val="00B050"/>
                </a:solidFill>
              </a:rPr>
              <a:t>Te</a:t>
            </a:r>
            <a:r>
              <a:rPr lang="cs-CZ" dirty="0" smtClean="0">
                <a:solidFill>
                  <a:srgbClr val="00B050"/>
                </a:solidFill>
              </a:rPr>
              <a:t>chnické využití elektrolýzy.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>
                <a:solidFill>
                  <a:srgbClr val="7030A0"/>
                </a:solidFill>
              </a:rPr>
              <a:t>Elektrolýza</a:t>
            </a:r>
            <a:endParaRPr lang="ru-RU" u="sng" dirty="0">
              <a:solidFill>
                <a:srgbClr val="7030A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543428" cy="4572000"/>
          </a:xfrm>
        </p:spPr>
        <p:txBody>
          <a:bodyPr>
            <a:normAutofit fontScale="92500" lnSpcReduction="10000"/>
          </a:bodyPr>
          <a:lstStyle/>
          <a:p>
            <a:r>
              <a:rPr lang="cs-CZ" i="1" dirty="0" smtClean="0"/>
              <a:t>Je fyzikálně-chemický jev, způsobený průchodem elektrického proudu kapalinou, při kterém dochází k chemickým změnám na elektrodách. Provádí se v elektrolyzéru se dvěma kovovými nebo uhlíkovými elektrodami. Na katodě probíhá redukce (např. se vylučují kovy a vodík) a na anodě oxidace (vylučují se elektronegativní složky). </a:t>
            </a:r>
            <a:endParaRPr lang="ru-RU" i="1" dirty="0" smtClean="0"/>
          </a:p>
          <a:p>
            <a:endParaRPr lang="ru-RU" dirty="0"/>
          </a:p>
        </p:txBody>
      </p:sp>
      <p:pic>
        <p:nvPicPr>
          <p:cNvPr id="8" name="Содержимое 7" descr="Elektrolýza.jpe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72354" y="1643050"/>
            <a:ext cx="3296782" cy="3283542"/>
          </a:xfr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4"/>
          <p:cNvSpPr>
            <a:spLocks noGrp="1"/>
          </p:cNvSpPr>
          <p:nvPr>
            <p:ph idx="1"/>
          </p:nvPr>
        </p:nvSpPr>
        <p:spPr>
          <a:xfrm>
            <a:off x="357188" y="428625"/>
            <a:ext cx="8229600" cy="5929313"/>
          </a:xfrm>
        </p:spPr>
        <p:txBody>
          <a:bodyPr/>
          <a:lstStyle/>
          <a:p>
            <a:r>
              <a:rPr lang="cs-CZ" sz="3600" b="1" i="1" u="sng" dirty="0" smtClean="0">
                <a:solidFill>
                  <a:srgbClr val="002060"/>
                </a:solidFill>
                <a:latin typeface="+mj-lt"/>
              </a:rPr>
              <a:t>Elektrolýza má široké technické využití:</a:t>
            </a:r>
            <a:endParaRPr lang="ru-RU" sz="3600" i="1" u="sng" dirty="0" smtClean="0">
              <a:solidFill>
                <a:srgbClr val="002060"/>
              </a:solidFill>
              <a:latin typeface="+mj-lt"/>
            </a:endParaRPr>
          </a:p>
          <a:p>
            <a:pPr lvl="0"/>
            <a:r>
              <a:rPr lang="cs-CZ" dirty="0" smtClean="0">
                <a:solidFill>
                  <a:srgbClr val="0070C0"/>
                </a:solidFill>
              </a:rPr>
              <a:t> 1.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000" b="1" i="1" u="sng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cs-CZ" sz="2000" b="1" i="1" u="sng" dirty="0" smtClean="0">
                <a:latin typeface="Arial" pitchFamily="34" charset="0"/>
                <a:cs typeface="Arial" pitchFamily="34" charset="0"/>
              </a:rPr>
              <a:t>alvanické</a:t>
            </a:r>
            <a:r>
              <a:rPr lang="en-US" sz="2000" b="1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i="1" u="sng" dirty="0" smtClean="0">
                <a:latin typeface="Arial" pitchFamily="34" charset="0"/>
                <a:cs typeface="Arial" pitchFamily="34" charset="0"/>
              </a:rPr>
              <a:t> pokovování</a:t>
            </a:r>
            <a:endParaRPr lang="en-US" sz="2000" b="1" i="1" u="sng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2.)</a:t>
            </a:r>
            <a:r>
              <a:rPr lang="cs-CZ" sz="2000" b="1" i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i="1" u="sng" dirty="0" smtClean="0">
                <a:latin typeface="Arial" pitchFamily="34" charset="0"/>
                <a:cs typeface="Arial" pitchFamily="34" charset="0"/>
              </a:rPr>
              <a:t>Elektrolytická polarizace</a:t>
            </a:r>
            <a:endParaRPr lang="en-US" sz="2000" b="1" i="1" u="sng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3.) </a:t>
            </a:r>
            <a:r>
              <a:rPr lang="cs-CZ" sz="20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i="1" u="sng" dirty="0" smtClean="0">
                <a:latin typeface="Arial" pitchFamily="34" charset="0"/>
                <a:cs typeface="Arial" pitchFamily="34" charset="0"/>
              </a:rPr>
              <a:t>Akumulátory</a:t>
            </a:r>
            <a:endParaRPr lang="en-US" sz="2000" b="1" i="1" u="sng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4.)</a:t>
            </a:r>
            <a:r>
              <a:rPr lang="cs-CZ" sz="20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i="1" u="sng" dirty="0" smtClean="0">
                <a:latin typeface="Arial" pitchFamily="34" charset="0"/>
                <a:cs typeface="Arial" pitchFamily="34" charset="0"/>
              </a:rPr>
              <a:t>Koroze kovů</a:t>
            </a:r>
            <a:endParaRPr lang="en-US" sz="2000" b="1" i="1" u="sng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5.) </a:t>
            </a:r>
            <a:r>
              <a:rPr lang="cs-CZ" sz="2000" b="1" i="1" u="sng" dirty="0" smtClean="0">
                <a:latin typeface="Arial" pitchFamily="34" charset="0"/>
                <a:cs typeface="Arial" pitchFamily="34" charset="0"/>
              </a:rPr>
              <a:t>Polarografie</a:t>
            </a:r>
            <a:endParaRPr lang="en-US" sz="2000" b="1" i="1" u="sng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6.)</a:t>
            </a:r>
            <a:r>
              <a:rPr lang="cs-CZ" sz="200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i="1" u="sng" dirty="0" smtClean="0">
                <a:latin typeface="Arial" pitchFamily="34" charset="0"/>
                <a:cs typeface="Arial" pitchFamily="34" charset="0"/>
              </a:rPr>
              <a:t>Galvanoplastika</a:t>
            </a:r>
          </a:p>
          <a:p>
            <a:pPr lvl="0"/>
            <a:r>
              <a:rPr lang="en-US" sz="20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7.)</a:t>
            </a:r>
            <a:r>
              <a:rPr lang="cs-CZ" sz="2000" b="1" i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i="1" u="sng" dirty="0" smtClean="0">
                <a:latin typeface="Arial" pitchFamily="34" charset="0"/>
                <a:cs typeface="Arial" pitchFamily="34" charset="0"/>
              </a:rPr>
              <a:t>Elektrolytické čištění kovů - rafinace (měď, zinek, nikl)</a:t>
            </a:r>
            <a:endParaRPr lang="en-US" sz="2000" b="1" i="1" u="sng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8.) </a:t>
            </a:r>
            <a:r>
              <a:rPr lang="cs-CZ" sz="2000" b="1" i="1" u="sng" dirty="0" smtClean="0">
                <a:latin typeface="Arial" pitchFamily="34" charset="0"/>
                <a:cs typeface="Arial" pitchFamily="34" charset="0"/>
              </a:rPr>
              <a:t>Elektrometalurgie - výroba čistých kovů (hliník)</a:t>
            </a:r>
            <a:endParaRPr lang="en-US" sz="2000" b="1" i="1" u="sng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9.)</a:t>
            </a:r>
            <a:r>
              <a:rPr lang="cs-CZ" sz="2000" b="1" i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i="1" u="sng" dirty="0" smtClean="0">
                <a:latin typeface="Arial" pitchFamily="34" charset="0"/>
                <a:cs typeface="Arial" pitchFamily="34" charset="0"/>
              </a:rPr>
              <a:t>Rozklad různých chemických látek (elektrolýza vody)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endParaRPr lang="ru-RU" b="1" dirty="0" smtClean="0"/>
          </a:p>
          <a:p>
            <a:pPr lvl="0"/>
            <a:endParaRPr lang="ru-RU" dirty="0" smtClean="0"/>
          </a:p>
          <a:p>
            <a:endParaRPr lang="ru-RU" b="1" i="1" dirty="0" smtClean="0"/>
          </a:p>
          <a:p>
            <a:pPr lvl="0"/>
            <a:endParaRPr lang="en-US" b="1" i="1" dirty="0" smtClean="0"/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785818"/>
          </a:xfrm>
        </p:spPr>
        <p:txBody>
          <a:bodyPr>
            <a:normAutofit/>
          </a:bodyPr>
          <a:lstStyle/>
          <a:p>
            <a:r>
              <a:rPr lang="cs-CZ" sz="3200" b="1" u="sng" dirty="0" smtClean="0">
                <a:solidFill>
                  <a:srgbClr val="7030A0"/>
                </a:solidFill>
                <a:cs typeface="Arial" pitchFamily="34" charset="0"/>
              </a:rPr>
              <a:t>Galvanické  pokovování:</a:t>
            </a:r>
            <a:endParaRPr lang="ru-RU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28596" y="1000108"/>
            <a:ext cx="5000660" cy="5000628"/>
          </a:xfrm>
        </p:spPr>
        <p:txBody>
          <a:bodyPr>
            <a:noAutofit/>
          </a:bodyPr>
          <a:lstStyle/>
          <a:p>
            <a:r>
              <a:rPr lang="cs-CZ" sz="1800" i="1" dirty="0" smtClean="0">
                <a:latin typeface="Arial" pitchFamily="34" charset="0"/>
                <a:cs typeface="Arial" pitchFamily="34" charset="0"/>
              </a:rPr>
              <a:t>je proces, při kterém se z vodných roztoků solí vylučuje stejnoměrným proudem na katodě kov v podobě stejnoměrného povlaku. Slouží k ochraně méně uslechtilých kovů pred korosí nebo chemickými vlivy a zvyšuje i estetický vzhled předmětů</a:t>
            </a:r>
            <a:r>
              <a:rPr lang="cs-CZ" sz="1800" b="1" i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800" i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800" b="1" i="1" u="sng" dirty="0" smtClean="0">
                <a:latin typeface="Arial" pitchFamily="34" charset="0"/>
                <a:cs typeface="Arial" pitchFamily="34" charset="0"/>
              </a:rPr>
              <a:t>Anoda</a:t>
            </a:r>
            <a:r>
              <a:rPr lang="cs-CZ" sz="1800" b="1" i="1" dirty="0" smtClean="0">
                <a:latin typeface="Arial" pitchFamily="34" charset="0"/>
                <a:cs typeface="Arial" pitchFamily="34" charset="0"/>
              </a:rPr>
              <a:t>: </a:t>
            </a:r>
            <a:r>
              <a:rPr lang="cs-CZ" sz="1800" i="1" dirty="0" smtClean="0">
                <a:latin typeface="Arial" pitchFamily="34" charset="0"/>
                <a:cs typeface="Arial" pitchFamily="34" charset="0"/>
              </a:rPr>
              <a:t>plát kovu, kterým pokovujeme (zinek, nikl, cín) </a:t>
            </a:r>
            <a:br>
              <a:rPr lang="cs-CZ" sz="1800" i="1" dirty="0" smtClean="0">
                <a:latin typeface="Arial" pitchFamily="34" charset="0"/>
                <a:cs typeface="Arial" pitchFamily="34" charset="0"/>
              </a:rPr>
            </a:br>
            <a:r>
              <a:rPr lang="cs-CZ" sz="1800" b="1" i="1" u="sng" dirty="0" smtClean="0">
                <a:latin typeface="Arial" pitchFamily="34" charset="0"/>
                <a:cs typeface="Arial" pitchFamily="34" charset="0"/>
              </a:rPr>
              <a:t>Katoda</a:t>
            </a:r>
            <a:r>
              <a:rPr lang="cs-CZ" sz="1800" b="1" i="1" dirty="0" smtClean="0">
                <a:latin typeface="Arial" pitchFamily="34" charset="0"/>
                <a:cs typeface="Arial" pitchFamily="34" charset="0"/>
              </a:rPr>
              <a:t>: </a:t>
            </a:r>
            <a:r>
              <a:rPr lang="cs-CZ" sz="1800" i="1" dirty="0" smtClean="0">
                <a:latin typeface="Arial" pitchFamily="34" charset="0"/>
                <a:cs typeface="Arial" pitchFamily="34" charset="0"/>
              </a:rPr>
              <a:t>výrobek nebo výrobky, na kterých je nanášen povlak, </a:t>
            </a:r>
            <a:r>
              <a:rPr lang="cs-CZ" sz="1800" i="1" dirty="0" smtClean="0">
                <a:latin typeface="Arial" pitchFamily="34" charset="0"/>
                <a:cs typeface="Arial" pitchFamily="34" charset="0"/>
              </a:rPr>
              <a:t>vylučovaný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i="1" dirty="0" smtClean="0">
                <a:latin typeface="Arial" pitchFamily="34" charset="0"/>
                <a:cs typeface="Arial" pitchFamily="34" charset="0"/>
              </a:rPr>
              <a:t>z</a:t>
            </a:r>
            <a:r>
              <a:rPr lang="cs-CZ" sz="1800" i="1" dirty="0" smtClean="0">
                <a:latin typeface="Arial" pitchFamily="34" charset="0"/>
                <a:cs typeface="Arial" pitchFamily="34" charset="0"/>
              </a:rPr>
              <a:t> anody. </a:t>
            </a:r>
            <a:br>
              <a:rPr lang="cs-CZ" sz="1800" i="1" dirty="0" smtClean="0">
                <a:latin typeface="Arial" pitchFamily="34" charset="0"/>
                <a:cs typeface="Arial" pitchFamily="34" charset="0"/>
              </a:rPr>
            </a:br>
            <a:r>
              <a:rPr lang="cs-CZ" sz="1800" b="1" i="1" u="sng" dirty="0" smtClean="0">
                <a:latin typeface="Arial" pitchFamily="34" charset="0"/>
                <a:cs typeface="Arial" pitchFamily="34" charset="0"/>
              </a:rPr>
              <a:t>Elektrolyt</a:t>
            </a:r>
            <a:r>
              <a:rPr lang="cs-CZ" sz="1800" b="1" i="1" dirty="0" smtClean="0">
                <a:latin typeface="Arial" pitchFamily="34" charset="0"/>
                <a:cs typeface="Arial" pitchFamily="34" charset="0"/>
              </a:rPr>
              <a:t>: </a:t>
            </a:r>
            <a:r>
              <a:rPr lang="cs-CZ" sz="1800" i="1" dirty="0" smtClean="0">
                <a:latin typeface="Arial" pitchFamily="34" charset="0"/>
                <a:cs typeface="Arial" pitchFamily="34" charset="0"/>
              </a:rPr>
              <a:t>většinou kyselá nebo alkalická lázeň, která umožňuje navázání a přenos kationů kovu, kterým pokovujeme </a:t>
            </a:r>
            <a:br>
              <a:rPr lang="cs-CZ" sz="1800" i="1" dirty="0" smtClean="0">
                <a:latin typeface="Arial" pitchFamily="34" charset="0"/>
                <a:cs typeface="Arial" pitchFamily="34" charset="0"/>
              </a:rPr>
            </a:br>
            <a:r>
              <a:rPr lang="cs-CZ" sz="1800" b="1" i="1" u="sng" dirty="0" smtClean="0">
                <a:latin typeface="Arial" pitchFamily="34" charset="0"/>
                <a:cs typeface="Arial" pitchFamily="34" charset="0"/>
              </a:rPr>
              <a:t>Zdroj elektrické energie</a:t>
            </a:r>
            <a:r>
              <a:rPr lang="cs-CZ" sz="1800" b="1" i="1" dirty="0" smtClean="0">
                <a:latin typeface="Arial" pitchFamily="34" charset="0"/>
                <a:cs typeface="Arial" pitchFamily="34" charset="0"/>
              </a:rPr>
              <a:t>: </a:t>
            </a:r>
            <a:r>
              <a:rPr lang="cs-CZ" sz="1800" i="1" dirty="0" smtClean="0">
                <a:latin typeface="Arial" pitchFamily="34" charset="0"/>
                <a:cs typeface="Arial" pitchFamily="34" charset="0"/>
              </a:rPr>
              <a:t>zdroj stejnosměrného napětí </a:t>
            </a:r>
            <a:br>
              <a:rPr lang="cs-CZ" sz="1800" i="1" dirty="0" smtClean="0">
                <a:latin typeface="Arial" pitchFamily="34" charset="0"/>
                <a:cs typeface="Arial" pitchFamily="34" charset="0"/>
              </a:rPr>
            </a:br>
            <a:r>
              <a:rPr lang="cs-CZ" sz="1800" b="1" i="1" u="sng" dirty="0" smtClean="0">
                <a:latin typeface="Arial" pitchFamily="34" charset="0"/>
                <a:cs typeface="Arial" pitchFamily="34" charset="0"/>
              </a:rPr>
              <a:t>Kationy</a:t>
            </a:r>
            <a:r>
              <a:rPr lang="cs-CZ" sz="1800" b="1" i="1" dirty="0" smtClean="0">
                <a:latin typeface="Arial" pitchFamily="34" charset="0"/>
                <a:cs typeface="Arial" pitchFamily="34" charset="0"/>
              </a:rPr>
              <a:t>: </a:t>
            </a:r>
            <a:r>
              <a:rPr lang="cs-CZ" sz="1800" i="1" dirty="0" smtClean="0">
                <a:latin typeface="Arial" pitchFamily="34" charset="0"/>
                <a:cs typeface="Arial" pitchFamily="34" charset="0"/>
              </a:rPr>
              <a:t>„částečky“ ionty kovu, kterým pokovujeme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endParaRPr lang="ru-RU" sz="1800" dirty="0"/>
          </a:p>
        </p:txBody>
      </p:sp>
      <p:pic>
        <p:nvPicPr>
          <p:cNvPr id="7" name="Содержимое 6" descr="princip_pokoveni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86380" y="857232"/>
            <a:ext cx="3289064" cy="3643338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sz="half" idx="4294967295"/>
          </p:nvPr>
        </p:nvSpPr>
        <p:spPr>
          <a:xfrm>
            <a:off x="428596" y="928670"/>
            <a:ext cx="8001000" cy="1428750"/>
          </a:xfrm>
        </p:spPr>
        <p:txBody>
          <a:bodyPr>
            <a:normAutofit/>
          </a:bodyPr>
          <a:lstStyle/>
          <a:p>
            <a:pPr lvl="0"/>
            <a:r>
              <a:rPr lang="cs-CZ" sz="2000" i="1" dirty="0" smtClean="0">
                <a:latin typeface="Arial" pitchFamily="34" charset="0"/>
                <a:cs typeface="Arial" pitchFamily="34" charset="0"/>
              </a:rPr>
              <a:t>prochází-li elektrolytem proud, mění v důsledku elektrolýzy povrch elektrod, pokrývají se vyloučenými produkty, mění se jeho kvalita a vznikají nové elektrické dvojvrstvy, elektrody se polarizují a jev se nazývá </a:t>
            </a:r>
            <a:r>
              <a:rPr lang="cs-CZ" sz="2000" b="1" i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elektrická polarizace</a:t>
            </a:r>
            <a:endParaRPr lang="ru-RU" sz="2000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4294967295"/>
          </p:nvPr>
        </p:nvSpPr>
        <p:spPr>
          <a:xfrm>
            <a:off x="285720" y="2571750"/>
            <a:ext cx="3754468" cy="762000"/>
          </a:xfrm>
        </p:spPr>
        <p:txBody>
          <a:bodyPr/>
          <a:lstStyle/>
          <a:p>
            <a:pPr>
              <a:buNone/>
            </a:pPr>
            <a:r>
              <a:rPr lang="en-US" sz="2800" i="1" u="sng" dirty="0" smtClean="0">
                <a:solidFill>
                  <a:srgbClr val="7030A0"/>
                </a:solidFill>
              </a:rPr>
              <a:t> </a:t>
            </a:r>
            <a:r>
              <a:rPr lang="cs-CZ" sz="3200" b="1" i="1" u="sng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Polarografie </a:t>
            </a:r>
            <a:endParaRPr lang="ru-RU" sz="3200" b="1" i="1" u="sng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0" name="Заголовок 4"/>
          <p:cNvSpPr>
            <a:spLocks noGrp="1"/>
          </p:cNvSpPr>
          <p:nvPr>
            <p:ph type="body" idx="4294967295"/>
          </p:nvPr>
        </p:nvSpPr>
        <p:spPr>
          <a:xfrm>
            <a:off x="0" y="285750"/>
            <a:ext cx="8429625" cy="857250"/>
          </a:xfrm>
        </p:spPr>
        <p:txBody>
          <a:bodyPr/>
          <a:lstStyle/>
          <a:p>
            <a:pPr>
              <a:buNone/>
            </a:pPr>
            <a:r>
              <a:rPr lang="en-US" sz="2800" i="1" dirty="0" smtClean="0">
                <a:solidFill>
                  <a:srgbClr val="7030A0"/>
                </a:solidFill>
              </a:rPr>
              <a:t>   </a:t>
            </a:r>
            <a:r>
              <a:rPr lang="cs-CZ" sz="3200" b="1" i="1" u="sng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Elektrolytická polarizace</a:t>
            </a:r>
            <a:endParaRPr lang="ru-RU" sz="3200" b="1" i="1" u="sng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Содержимое 6"/>
          <p:cNvSpPr txBox="1">
            <a:spLocks/>
          </p:cNvSpPr>
          <p:nvPr/>
        </p:nvSpPr>
        <p:spPr>
          <a:xfrm>
            <a:off x="357158" y="4143380"/>
            <a:ext cx="8001000" cy="14287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Содержимое 6"/>
          <p:cNvSpPr txBox="1">
            <a:spLocks/>
          </p:cNvSpPr>
          <p:nvPr/>
        </p:nvSpPr>
        <p:spPr>
          <a:xfrm>
            <a:off x="285720" y="3071810"/>
            <a:ext cx="8143876" cy="335758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 algn="just"/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  - u</a:t>
            </a: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rčování chemického složení látky pomocí změn elektrického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proudu procházejícího roztokem zkoumané látky.</a:t>
            </a:r>
            <a:endParaRPr lang="ru-RU" sz="2000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b="1" i="1" u="sng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000" b="1" i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Polarografie</a:t>
            </a: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je elektrochemická metoda, sloužící k určování výskytu a koncentrace látek v roztoku - tedy k chemické analýze. Objevil ji  J. Heyrovský r. 1922 a získal za ni Nobelovu cenu. Princip spočívá ve vyhodnocování závislosti el. proudu na napětí přivedeném na dvojici elektrod, ponořených do elektrolyzovaného roztoku. </a:t>
            </a:r>
            <a:endParaRPr lang="ru-RU" sz="2000" i="1" dirty="0" smtClean="0">
              <a:latin typeface="Arial" pitchFamily="34" charset="0"/>
              <a:cs typeface="Arial" pitchFamily="34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800120"/>
          </a:xfrm>
        </p:spPr>
        <p:txBody>
          <a:bodyPr>
            <a:normAutofit/>
          </a:bodyPr>
          <a:lstStyle/>
          <a:p>
            <a:r>
              <a:rPr lang="cs-CZ" sz="3600" b="1" i="1" u="sng" dirty="0" smtClean="0">
                <a:solidFill>
                  <a:srgbClr val="7030A0"/>
                </a:solidFill>
              </a:rPr>
              <a:t>Akumulátory</a:t>
            </a:r>
            <a:endParaRPr lang="ru-RU" sz="3600" dirty="0">
              <a:solidFill>
                <a:srgbClr val="7030A0"/>
              </a:solidFill>
            </a:endParaRPr>
          </a:p>
        </p:txBody>
      </p:sp>
      <p:pic>
        <p:nvPicPr>
          <p:cNvPr id="5" name="Содержимое 4" descr="aku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286380" y="1285860"/>
            <a:ext cx="3382921" cy="3714776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85720" y="1071546"/>
            <a:ext cx="5143536" cy="5786454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cs-CZ" sz="8000" i="1" dirty="0" smtClean="0">
                <a:latin typeface="Arial" pitchFamily="34" charset="0"/>
                <a:cs typeface="Arial" pitchFamily="34" charset="0"/>
              </a:rPr>
              <a:t>zvláštní druh galvanického článku (vzniká různou kombinací elektrod a elektrolytů, je to zdroj stejnosměrného napětí, primární zdroj), je to polarizační článek, který se stává zdrojem napětí po předcházejícím průchodu el. proudu elektrolytem akumulátoru, neboli </a:t>
            </a:r>
            <a:r>
              <a:rPr lang="cs-CZ" sz="80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nabíjením</a:t>
            </a:r>
            <a:endParaRPr lang="ru-RU" sz="8000" i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8000" i="1" dirty="0" smtClean="0">
                <a:latin typeface="Arial" pitchFamily="34" charset="0"/>
                <a:cs typeface="Arial" pitchFamily="34" charset="0"/>
              </a:rPr>
              <a:t>nejznámější je </a:t>
            </a:r>
            <a:r>
              <a:rPr lang="cs-CZ" sz="8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olověný akumulátor</a:t>
            </a:r>
            <a:endParaRPr lang="ru-RU" sz="80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8000" i="1" dirty="0" smtClean="0">
                <a:latin typeface="Arial" pitchFamily="34" charset="0"/>
                <a:cs typeface="Arial" pitchFamily="34" charset="0"/>
              </a:rPr>
              <a:t>při vybíjení dochází k </a:t>
            </a:r>
            <a:endParaRPr lang="ru-RU" sz="80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8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1) </a:t>
            </a:r>
            <a:r>
              <a:rPr lang="cs-CZ" sz="8000" i="1" dirty="0" smtClean="0">
                <a:latin typeface="Arial" pitchFamily="34" charset="0"/>
                <a:cs typeface="Arial" pitchFamily="34" charset="0"/>
              </a:rPr>
              <a:t>záporná Pb elektroda uvolňuje kladné Pb</a:t>
            </a:r>
            <a:r>
              <a:rPr lang="cs-CZ" sz="8000" i="1" baseline="30000" dirty="0" smtClean="0">
                <a:latin typeface="Arial" pitchFamily="34" charset="0"/>
                <a:cs typeface="Arial" pitchFamily="34" charset="0"/>
              </a:rPr>
              <a:t>2+</a:t>
            </a:r>
            <a:r>
              <a:rPr lang="cs-CZ" sz="8000" i="1" dirty="0" smtClean="0">
                <a:latin typeface="Arial" pitchFamily="34" charset="0"/>
                <a:cs typeface="Arial" pitchFamily="34" charset="0"/>
              </a:rPr>
              <a:t> ionty, které reagují s kyselinou sírovou. Vzniká nerozpustný síran olovnatý, který se usazuje na elektrodě</a:t>
            </a:r>
            <a:endParaRPr lang="ru-RU" sz="80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8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2)  </a:t>
            </a:r>
            <a:r>
              <a:rPr lang="cs-CZ" sz="8000" i="1" dirty="0" smtClean="0">
                <a:latin typeface="Arial" pitchFamily="34" charset="0"/>
                <a:cs typeface="Arial" pitchFamily="34" charset="0"/>
              </a:rPr>
              <a:t>na kladné elektrodě se PbO</a:t>
            </a:r>
            <a:r>
              <a:rPr lang="cs-CZ" sz="8000" i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8000" i="1" dirty="0" smtClean="0">
                <a:latin typeface="Arial" pitchFamily="34" charset="0"/>
                <a:cs typeface="Arial" pitchFamily="34" charset="0"/>
              </a:rPr>
              <a:t> redukuje na ionty Pb</a:t>
            </a:r>
            <a:r>
              <a:rPr lang="cs-CZ" sz="8000" i="1" baseline="30000" dirty="0" smtClean="0">
                <a:latin typeface="Arial" pitchFamily="34" charset="0"/>
                <a:cs typeface="Arial" pitchFamily="34" charset="0"/>
              </a:rPr>
              <a:t>2+</a:t>
            </a:r>
            <a:r>
              <a:rPr lang="cs-CZ" sz="8000" i="1" dirty="0" smtClean="0">
                <a:latin typeface="Arial" pitchFamily="34" charset="0"/>
                <a:cs typeface="Arial" pitchFamily="34" charset="0"/>
              </a:rPr>
              <a:t>, které reagují za vzniku nerozpustného síranu olovnatého, který se usazuje na elektrodě. V elektrolytu se snižuje koncentrace kys. sírové a snižuje se tím elektromotorické napětí </a:t>
            </a:r>
            <a:endParaRPr lang="ru-RU" sz="80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309942"/>
          </a:xfrm>
        </p:spPr>
        <p:txBody>
          <a:bodyPr/>
          <a:lstStyle/>
          <a:p>
            <a:r>
              <a:rPr lang="cs-CZ" i="1" dirty="0" smtClean="0"/>
              <a:t>      Princip galvanoplastiky, jejímž vynálezcem (roku 1838) je Boris Semjonovič Jakobi, je takový, že se v </a:t>
            </a:r>
            <a:r>
              <a:rPr lang="cs-CZ" i="1" dirty="0" smtClean="0">
                <a:cs typeface="Arial" pitchFamily="34" charset="0"/>
              </a:rPr>
              <a:t>galvanické</a:t>
            </a:r>
            <a:r>
              <a:rPr lang="cs-CZ" i="1" dirty="0" smtClean="0"/>
              <a:t> lázni usazuje kov na příslušné desce, ze které se pak usazená vrstva sejme, a že se na rubu podlije např. specielní olověnou slitinou, čímž je připravena k tisku. Galvanoplastikou  dosáhneme naprosto věrných kopií všech druhů chemigrafických desek a jiných předloh.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2214578"/>
          </a:xfrm>
        </p:spPr>
        <p:txBody>
          <a:bodyPr>
            <a:normAutofit/>
          </a:bodyPr>
          <a:lstStyle/>
          <a:p>
            <a:r>
              <a:rPr lang="cs-CZ" b="1" i="1" u="sng" dirty="0" smtClean="0">
                <a:solidFill>
                  <a:srgbClr val="7030A0"/>
                </a:solidFill>
              </a:rPr>
              <a:t>Galvanoplastika</a:t>
            </a:r>
            <a:r>
              <a:rPr b="1" i="1" smtClean="0">
                <a:solidFill>
                  <a:srgbClr val="7030A0"/>
                </a:solidFill>
              </a:rPr>
              <a:t> - </a:t>
            </a:r>
            <a:r>
              <a:rPr lang="cs-CZ" sz="3600" dirty="0" smtClean="0">
                <a:solidFill>
                  <a:srgbClr val="0070C0"/>
                </a:solidFill>
              </a:rPr>
              <a:t>kovové obtisky předmětů, např. pro výrobu odlévacích forem</a:t>
            </a:r>
            <a:r>
              <a:rPr lang="cs-CZ" sz="3600" b="1" i="1" u="sng" dirty="0" smtClean="0">
                <a:solidFill>
                  <a:srgbClr val="0070C0"/>
                </a:solidFill>
              </a:rPr>
              <a:t> </a:t>
            </a:r>
            <a:endParaRPr lang="cs-CZ" sz="36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1014434"/>
          </a:xfrm>
        </p:spPr>
        <p:txBody>
          <a:bodyPr>
            <a:normAutofit fontScale="90000"/>
          </a:bodyPr>
          <a:lstStyle/>
          <a:p>
            <a:pPr lvl="0"/>
            <a:r>
              <a:rPr sz="4900" b="1" i="1" u="sng" smtClean="0"/>
              <a:t/>
            </a:r>
            <a:br>
              <a:rPr sz="4900" b="1" i="1" u="sng" smtClean="0"/>
            </a:br>
            <a:r>
              <a:rPr sz="4900" b="1" i="1" u="sng" smtClean="0"/>
              <a:t/>
            </a:r>
            <a:br>
              <a:rPr sz="4900" b="1" i="1" u="sng" smtClean="0"/>
            </a:br>
            <a:r>
              <a:rPr sz="4900" b="1" i="1" u="sng" smtClean="0"/>
              <a:t>    </a:t>
            </a:r>
            <a:br>
              <a:rPr sz="4900" b="1" i="1" u="sng" smtClean="0"/>
            </a:br>
            <a:r>
              <a:rPr sz="4900" b="1" i="1" u="sng" smtClean="0"/>
              <a:t/>
            </a:r>
            <a:br>
              <a:rPr sz="4900" b="1" i="1" u="sng" smtClean="0"/>
            </a:br>
            <a:r>
              <a:rPr sz="4900" b="1" i="1" u="sng" smtClean="0"/>
              <a:t/>
            </a:r>
            <a:br>
              <a:rPr sz="4900" b="1" i="1" u="sng" smtClean="0"/>
            </a:br>
            <a:r>
              <a:rPr sz="4900" b="1" i="1" u="sng" smtClean="0"/>
              <a:t>                                                           </a:t>
            </a:r>
            <a:r>
              <a:rPr lang="cs-CZ" sz="4900" b="1" i="1" u="sng" dirty="0" smtClean="0">
                <a:solidFill>
                  <a:srgbClr val="7030A0"/>
                </a:solidFill>
              </a:rPr>
              <a:t>Koroze kovů</a:t>
            </a:r>
            <a:r>
              <a:rPr lang="cs-CZ" sz="4900" b="1" u="sng" dirty="0" smtClean="0">
                <a:solidFill>
                  <a:srgbClr val="7030A0"/>
                </a:solidFill>
              </a:rPr>
              <a:t>:</a:t>
            </a:r>
            <a:endParaRPr lang="ru-RU" sz="4900" dirty="0">
              <a:solidFill>
                <a:srgbClr val="7030A0"/>
              </a:solidFill>
            </a:endParaRPr>
          </a:p>
        </p:txBody>
      </p:sp>
      <p:pic>
        <p:nvPicPr>
          <p:cNvPr id="5" name="Содержимое 4" descr="koroze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143504" y="1643050"/>
            <a:ext cx="3548551" cy="2799412"/>
          </a:xfrm>
        </p:spPr>
      </p:pic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500034" y="1714488"/>
            <a:ext cx="4500594" cy="4572000"/>
          </a:xfrm>
        </p:spPr>
        <p:txBody>
          <a:bodyPr>
            <a:normAutofit/>
          </a:bodyPr>
          <a:lstStyle/>
          <a:p>
            <a:pPr lvl="0"/>
            <a:r>
              <a:rPr lang="cs-CZ" sz="2000" i="1" dirty="0" smtClean="0">
                <a:cs typeface="Arial" pitchFamily="34" charset="0"/>
              </a:rPr>
              <a:t>Elektrolýza způsobuje vylučování kovu na katodě - proces při kterém můžeme volbou vhodného napětí dosáhnout vyloučení žádaných iontů z roztoku</a:t>
            </a:r>
            <a:endParaRPr lang="ru-RU" sz="2000" dirty="0" smtClean="0">
              <a:cs typeface="Arial" pitchFamily="34" charset="0"/>
            </a:endParaRPr>
          </a:p>
          <a:p>
            <a:pPr lvl="0"/>
            <a:r>
              <a:rPr lang="cs-CZ" sz="2000" i="1" dirty="0" smtClean="0">
                <a:cs typeface="Arial" pitchFamily="34" charset="0"/>
              </a:rPr>
              <a:t>velké využití má elektrolytický kondenzátor, jehož velká kapacita je značně veliká i při malých rozměrech</a:t>
            </a:r>
            <a:endParaRPr lang="ru-RU" sz="2000" dirty="0" smtClean="0">
              <a:cs typeface="Arial" pitchFamily="34" charset="0"/>
            </a:endParaRPr>
          </a:p>
          <a:p>
            <a:r>
              <a:rPr lang="cs-CZ" sz="2000" b="1" i="1" u="sng" dirty="0" smtClean="0">
                <a:solidFill>
                  <a:srgbClr val="0070C0"/>
                </a:solidFill>
                <a:cs typeface="Arial" pitchFamily="34" charset="0"/>
              </a:rPr>
              <a:t>korozí</a:t>
            </a:r>
            <a:r>
              <a:rPr lang="cs-CZ" sz="2000" i="1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cs-CZ" sz="2000" i="1" dirty="0" smtClean="0">
                <a:cs typeface="Arial" pitchFamily="34" charset="0"/>
              </a:rPr>
              <a:t>nazýváme porušení povrchu kovů chemickým nebo elektrochemickým působením, nejčastěji oxidace kovů účinkem vzdušného </a:t>
            </a:r>
            <a:r>
              <a:rPr lang="cs-CZ" sz="2000" i="1" dirty="0" smtClean="0"/>
              <a:t>kyslíku a vlhkosti </a:t>
            </a:r>
            <a:endParaRPr lang="ru-RU" sz="2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75</TotalTime>
  <Words>315</Words>
  <PresentationFormat>Экран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Бумажная</vt:lpstr>
      <vt:lpstr>Technické využití elektrolýzy.</vt:lpstr>
      <vt:lpstr>Elektrolýza</vt:lpstr>
      <vt:lpstr>Слайд 3</vt:lpstr>
      <vt:lpstr>Galvanické  pokovování:</vt:lpstr>
      <vt:lpstr>Слайд 5</vt:lpstr>
      <vt:lpstr>Akumulátory</vt:lpstr>
      <vt:lpstr>Galvanoplastika - kovové obtisky předmětů, např. pro výrobu odlévacích forem </vt:lpstr>
      <vt:lpstr>                                                                    Koroze kovů: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Technické využití elektrolýzy.</dc:title>
  <cp:lastModifiedBy>COMP</cp:lastModifiedBy>
  <cp:revision>12</cp:revision>
  <dcterms:modified xsi:type="dcterms:W3CDTF">2011-02-28T09:17:28Z</dcterms:modified>
</cp:coreProperties>
</file>