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59" r:id="rId4"/>
    <p:sldId id="258" r:id="rId5"/>
    <p:sldId id="257" r:id="rId6"/>
    <p:sldId id="260" r:id="rId7"/>
    <p:sldId id="263" r:id="rId8"/>
    <p:sldId id="266" r:id="rId9"/>
    <p:sldId id="267" r:id="rId10"/>
    <p:sldId id="268" r:id="rId11"/>
    <p:sldId id="256" r:id="rId12"/>
    <p:sldId id="273" r:id="rId13"/>
    <p:sldId id="261" r:id="rId14"/>
    <p:sldId id="264" r:id="rId15"/>
    <p:sldId id="274" r:id="rId16"/>
    <p:sldId id="265" r:id="rId17"/>
    <p:sldId id="262" r:id="rId18"/>
    <p:sldId id="275" r:id="rId19"/>
    <p:sldId id="272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B3915B-8391-4ED2-8C5A-12726E5A2A6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F05CC-0C95-4E63-A367-7A7C0D31B349}" type="slidenum">
              <a:rPr lang="cs-CZ"/>
              <a:pPr/>
              <a:t>10</a:t>
            </a:fld>
            <a:endParaRPr lang="cs-CZ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jeden z monomerů musí obsahovat slabě kyselý vodík (H+)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30430-0679-4D75-9B8E-F94EB3E2CA16}" type="slidenum">
              <a:rPr lang="cs-CZ"/>
              <a:pPr/>
              <a:t>13</a:t>
            </a:fld>
            <a:endParaRPr lang="cs-CZ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Hexandiová kyselina = adipová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7E86-6697-40A4-9B74-558EC19765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1960-F2E3-4993-9679-8D03DB973E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5169D-22FE-4D57-B219-55EC6CE748E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AE9FD-73E5-4F05-BF8A-CC187F144C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C749E-995D-41BC-877C-C7E16979377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47947-0A5F-42E3-A2F7-CA90D35908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8C30-68F6-41D2-B871-7F4B86EF18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DBB8-7E5A-4590-B30B-B232BCEBFA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ECA0A-E2A3-4727-AD7F-AC3E84E978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0B44-6A61-4B84-AD98-20E7E44DBA3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A0E6-F598-492F-A656-D47BE9CB9AB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3AB932-7073-4142-8F53-1C0BA528802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Chemie makromolekulárních látek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/>
              <a:t>Přírodní 	</a:t>
            </a:r>
          </a:p>
          <a:p>
            <a:pPr lvl="1"/>
            <a:r>
              <a:rPr lang="cs-CZ" sz="2400"/>
              <a:t>původní</a:t>
            </a:r>
          </a:p>
          <a:p>
            <a:pPr lvl="1"/>
            <a:r>
              <a:rPr lang="cs-CZ" sz="2400"/>
              <a:t>modifikované</a:t>
            </a:r>
          </a:p>
          <a:p>
            <a:r>
              <a:rPr lang="cs-CZ" sz="2800"/>
              <a:t>Syntetické  </a:t>
            </a:r>
          </a:p>
          <a:p>
            <a:pPr lvl="1"/>
            <a:r>
              <a:rPr lang="cs-CZ" sz="2400"/>
              <a:t>podle tvaru molekul-lineární, rozvětvené, zesíťované, prostorově zesíťované</a:t>
            </a:r>
          </a:p>
          <a:p>
            <a:pPr lvl="1"/>
            <a:r>
              <a:rPr lang="cs-CZ" sz="2400"/>
              <a:t>podle chování při zvýšené teplotě – termoplasty, termosety</a:t>
            </a:r>
          </a:p>
          <a:p>
            <a:pPr lvl="1"/>
            <a:r>
              <a:rPr lang="cs-CZ" sz="2400"/>
              <a:t>podle chemické reakce  – polymerace, polyadice, polykondenzace</a:t>
            </a:r>
          </a:p>
          <a:p>
            <a:pPr lvl="1"/>
            <a:endParaRPr lang="cs-CZ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Polyadice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325" y="3141663"/>
            <a:ext cx="9083675" cy="2498725"/>
          </a:xfrm>
          <a:noFill/>
          <a:ln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042988" y="1412875"/>
            <a:ext cx="7345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68313" y="1412875"/>
            <a:ext cx="835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1188" y="1484313"/>
            <a:ext cx="8137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účastní se dva různé monomery, každý z nich má nejméně dvě funkční skupiny </a:t>
            </a:r>
          </a:p>
          <a:p>
            <a:pPr algn="ctr">
              <a:spcBef>
                <a:spcPct val="50000"/>
              </a:spcBef>
            </a:pPr>
            <a:r>
              <a:rPr lang="cs-CZ"/>
              <a:t>charakteristický přesun vodíku, nejčastěji diisokyanáty a dvojsytné alkoholy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844675"/>
            <a:ext cx="6400800" cy="3578225"/>
          </a:xfrm>
        </p:spPr>
        <p:txBody>
          <a:bodyPr/>
          <a:lstStyle/>
          <a:p>
            <a:endParaRPr lang="cs-CZ"/>
          </a:p>
          <a:p>
            <a:pPr algn="l">
              <a:buFontTx/>
              <a:buChar char="•"/>
            </a:pPr>
            <a:r>
              <a:rPr lang="cs-CZ"/>
              <a:t>Polyestery </a:t>
            </a:r>
          </a:p>
          <a:p>
            <a:pPr lvl="1">
              <a:buFontTx/>
              <a:buChar char="–"/>
            </a:pPr>
            <a:r>
              <a:rPr lang="cs-CZ" sz="2000"/>
              <a:t>z dvojsytných alkoholů + dikarboxylových kyselin</a:t>
            </a:r>
          </a:p>
          <a:p>
            <a:pPr lvl="1">
              <a:buFontTx/>
              <a:buChar char="–"/>
            </a:pPr>
            <a:endParaRPr lang="cs-CZ" sz="2000"/>
          </a:p>
          <a:p>
            <a:pPr lvl="1">
              <a:buFontTx/>
              <a:buChar char="–"/>
            </a:pPr>
            <a:endParaRPr lang="cs-CZ" sz="2000"/>
          </a:p>
          <a:p>
            <a:pPr algn="l">
              <a:buFontTx/>
              <a:buChar char="•"/>
            </a:pPr>
            <a:r>
              <a:rPr lang="cs-CZ"/>
              <a:t>Polyamidy</a:t>
            </a:r>
          </a:p>
          <a:p>
            <a:pPr lvl="1">
              <a:buFontTx/>
              <a:buChar char="–"/>
            </a:pPr>
            <a:r>
              <a:rPr lang="cs-CZ" sz="2000"/>
              <a:t>z diaminů + dikarboxylových kyselin (příp.laktamy = cyklické amidy)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4213" y="404813"/>
            <a:ext cx="7920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/>
              <a:t>Polykondenzace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9388" y="1196975"/>
            <a:ext cx="87137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  účastní se dva různé monomery z nichž každý má nejméně dvě různé fční skupiny</a:t>
            </a:r>
          </a:p>
          <a:p>
            <a:pPr algn="ctr">
              <a:spcBef>
                <a:spcPct val="50000"/>
              </a:spcBef>
            </a:pPr>
            <a:r>
              <a:rPr lang="cs-CZ"/>
              <a:t>jako vedlejší produkt vzniká nízkomolekulární látka (voda, amoniak, methanol…)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Polyestery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540000">
            <a:off x="457200" y="1622425"/>
            <a:ext cx="8229600" cy="448151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5340000">
            <a:off x="2851944" y="-251618"/>
            <a:ext cx="3835400" cy="8748712"/>
          </a:xfrm>
          <a:ln/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84213" y="765175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/>
              <a:t>Polyamidy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79500"/>
          </a:xfrm>
        </p:spPr>
        <p:txBody>
          <a:bodyPr/>
          <a:lstStyle/>
          <a:p>
            <a:r>
              <a:rPr lang="cs-CZ"/>
              <a:t>Silon</a:t>
            </a:r>
          </a:p>
        </p:txBody>
      </p:sp>
      <p:pic>
        <p:nvPicPr>
          <p:cNvPr id="1946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540000">
            <a:off x="395288" y="2409825"/>
            <a:ext cx="8748712" cy="30035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Další rozdělení  látek vznikajících polykondenzací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cs-CZ"/>
              <a:t>fenoplasty – fenolformaldehydové pryskyřice</a:t>
            </a:r>
          </a:p>
          <a:p>
            <a:r>
              <a:rPr lang="cs-CZ"/>
              <a:t>aminoplasty – močovinoformaldehydové pryskyřice</a:t>
            </a:r>
          </a:p>
          <a:p>
            <a:endParaRPr lang="cs-CZ"/>
          </a:p>
          <a:p>
            <a:r>
              <a:rPr lang="cs-CZ"/>
              <a:t>epoxidové pryskyřice – polyesterové pryskyřice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5280000">
            <a:off x="2416969" y="2415382"/>
            <a:ext cx="4459287" cy="4038600"/>
          </a:xfrm>
          <a:noFill/>
          <a:ln/>
        </p:spPr>
      </p:pic>
      <p:pic>
        <p:nvPicPr>
          <p:cNvPr id="2151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5340000">
            <a:off x="3402013" y="-2530475"/>
            <a:ext cx="2124075" cy="7705725"/>
          </a:xfrm>
          <a:noFill/>
          <a:ln/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948488" y="4076700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/>
              <a:t>Rezol – </a:t>
            </a:r>
          </a:p>
          <a:p>
            <a:r>
              <a:rPr lang="cs-CZ"/>
              <a:t>Plošné síťování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404813"/>
            <a:ext cx="9001125" cy="614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Zařaď a pojmenuj 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0800000">
            <a:off x="457200" y="2800350"/>
            <a:ext cx="8229600" cy="2125663"/>
          </a:xfrm>
          <a:noFill/>
          <a:ln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 rot="10800000" flipV="1">
            <a:off x="1042988" y="183991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polyester, vzniklý polykondenzací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580063" y="53006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vedlejší produkt CH</a:t>
            </a:r>
            <a:r>
              <a:rPr lang="cs-CZ" baseline="-25000"/>
              <a:t>3</a:t>
            </a:r>
            <a:r>
              <a:rPr lang="cs-CZ"/>
              <a:t>OH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Zařaď a pojmenuj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0800000">
            <a:off x="457200" y="2800350"/>
            <a:ext cx="8229600" cy="2125663"/>
          </a:xfrm>
          <a:noFill/>
          <a:ln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 rot="10800000" flipV="1">
            <a:off x="1042988" y="183991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polyester, vzniklý polykondenzací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580063" y="53006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vedlejší produkt CH</a:t>
            </a:r>
            <a:r>
              <a:rPr lang="cs-CZ" baseline="-25000"/>
              <a:t>3</a:t>
            </a:r>
            <a:r>
              <a:rPr lang="cs-CZ"/>
              <a:t>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endParaRPr lang="cs-CZ" sz="4000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2447925" cy="3167062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Úvodní pojmy: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341438"/>
            <a:ext cx="5699125" cy="4784725"/>
          </a:xfrm>
        </p:spPr>
        <p:txBody>
          <a:bodyPr/>
          <a:lstStyle/>
          <a:p>
            <a:r>
              <a:rPr lang="cs-CZ"/>
              <a:t>biopolymery </a:t>
            </a:r>
          </a:p>
          <a:p>
            <a:r>
              <a:rPr lang="cs-CZ"/>
              <a:t>monomer</a:t>
            </a:r>
          </a:p>
          <a:p>
            <a:r>
              <a:rPr lang="cs-CZ"/>
              <a:t>oligomer</a:t>
            </a:r>
          </a:p>
          <a:p>
            <a:r>
              <a:rPr lang="cs-CZ"/>
              <a:t>polymer</a:t>
            </a:r>
          </a:p>
          <a:p>
            <a:r>
              <a:rPr lang="cs-CZ"/>
              <a:t>polymerační stupeň</a:t>
            </a:r>
          </a:p>
          <a:p>
            <a:r>
              <a:rPr lang="cs-CZ"/>
              <a:t>stereoizomery</a:t>
            </a:r>
          </a:p>
          <a:p>
            <a:r>
              <a:rPr lang="cs-CZ"/>
              <a:t>stavební jednotka</a:t>
            </a:r>
          </a:p>
          <a:p>
            <a:r>
              <a:rPr lang="cs-CZ"/>
              <a:t>strukturní jednotka</a:t>
            </a:r>
          </a:p>
          <a:p>
            <a:r>
              <a:rPr lang="cs-CZ"/>
              <a:t>řetězce makromolekul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5274520">
            <a:off x="3656807" y="-2777331"/>
            <a:ext cx="2520950" cy="8453437"/>
          </a:xfrm>
          <a:noFill/>
          <a:ln/>
        </p:spPr>
      </p:pic>
      <p:pic>
        <p:nvPicPr>
          <p:cNvPr id="7191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686844" y="400844"/>
            <a:ext cx="4238625" cy="8675687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2143125" y="-303212"/>
            <a:ext cx="4014788" cy="7777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368425"/>
          </a:xfrm>
        </p:spPr>
        <p:txBody>
          <a:bodyPr/>
          <a:lstStyle/>
          <a:p>
            <a:r>
              <a:rPr lang="cs-CZ" sz="2800"/>
              <a:t>Zesíťování molekul pomocí sulfidických můstků</a:t>
            </a:r>
            <a:br>
              <a:rPr lang="cs-CZ" sz="2800"/>
            </a:br>
            <a:r>
              <a:rPr lang="cs-CZ" sz="2400"/>
              <a:t>(vulkanizace)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3975100" y="209550"/>
            <a:ext cx="2814638" cy="6948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540000">
            <a:off x="179388" y="2060575"/>
            <a:ext cx="8748712" cy="4352925"/>
          </a:xfrm>
          <a:noFill/>
          <a:ln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3850" y="260350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23850" y="476250"/>
            <a:ext cx="8569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/>
              <a:t>Polymerace </a:t>
            </a:r>
          </a:p>
          <a:p>
            <a:pPr algn="ctr">
              <a:spcBef>
                <a:spcPct val="50000"/>
              </a:spcBef>
            </a:pPr>
            <a:r>
              <a:rPr lang="cs-CZ"/>
              <a:t>nenasycené monomery, žádný vedlejší produkt, zvl.případ kopolymerace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Polymerace radikálová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0920000">
            <a:off x="460375" y="2668588"/>
            <a:ext cx="8356600" cy="2405062"/>
          </a:xfrm>
          <a:noFill/>
          <a:ln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95288" y="1617663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-iniciace, propagace, terminace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Polymerace kationtová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60000">
            <a:off x="468313" y="1916113"/>
            <a:ext cx="8207375" cy="4641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Polymerace aniontová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78000"/>
            <a:ext cx="7993063" cy="508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176</Words>
  <Application>Microsoft PowerPoint</Application>
  <PresentationFormat>Předvádění na obrazovce (4:3)</PresentationFormat>
  <Paragraphs>57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Arial</vt:lpstr>
      <vt:lpstr>Výchozí návrh</vt:lpstr>
      <vt:lpstr>Chemie makromolekulárních látek</vt:lpstr>
      <vt:lpstr>  </vt:lpstr>
      <vt:lpstr>Snímek 3</vt:lpstr>
      <vt:lpstr>Snímek 4</vt:lpstr>
      <vt:lpstr>Zesíťování molekul pomocí sulfidických můstků (vulkanizace)</vt:lpstr>
      <vt:lpstr>Snímek 6</vt:lpstr>
      <vt:lpstr>Polymerace radikálová</vt:lpstr>
      <vt:lpstr>Polymerace kationtová</vt:lpstr>
      <vt:lpstr>Polymerace aniontová</vt:lpstr>
      <vt:lpstr>Polyadice</vt:lpstr>
      <vt:lpstr>Snímek 11</vt:lpstr>
      <vt:lpstr>Polyestery</vt:lpstr>
      <vt:lpstr>Snímek 13</vt:lpstr>
      <vt:lpstr>Silon</vt:lpstr>
      <vt:lpstr>Další rozdělení  látek vznikajících polykondenzací</vt:lpstr>
      <vt:lpstr>Snímek 16</vt:lpstr>
      <vt:lpstr>Snímek 17</vt:lpstr>
      <vt:lpstr>Zařaď a pojmenuj </vt:lpstr>
      <vt:lpstr>Zařaď a pojmenuj </vt:lpstr>
    </vt:vector>
  </TitlesOfParts>
  <Company>FTNsP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OLF</dc:creator>
  <cp:lastModifiedBy>student GVP</cp:lastModifiedBy>
  <cp:revision>4</cp:revision>
  <dcterms:created xsi:type="dcterms:W3CDTF">2013-09-09T19:46:08Z</dcterms:created>
  <dcterms:modified xsi:type="dcterms:W3CDTF">2016-09-20T14:12:35Z</dcterms:modified>
</cp:coreProperties>
</file>