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3" r:id="rId9"/>
    <p:sldId id="268" r:id="rId10"/>
    <p:sldId id="269" r:id="rId11"/>
    <p:sldId id="270" r:id="rId12"/>
    <p:sldId id="271" r:id="rId13"/>
    <p:sldId id="273" r:id="rId14"/>
    <p:sldId id="264" r:id="rId15"/>
    <p:sldId id="265" r:id="rId16"/>
    <p:sldId id="266" r:id="rId17"/>
    <p:sldId id="274" r:id="rId18"/>
    <p:sldId id="275" r:id="rId19"/>
    <p:sldId id="276" r:id="rId20"/>
    <p:sldId id="277" r:id="rId21"/>
    <p:sldId id="280" r:id="rId22"/>
    <p:sldId id="279" r:id="rId23"/>
    <p:sldId id="281" r:id="rId24"/>
    <p:sldId id="282" r:id="rId25"/>
    <p:sldId id="286" r:id="rId26"/>
    <p:sldId id="284" r:id="rId27"/>
    <p:sldId id="285" r:id="rId28"/>
    <p:sldId id="283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714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fld id="{DB687607-54D6-423F-9E31-6793EA16412C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901560E-8684-467A-A65C-742869B0F0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687607-54D6-423F-9E31-6793EA16412C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1560E-8684-467A-A65C-742869B0F0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687607-54D6-423F-9E31-6793EA16412C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1560E-8684-467A-A65C-742869B0F0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687607-54D6-423F-9E31-6793EA16412C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01560E-8684-467A-A65C-742869B0F0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687607-54D6-423F-9E31-6793EA16412C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1560E-8684-467A-A65C-742869B0F0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687607-54D6-423F-9E31-6793EA16412C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1560E-8684-467A-A65C-742869B0F0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DB687607-54D6-423F-9E31-6793EA16412C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901560E-8684-467A-A65C-742869B0F0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687607-54D6-423F-9E31-6793EA16412C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1560E-8684-467A-A65C-742869B0F0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687607-54D6-423F-9E31-6793EA16412C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1560E-8684-467A-A65C-742869B0F0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687607-54D6-423F-9E31-6793EA16412C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1560E-8684-467A-A65C-742869B0F0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687607-54D6-423F-9E31-6793EA16412C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01560E-8684-467A-A65C-742869B0F0E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687607-54D6-423F-9E31-6793EA16412C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1560E-8684-467A-A65C-742869B0F0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3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8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9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4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20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B687607-54D6-423F-9E31-6793EA16412C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901560E-8684-467A-A65C-742869B0F0E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Baryum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anchor="b" anchorCtr="0"/>
          <a:lstStyle/>
          <a:p>
            <a:pPr algn="r"/>
            <a:r>
              <a:rPr lang="cs-CZ" dirty="0" smtClean="0"/>
              <a:t>Kateřina Karlíková, IV.B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Výskyt v přírodě - minerály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b="1" dirty="0" err="1" smtClean="0"/>
              <a:t>Nirtobaryt</a:t>
            </a:r>
            <a:r>
              <a:rPr lang="cs-CZ" b="1" dirty="0" smtClean="0"/>
              <a:t> - Ba(NO</a:t>
            </a:r>
            <a:r>
              <a:rPr lang="cs-CZ" b="1" baseline="-25000" dirty="0" smtClean="0"/>
              <a:t>3</a:t>
            </a:r>
            <a:r>
              <a:rPr lang="cs-CZ" b="1" dirty="0" smtClean="0"/>
              <a:t>)</a:t>
            </a:r>
            <a:r>
              <a:rPr lang="cs-CZ" b="1" baseline="-25000" dirty="0" smtClean="0"/>
              <a:t>2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b="1" dirty="0" err="1" smtClean="0"/>
              <a:t>Barylit</a:t>
            </a:r>
            <a:r>
              <a:rPr lang="cs-CZ" b="1" dirty="0" smtClean="0"/>
              <a:t> – Ba</a:t>
            </a:r>
            <a:r>
              <a:rPr lang="cs-CZ" b="1" baseline="-25000" dirty="0" smtClean="0"/>
              <a:t>4</a:t>
            </a:r>
            <a:r>
              <a:rPr lang="cs-CZ" b="1" dirty="0" smtClean="0"/>
              <a:t>Al</a:t>
            </a:r>
            <a:r>
              <a:rPr lang="cs-CZ" b="1" baseline="-25000" dirty="0" smtClean="0"/>
              <a:t>4</a:t>
            </a:r>
            <a:r>
              <a:rPr lang="cs-CZ" b="1" dirty="0" smtClean="0"/>
              <a:t>Si</a:t>
            </a:r>
            <a:r>
              <a:rPr lang="cs-CZ" b="1" baseline="-25000" dirty="0" smtClean="0"/>
              <a:t>7</a:t>
            </a:r>
            <a:r>
              <a:rPr lang="cs-CZ" b="1" dirty="0" smtClean="0"/>
              <a:t>O</a:t>
            </a:r>
            <a:r>
              <a:rPr lang="cs-CZ" b="1" baseline="-25000" dirty="0" smtClean="0"/>
              <a:t>24</a:t>
            </a:r>
            <a:endParaRPr lang="cs-CZ" b="1" baseline="-25000" dirty="0"/>
          </a:p>
        </p:txBody>
      </p:sp>
      <p:pic>
        <p:nvPicPr>
          <p:cNvPr id="5" name="Obrázek 4" descr="Nitrobary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284984"/>
            <a:ext cx="3240360" cy="2725934"/>
          </a:xfrm>
          <a:prstGeom prst="rect">
            <a:avLst/>
          </a:prstGeom>
        </p:spPr>
      </p:pic>
      <p:pic>
        <p:nvPicPr>
          <p:cNvPr id="6" name="Obrázek 5" descr="Baryl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324048"/>
            <a:ext cx="3602376" cy="2625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Výskyt v přírodě - minerály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b="1" dirty="0" smtClean="0"/>
              <a:t>A</a:t>
            </a:r>
            <a:r>
              <a:rPr lang="it-IT" b="1" dirty="0" smtClean="0"/>
              <a:t>lstonit </a:t>
            </a:r>
            <a:r>
              <a:rPr lang="cs-CZ" b="1" dirty="0" smtClean="0"/>
              <a:t>-             </a:t>
            </a:r>
            <a:r>
              <a:rPr lang="it-IT" b="1" dirty="0" smtClean="0"/>
              <a:t>Ba</a:t>
            </a:r>
            <a:r>
              <a:rPr lang="cs-CZ" b="1" dirty="0" smtClean="0"/>
              <a:t>Ca(</a:t>
            </a:r>
            <a:r>
              <a:rPr lang="it-IT" b="1" dirty="0" smtClean="0"/>
              <a:t>CO</a:t>
            </a:r>
            <a:r>
              <a:rPr lang="cs-CZ" b="1" baseline="-25000" dirty="0" smtClean="0"/>
              <a:t>3</a:t>
            </a:r>
            <a:r>
              <a:rPr lang="cs-CZ" b="1" dirty="0" smtClean="0"/>
              <a:t>)</a:t>
            </a:r>
            <a:r>
              <a:rPr lang="cs-CZ" b="1" baseline="-25000" dirty="0" smtClean="0"/>
              <a:t>2</a:t>
            </a:r>
            <a:endParaRPr lang="it-IT" b="1" baseline="-2500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b="1" dirty="0" smtClean="0"/>
              <a:t>C</a:t>
            </a:r>
            <a:r>
              <a:rPr lang="it-IT" b="1" dirty="0" smtClean="0"/>
              <a:t>elsian </a:t>
            </a:r>
            <a:r>
              <a:rPr lang="cs-CZ" b="1" dirty="0" smtClean="0"/>
              <a:t> -  </a:t>
            </a:r>
            <a:r>
              <a:rPr lang="it-IT" b="1" dirty="0" smtClean="0"/>
              <a:t>BaAl</a:t>
            </a:r>
            <a:r>
              <a:rPr lang="it-IT" b="1" baseline="-25000" dirty="0" smtClean="0"/>
              <a:t>2</a:t>
            </a:r>
            <a:r>
              <a:rPr lang="it-IT" b="1" dirty="0" smtClean="0"/>
              <a:t>Si</a:t>
            </a:r>
            <a:r>
              <a:rPr lang="it-IT" b="1" baseline="-25000" dirty="0" smtClean="0"/>
              <a:t>2</a:t>
            </a:r>
            <a:r>
              <a:rPr lang="it-IT" b="1" dirty="0" smtClean="0"/>
              <a:t>O</a:t>
            </a:r>
            <a:r>
              <a:rPr lang="it-IT" b="1" baseline="-25000" dirty="0" smtClean="0"/>
              <a:t>8</a:t>
            </a:r>
            <a:endParaRPr lang="cs-CZ" b="1" baseline="-25000" dirty="0" smtClean="0"/>
          </a:p>
          <a:p>
            <a:endParaRPr lang="cs-CZ" dirty="0"/>
          </a:p>
        </p:txBody>
      </p:sp>
      <p:pic>
        <p:nvPicPr>
          <p:cNvPr id="7" name="Obrázek 6" descr="alston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284984"/>
            <a:ext cx="3003243" cy="2877300"/>
          </a:xfrm>
          <a:prstGeom prst="rect">
            <a:avLst/>
          </a:prstGeom>
        </p:spPr>
      </p:pic>
      <p:pic>
        <p:nvPicPr>
          <p:cNvPr id="8" name="Obrázek 7" descr="celsi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284984"/>
            <a:ext cx="2926080" cy="2926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Výskyt v přírodě - minerály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b="1" dirty="0" smtClean="0"/>
              <a:t>P</a:t>
            </a:r>
            <a:r>
              <a:rPr lang="it-IT" b="1" dirty="0" smtClean="0"/>
              <a:t>silomelan </a:t>
            </a:r>
            <a:r>
              <a:rPr lang="cs-CZ" b="1" dirty="0" smtClean="0"/>
              <a:t>-</a:t>
            </a:r>
            <a:endParaRPr lang="it-IT" sz="1900" b="1" baseline="-2500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b="1" dirty="0" err="1" smtClean="0"/>
              <a:t>Kukharenkoit</a:t>
            </a:r>
            <a:r>
              <a:rPr lang="cs-CZ" b="1" dirty="0" smtClean="0"/>
              <a:t> -Ba</a:t>
            </a:r>
            <a:r>
              <a:rPr lang="cs-CZ" b="1" baseline="-25000" dirty="0" smtClean="0"/>
              <a:t>3</a:t>
            </a:r>
            <a:r>
              <a:rPr lang="cs-CZ" b="1" dirty="0" smtClean="0"/>
              <a:t>CeF(CO</a:t>
            </a:r>
            <a:r>
              <a:rPr lang="cs-CZ" b="1" baseline="-25000" dirty="0" smtClean="0"/>
              <a:t>3</a:t>
            </a:r>
            <a:r>
              <a:rPr lang="cs-CZ" b="1" dirty="0" smtClean="0"/>
              <a:t>)</a:t>
            </a:r>
            <a:r>
              <a:rPr lang="cs-CZ" b="1" baseline="-25000" dirty="0" smtClean="0"/>
              <a:t>3</a:t>
            </a:r>
            <a:endParaRPr lang="cs-CZ" b="1" baseline="-25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971600" y="270892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Ba(Mn</a:t>
            </a:r>
            <a:r>
              <a:rPr lang="it-IT" sz="2400" b="1" baseline="30000" dirty="0" smtClean="0"/>
              <a:t>2+</a:t>
            </a:r>
            <a:r>
              <a:rPr lang="it-IT" sz="2400" b="1" dirty="0" smtClean="0"/>
              <a:t>)(Mn</a:t>
            </a:r>
            <a:r>
              <a:rPr lang="it-IT" sz="2400" b="1" baseline="30000" dirty="0" smtClean="0"/>
              <a:t>4+</a:t>
            </a:r>
            <a:r>
              <a:rPr lang="it-IT" sz="2400" b="1" dirty="0" smtClean="0"/>
              <a:t>)</a:t>
            </a:r>
            <a:r>
              <a:rPr lang="it-IT" sz="2400" b="1" baseline="-25000" dirty="0" smtClean="0"/>
              <a:t>8</a:t>
            </a:r>
            <a:r>
              <a:rPr lang="it-IT" sz="2400" b="1" dirty="0" smtClean="0"/>
              <a:t>O</a:t>
            </a:r>
            <a:r>
              <a:rPr lang="it-IT" sz="2400" b="1" baseline="-25000" dirty="0" smtClean="0"/>
              <a:t>16</a:t>
            </a:r>
            <a:r>
              <a:rPr lang="it-IT" sz="2400" b="1" dirty="0" smtClean="0"/>
              <a:t>(OH)</a:t>
            </a:r>
            <a:r>
              <a:rPr lang="it-IT" sz="2400" b="1" baseline="-25000" dirty="0" smtClean="0"/>
              <a:t>4</a:t>
            </a:r>
            <a:endParaRPr lang="cs-CZ" sz="2400" b="1" dirty="0"/>
          </a:p>
        </p:txBody>
      </p:sp>
      <p:pic>
        <p:nvPicPr>
          <p:cNvPr id="11" name="Obrázek 10" descr="psilomel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284984"/>
            <a:ext cx="3648405" cy="2736304"/>
          </a:xfrm>
          <a:prstGeom prst="rect">
            <a:avLst/>
          </a:prstGeom>
        </p:spPr>
      </p:pic>
      <p:pic>
        <p:nvPicPr>
          <p:cNvPr id="12" name="Obrázek 11" descr="kuklaheroi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284984"/>
            <a:ext cx="3600400" cy="27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Výskyt v přírodě - minerály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b="1" dirty="0" smtClean="0"/>
              <a:t>Frankdicksonit</a:t>
            </a:r>
            <a:r>
              <a:rPr lang="cs-CZ" b="1" dirty="0" smtClean="0"/>
              <a:t> – BaF</a:t>
            </a:r>
            <a:r>
              <a:rPr lang="cs-CZ" b="1" baseline="-25000" dirty="0" smtClean="0"/>
              <a:t>2 </a:t>
            </a:r>
            <a:endParaRPr lang="it-IT" b="1" baseline="-2500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b="1" dirty="0" err="1" smtClean="0"/>
              <a:t>Benitoid</a:t>
            </a:r>
            <a:r>
              <a:rPr lang="cs-CZ" b="1" dirty="0" smtClean="0"/>
              <a:t> -     BaTiSi</a:t>
            </a:r>
            <a:r>
              <a:rPr lang="cs-CZ" b="1" baseline="-25000" dirty="0" smtClean="0"/>
              <a:t>3</a:t>
            </a:r>
            <a:r>
              <a:rPr lang="cs-CZ" b="1" dirty="0" smtClean="0"/>
              <a:t>O</a:t>
            </a:r>
            <a:endParaRPr lang="cs-CZ" b="1" dirty="0"/>
          </a:p>
        </p:txBody>
      </p:sp>
      <p:pic>
        <p:nvPicPr>
          <p:cNvPr id="8" name="Obrázek 7" descr="Frankdickson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284984"/>
            <a:ext cx="3240360" cy="2931074"/>
          </a:xfrm>
          <a:prstGeom prst="rect">
            <a:avLst/>
          </a:prstGeom>
        </p:spPr>
      </p:pic>
      <p:pic>
        <p:nvPicPr>
          <p:cNvPr id="9" name="Obrázek 8" descr="Benito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284984"/>
            <a:ext cx="3851920" cy="288894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2195736" y="2780928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200" dirty="0" smtClean="0"/>
              <a:t> Nejvyšší obsah barya (78,33 %)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Elektrolýzou taveniny BaCl</a:t>
            </a:r>
            <a:r>
              <a:rPr lang="cs-CZ" baseline="-25000" dirty="0" smtClean="0"/>
              <a:t>2 </a:t>
            </a:r>
            <a:r>
              <a:rPr lang="pt-BR" dirty="0" smtClean="0"/>
              <a:t>ve směsi s chloridem draselným</a:t>
            </a:r>
            <a:endParaRPr lang="cs-CZ" dirty="0" smtClean="0"/>
          </a:p>
          <a:p>
            <a:pPr lvl="1"/>
            <a:r>
              <a:rPr lang="cs-CZ" dirty="0" smtClean="0"/>
              <a:t>Grafitová anoda → vylučuje se chlor</a:t>
            </a:r>
          </a:p>
          <a:p>
            <a:pPr lvl="1"/>
            <a:r>
              <a:rPr lang="cs-CZ" dirty="0" smtClean="0"/>
              <a:t>Železná katoda → vylučuje se baryum</a:t>
            </a:r>
          </a:p>
          <a:p>
            <a:r>
              <a:rPr lang="cs-CZ" dirty="0" smtClean="0"/>
              <a:t>Redukcí </a:t>
            </a:r>
            <a:r>
              <a:rPr lang="cs-CZ" dirty="0" err="1" smtClean="0"/>
              <a:t>BaO</a:t>
            </a:r>
            <a:r>
              <a:rPr lang="cs-CZ" dirty="0" smtClean="0"/>
              <a:t> hliníkem nebo křemíkem při 1200 ºC</a:t>
            </a:r>
          </a:p>
          <a:p>
            <a:pPr lvl="1"/>
            <a:r>
              <a:rPr lang="cs-CZ" dirty="0" smtClean="0"/>
              <a:t>	</a:t>
            </a:r>
            <a:r>
              <a:rPr lang="it-IT" dirty="0" smtClean="0"/>
              <a:t>3 BaO + 2 Al → Al</a:t>
            </a:r>
            <a:r>
              <a:rPr lang="it-IT" baseline="-25000" dirty="0" smtClean="0"/>
              <a:t>2</a:t>
            </a:r>
            <a:r>
              <a:rPr lang="it-IT" dirty="0" smtClean="0"/>
              <a:t>O</a:t>
            </a:r>
            <a:r>
              <a:rPr lang="it-IT" baseline="-25000" dirty="0" smtClean="0"/>
              <a:t>3</a:t>
            </a:r>
            <a:r>
              <a:rPr lang="it-IT" dirty="0" smtClean="0"/>
              <a:t> + 3 Ba</a:t>
            </a:r>
          </a:p>
          <a:p>
            <a:pPr lvl="1"/>
            <a:r>
              <a:rPr lang="cs-CZ" dirty="0" smtClean="0"/>
              <a:t>	</a:t>
            </a:r>
            <a:r>
              <a:rPr lang="it-IT" dirty="0" smtClean="0"/>
              <a:t>3 BaO + Si → BaSiO</a:t>
            </a:r>
            <a:r>
              <a:rPr lang="it-IT" baseline="-25000" dirty="0" smtClean="0"/>
              <a:t>3</a:t>
            </a:r>
            <a:r>
              <a:rPr lang="it-IT" dirty="0" smtClean="0"/>
              <a:t> + 2 Ba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Sloučeniny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2324100"/>
            <a:ext cx="7057404" cy="3508375"/>
          </a:xfrm>
        </p:spPr>
        <p:txBody>
          <a:bodyPr/>
          <a:lstStyle/>
          <a:p>
            <a:r>
              <a:rPr lang="cs-CZ" b="1" dirty="0" err="1" smtClean="0"/>
              <a:t>BaO</a:t>
            </a:r>
            <a:r>
              <a:rPr lang="cs-CZ" b="1" dirty="0" smtClean="0"/>
              <a:t> </a:t>
            </a:r>
            <a:r>
              <a:rPr lang="cs-CZ" dirty="0" smtClean="0"/>
              <a:t>(oxid barnatý)</a:t>
            </a:r>
            <a:endParaRPr lang="cs-CZ" b="1" dirty="0" smtClean="0"/>
          </a:p>
          <a:p>
            <a:pPr lvl="1"/>
            <a:r>
              <a:rPr lang="cs-CZ" dirty="0" smtClean="0"/>
              <a:t>Bílá práškovitá látka, velmi hygroskopická</a:t>
            </a:r>
          </a:p>
          <a:p>
            <a:pPr lvl="1"/>
            <a:r>
              <a:rPr lang="cs-CZ" dirty="0" smtClean="0"/>
              <a:t>Připravuje se pálením BaCO</a:t>
            </a:r>
            <a:r>
              <a:rPr lang="cs-CZ" baseline="-25000" dirty="0" smtClean="0"/>
              <a:t>3</a:t>
            </a:r>
            <a:r>
              <a:rPr lang="cs-CZ" dirty="0" smtClean="0"/>
              <a:t> za přítomnosti C</a:t>
            </a:r>
          </a:p>
          <a:p>
            <a:pPr lvl="2">
              <a:buNone/>
            </a:pPr>
            <a:r>
              <a:rPr lang="cs-CZ" baseline="-25000" dirty="0" smtClean="0"/>
              <a:t>	</a:t>
            </a:r>
            <a:r>
              <a:rPr lang="cs-CZ" sz="2200" dirty="0" smtClean="0"/>
              <a:t> </a:t>
            </a:r>
            <a:r>
              <a:rPr lang="cs-CZ" dirty="0" smtClean="0"/>
              <a:t>BaCO</a:t>
            </a:r>
            <a:r>
              <a:rPr lang="cs-CZ" baseline="-25000" dirty="0" smtClean="0"/>
              <a:t>3 </a:t>
            </a:r>
            <a:r>
              <a:rPr lang="cs-CZ" dirty="0" smtClean="0"/>
              <a:t>+ C → </a:t>
            </a:r>
            <a:r>
              <a:rPr lang="cs-CZ" dirty="0" err="1" smtClean="0"/>
              <a:t>BaO</a:t>
            </a:r>
            <a:r>
              <a:rPr lang="cs-CZ" dirty="0" smtClean="0"/>
              <a:t> + 2 CO</a:t>
            </a:r>
          </a:p>
          <a:p>
            <a:pPr lvl="1"/>
            <a:r>
              <a:rPr lang="cs-CZ" dirty="0" smtClean="0"/>
              <a:t>S kyslíkem tvoří peroxid barnatý (BaO</a:t>
            </a:r>
            <a:r>
              <a:rPr lang="cs-CZ" baseline="-25000" dirty="0" smtClean="0"/>
              <a:t>2</a:t>
            </a:r>
            <a:r>
              <a:rPr lang="cs-CZ" dirty="0" smtClean="0"/>
              <a:t>), který se dříve používal na přípravu H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r>
              <a:rPr lang="cs-CZ" baseline="-25000" dirty="0" smtClean="0"/>
              <a:t>2</a:t>
            </a:r>
          </a:p>
          <a:p>
            <a:pPr lvl="1"/>
            <a:r>
              <a:rPr lang="cs-CZ" dirty="0" smtClean="0"/>
              <a:t>S vodou reaguje velmi živě za vzniku Ba(OH)</a:t>
            </a:r>
            <a:r>
              <a:rPr lang="cs-CZ" baseline="-25000" dirty="0" smtClean="0"/>
              <a:t>2</a:t>
            </a:r>
            <a:r>
              <a:rPr lang="cs-CZ" dirty="0" smtClean="0"/>
              <a:t> a velkého množství tepla</a:t>
            </a:r>
          </a:p>
          <a:p>
            <a:pPr lvl="1"/>
            <a:endParaRPr lang="cs-CZ" dirty="0"/>
          </a:p>
        </p:txBody>
      </p:sp>
      <p:pic>
        <p:nvPicPr>
          <p:cNvPr id="4" name="Obrázek 3" descr="oxid barna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692696"/>
            <a:ext cx="2428875" cy="192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Sloučeniny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2324100"/>
            <a:ext cx="7057404" cy="3508375"/>
          </a:xfrm>
        </p:spPr>
        <p:txBody>
          <a:bodyPr/>
          <a:lstStyle/>
          <a:p>
            <a:r>
              <a:rPr lang="cs-CZ" b="1" dirty="0" smtClean="0"/>
              <a:t>Ba(OH)</a:t>
            </a:r>
            <a:r>
              <a:rPr lang="cs-CZ" b="1" baseline="-25000" dirty="0" smtClean="0"/>
              <a:t>2 </a:t>
            </a:r>
            <a:r>
              <a:rPr lang="cs-CZ" dirty="0" smtClean="0"/>
              <a:t>(hydroxid barnatý)</a:t>
            </a:r>
          </a:p>
          <a:p>
            <a:pPr lvl="1"/>
            <a:r>
              <a:rPr lang="cs-CZ" dirty="0" smtClean="0"/>
              <a:t>V bezvodém stavu bílý amorfní prášek</a:t>
            </a:r>
          </a:p>
          <a:p>
            <a:pPr lvl="1"/>
            <a:r>
              <a:rPr lang="cs-CZ" dirty="0" smtClean="0"/>
              <a:t>Silná zásada, nejsilnější ze zásad prvků alkalických zemin</a:t>
            </a:r>
          </a:p>
          <a:p>
            <a:pPr lvl="1"/>
            <a:r>
              <a:rPr lang="cs-CZ" dirty="0" smtClean="0"/>
              <a:t>Jeho roztok se nazývá „barytová voda“</a:t>
            </a:r>
          </a:p>
          <a:p>
            <a:pPr lvl="2"/>
            <a:r>
              <a:rPr lang="cs-CZ" dirty="0" smtClean="0"/>
              <a:t>Používá se v laboratoři jako zkoumadlo</a:t>
            </a:r>
          </a:p>
          <a:p>
            <a:pPr lvl="1"/>
            <a:r>
              <a:rPr lang="cs-CZ" dirty="0" smtClean="0"/>
              <a:t>Vzniká rozpouštěním </a:t>
            </a:r>
            <a:r>
              <a:rPr lang="cs-CZ" dirty="0" err="1" smtClean="0"/>
              <a:t>BaO</a:t>
            </a:r>
            <a:r>
              <a:rPr lang="cs-CZ" dirty="0" smtClean="0"/>
              <a:t> ve vodě</a:t>
            </a:r>
          </a:p>
          <a:p>
            <a:pPr lvl="2">
              <a:buNone/>
            </a:pPr>
            <a:r>
              <a:rPr lang="cs-CZ" dirty="0" smtClean="0"/>
              <a:t>	</a:t>
            </a:r>
            <a:r>
              <a:rPr lang="cs-CZ" dirty="0" err="1" smtClean="0"/>
              <a:t>BaO</a:t>
            </a:r>
            <a:r>
              <a:rPr lang="cs-CZ" dirty="0" smtClean="0"/>
              <a:t> + H</a:t>
            </a:r>
            <a:r>
              <a:rPr lang="cs-CZ" baseline="-25000" dirty="0" smtClean="0"/>
              <a:t>2</a:t>
            </a:r>
            <a:r>
              <a:rPr lang="cs-CZ" dirty="0" smtClean="0"/>
              <a:t>0 → Ba(OH)</a:t>
            </a:r>
            <a:r>
              <a:rPr lang="cs-CZ" baseline="-25000" dirty="0" smtClean="0"/>
              <a:t>2</a:t>
            </a:r>
            <a:endParaRPr lang="cs-CZ" dirty="0"/>
          </a:p>
        </p:txBody>
      </p:sp>
      <p:pic>
        <p:nvPicPr>
          <p:cNvPr id="4" name="Obrázek 3" descr="hydroxid barnat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836712"/>
            <a:ext cx="1760502" cy="1754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Sloučeniny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BaH</a:t>
            </a:r>
            <a:r>
              <a:rPr lang="cs-CZ" b="1" baseline="-25000" dirty="0" smtClean="0"/>
              <a:t>2 </a:t>
            </a:r>
            <a:r>
              <a:rPr lang="cs-CZ" dirty="0" smtClean="0"/>
              <a:t>(hydrid barnatý)</a:t>
            </a:r>
          </a:p>
          <a:p>
            <a:pPr lvl="1"/>
            <a:r>
              <a:rPr lang="cs-CZ" dirty="0" smtClean="0"/>
              <a:t>Bílá krystalická látka</a:t>
            </a:r>
          </a:p>
          <a:p>
            <a:pPr lvl="1"/>
            <a:r>
              <a:rPr lang="cs-CZ" dirty="0" smtClean="0"/>
              <a:t>Vzniká reakcí elementárního vodíku s baryem při vyšší teplotě</a:t>
            </a:r>
          </a:p>
          <a:p>
            <a:pPr lvl="1"/>
            <a:r>
              <a:rPr lang="cs-CZ" dirty="0" smtClean="0"/>
              <a:t>Vlastnostmi se podobá hydridům alkalických kovů</a:t>
            </a:r>
          </a:p>
          <a:p>
            <a:pPr lvl="1"/>
            <a:r>
              <a:rPr lang="cs-CZ" dirty="0" smtClean="0"/>
              <a:t>Má redukční vlastnosti</a:t>
            </a:r>
            <a:endParaRPr lang="cs-CZ" dirty="0"/>
          </a:p>
        </p:txBody>
      </p:sp>
      <p:pic>
        <p:nvPicPr>
          <p:cNvPr id="4" name="Obrázek 3" descr="hydrid barnat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836712"/>
            <a:ext cx="2121024" cy="2121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Sloučeniny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BaO</a:t>
            </a:r>
            <a:r>
              <a:rPr lang="cs-CZ" b="1" baseline="-25000" dirty="0" smtClean="0"/>
              <a:t>2</a:t>
            </a:r>
            <a:r>
              <a:rPr lang="cs-CZ" dirty="0" smtClean="0"/>
              <a:t> (peroxid barnatý)</a:t>
            </a:r>
          </a:p>
          <a:p>
            <a:pPr lvl="1"/>
            <a:r>
              <a:rPr lang="cs-CZ" dirty="0" smtClean="0"/>
              <a:t>Šedobílý, ve vodě málo rozpustný prášek</a:t>
            </a:r>
          </a:p>
          <a:p>
            <a:pPr lvl="1"/>
            <a:r>
              <a:rPr lang="cs-CZ" dirty="0" smtClean="0"/>
              <a:t>Silné oxidační činidlo</a:t>
            </a:r>
          </a:p>
          <a:p>
            <a:pPr lvl="1"/>
            <a:r>
              <a:rPr lang="cs-CZ" dirty="0" smtClean="0"/>
              <a:t>Používá se jako bělidlo a v zábavní pyrotechnice (živě zelená barva)</a:t>
            </a:r>
          </a:p>
          <a:p>
            <a:pPr lvl="1"/>
            <a:r>
              <a:rPr lang="cs-CZ" dirty="0" smtClean="0"/>
              <a:t>Vzniká zvratnou absorpcí O</a:t>
            </a:r>
            <a:r>
              <a:rPr lang="cs-CZ" baseline="-25000" dirty="0" smtClean="0"/>
              <a:t>2</a:t>
            </a:r>
            <a:r>
              <a:rPr lang="cs-CZ" dirty="0" smtClean="0"/>
              <a:t> oxidem barnatým</a:t>
            </a:r>
          </a:p>
          <a:p>
            <a:pPr lvl="2">
              <a:buNone/>
            </a:pPr>
            <a:r>
              <a:rPr lang="cs-CZ" dirty="0" smtClean="0"/>
              <a:t>	2 </a:t>
            </a:r>
            <a:r>
              <a:rPr lang="cs-CZ" dirty="0" err="1" smtClean="0"/>
              <a:t>BaO</a:t>
            </a:r>
            <a:r>
              <a:rPr lang="cs-CZ" dirty="0" smtClean="0"/>
              <a:t> + O2 ⇌ 2 BaO2</a:t>
            </a:r>
            <a:endParaRPr lang="cs-CZ" dirty="0"/>
          </a:p>
        </p:txBody>
      </p:sp>
      <p:pic>
        <p:nvPicPr>
          <p:cNvPr id="4" name="Obrázek 3" descr="Peroxid_barnat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692696"/>
            <a:ext cx="2520280" cy="1925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Rozpustné soli </a:t>
            </a:r>
            <a:r>
              <a:rPr lang="cs-CZ" sz="2400" dirty="0" smtClean="0">
                <a:solidFill>
                  <a:schemeClr val="tx1"/>
                </a:solidFill>
              </a:rPr>
              <a:t>(jedovaté)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2324100"/>
            <a:ext cx="7273428" cy="3508375"/>
          </a:xfrm>
        </p:spPr>
        <p:txBody>
          <a:bodyPr/>
          <a:lstStyle/>
          <a:p>
            <a:r>
              <a:rPr lang="cs-CZ" b="1" dirty="0" smtClean="0"/>
              <a:t>BaCl</a:t>
            </a:r>
            <a:r>
              <a:rPr lang="cs-CZ" b="1" baseline="-25000" dirty="0" smtClean="0"/>
              <a:t>2</a:t>
            </a:r>
            <a:r>
              <a:rPr lang="cs-CZ" b="1" dirty="0" smtClean="0"/>
              <a:t> </a:t>
            </a:r>
            <a:r>
              <a:rPr lang="cs-CZ" dirty="0" smtClean="0"/>
              <a:t>(chlorid barnatý)</a:t>
            </a:r>
          </a:p>
          <a:p>
            <a:pPr lvl="1"/>
            <a:r>
              <a:rPr lang="cs-CZ" dirty="0" smtClean="0"/>
              <a:t>Toxický, zbarvuje plamen do </a:t>
            </a:r>
            <a:r>
              <a:rPr lang="cs-CZ" dirty="0" err="1" smtClean="0"/>
              <a:t>žlutozelena</a:t>
            </a:r>
            <a:endParaRPr lang="cs-CZ" dirty="0" smtClean="0"/>
          </a:p>
          <a:p>
            <a:pPr lvl="1"/>
            <a:r>
              <a:rPr lang="cs-CZ" dirty="0" smtClean="0"/>
              <a:t>Připravuje se reakcí BaCO</a:t>
            </a:r>
            <a:r>
              <a:rPr lang="cs-CZ" baseline="-25000" dirty="0" smtClean="0"/>
              <a:t>3</a:t>
            </a:r>
            <a:r>
              <a:rPr lang="cs-CZ" dirty="0" smtClean="0"/>
              <a:t> a </a:t>
            </a:r>
            <a:r>
              <a:rPr lang="cs-CZ" dirty="0" err="1" smtClean="0"/>
              <a:t>HCl</a:t>
            </a:r>
            <a:r>
              <a:rPr lang="cs-CZ" dirty="0" smtClean="0"/>
              <a:t> nebo reakcí:</a:t>
            </a:r>
          </a:p>
          <a:p>
            <a:pPr lvl="3">
              <a:buNone/>
            </a:pPr>
            <a:r>
              <a:rPr lang="cs-CZ" sz="2000" dirty="0" err="1" smtClean="0"/>
              <a:t>BaS</a:t>
            </a:r>
            <a:r>
              <a:rPr lang="cs-CZ" sz="2000" dirty="0" smtClean="0"/>
              <a:t> + 2 </a:t>
            </a:r>
            <a:r>
              <a:rPr lang="cs-CZ" sz="2000" dirty="0" err="1" smtClean="0"/>
              <a:t>HCl</a:t>
            </a:r>
            <a:r>
              <a:rPr lang="cs-CZ" sz="2000" dirty="0" smtClean="0"/>
              <a:t> → BaCl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 + H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S</a:t>
            </a:r>
          </a:p>
          <a:p>
            <a:pPr lvl="1"/>
            <a:r>
              <a:rPr lang="cs-CZ" dirty="0" smtClean="0"/>
              <a:t>Z vodných roztoků krystalizuje do podoby  bílých krystalů </a:t>
            </a:r>
            <a:r>
              <a:rPr lang="cs-CZ" dirty="0" err="1" smtClean="0"/>
              <a:t>dihydrátu</a:t>
            </a:r>
            <a:r>
              <a:rPr lang="cs-CZ" dirty="0" smtClean="0"/>
              <a:t>: BaCl</a:t>
            </a:r>
            <a:r>
              <a:rPr lang="cs-CZ" baseline="-25000" dirty="0" smtClean="0"/>
              <a:t>2</a:t>
            </a:r>
            <a:r>
              <a:rPr lang="cs-CZ" dirty="0" smtClean="0"/>
              <a:t>· 2 H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eriodic_tab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068960"/>
            <a:ext cx="4968552" cy="325752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Poloha v periodické tabulce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9" y="2324101"/>
            <a:ext cx="6553347" cy="1032891"/>
          </a:xfrm>
        </p:spPr>
        <p:txBody>
          <a:bodyPr/>
          <a:lstStyle/>
          <a:p>
            <a:r>
              <a:rPr lang="cs-CZ" dirty="0" smtClean="0"/>
              <a:t>5. prvek ze skupiny II.A, v 6. periodě</a:t>
            </a:r>
          </a:p>
          <a:p>
            <a:r>
              <a:rPr lang="cs-CZ" dirty="0" smtClean="0"/>
              <a:t>Patří mezi kovy alkalických zemin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72000" y="3789040"/>
            <a:ext cx="720080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100" dirty="0" smtClean="0"/>
              <a:t>baryum</a:t>
            </a:r>
            <a:endParaRPr lang="cs-CZ" sz="11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059832" y="3789040"/>
            <a:ext cx="136815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900" dirty="0" smtClean="0"/>
              <a:t>Kovy alkalický zemin</a:t>
            </a:r>
            <a:endParaRPr lang="cs-CZ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Rozpustné soli </a:t>
            </a:r>
            <a:r>
              <a:rPr lang="cs-CZ" sz="2400" dirty="0" smtClean="0">
                <a:solidFill>
                  <a:schemeClr val="tx1"/>
                </a:solidFill>
              </a:rPr>
              <a:t>(jedovaté)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2324100"/>
            <a:ext cx="7201420" cy="3508375"/>
          </a:xfrm>
        </p:spPr>
        <p:txBody>
          <a:bodyPr/>
          <a:lstStyle/>
          <a:p>
            <a:r>
              <a:rPr lang="cs-CZ" b="1" dirty="0" smtClean="0"/>
              <a:t>BaBr</a:t>
            </a:r>
            <a:r>
              <a:rPr lang="cs-CZ" b="1" baseline="-25000" dirty="0" smtClean="0"/>
              <a:t>2</a:t>
            </a:r>
            <a:r>
              <a:rPr lang="cs-CZ" dirty="0" smtClean="0"/>
              <a:t> (bromid barnatý)</a:t>
            </a:r>
            <a:r>
              <a:rPr lang="cs-CZ" b="1" dirty="0" smtClean="0"/>
              <a:t> BaI</a:t>
            </a:r>
            <a:r>
              <a:rPr lang="cs-CZ" b="1" baseline="-25000" dirty="0" smtClean="0"/>
              <a:t>2</a:t>
            </a:r>
            <a:r>
              <a:rPr lang="cs-CZ" dirty="0" smtClean="0"/>
              <a:t> (jodid barnatý)</a:t>
            </a:r>
          </a:p>
          <a:p>
            <a:pPr lvl="1"/>
            <a:r>
              <a:rPr lang="cs-CZ" dirty="0" smtClean="0"/>
              <a:t>Bílé krystalické látky</a:t>
            </a:r>
          </a:p>
          <a:p>
            <a:pPr lvl="1"/>
            <a:r>
              <a:rPr lang="cs-CZ" dirty="0" smtClean="0"/>
              <a:t>Velmi dobře rozpustný ve vodě </a:t>
            </a:r>
          </a:p>
          <a:p>
            <a:pPr lvl="1"/>
            <a:r>
              <a:rPr lang="cs-CZ" dirty="0" smtClean="0"/>
              <a:t>Připravují se reakcí hydroxidu barnatého či uhličitanu barnatého s kyselinou bromovodíkovou popřípadě kyselinou jodovodíkovou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Rozpustné soli </a:t>
            </a:r>
            <a:r>
              <a:rPr lang="cs-CZ" sz="2400" dirty="0" smtClean="0">
                <a:solidFill>
                  <a:schemeClr val="tx1"/>
                </a:solidFill>
              </a:rPr>
              <a:t>(jedovaté)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2324100"/>
            <a:ext cx="7201420" cy="3508375"/>
          </a:xfrm>
        </p:spPr>
        <p:txBody>
          <a:bodyPr/>
          <a:lstStyle/>
          <a:p>
            <a:r>
              <a:rPr lang="cs-CZ" b="1" dirty="0" smtClean="0"/>
              <a:t>Ba(NO</a:t>
            </a:r>
            <a:r>
              <a:rPr lang="cs-CZ" b="1" baseline="-25000" dirty="0" smtClean="0"/>
              <a:t>3</a:t>
            </a:r>
            <a:r>
              <a:rPr lang="cs-CZ" b="1" dirty="0" smtClean="0"/>
              <a:t>)</a:t>
            </a:r>
            <a:r>
              <a:rPr lang="cs-CZ" b="1" baseline="-25000" dirty="0" smtClean="0"/>
              <a:t>2</a:t>
            </a:r>
            <a:r>
              <a:rPr lang="cs-CZ" b="1" dirty="0" smtClean="0"/>
              <a:t> </a:t>
            </a:r>
            <a:r>
              <a:rPr lang="cs-CZ" dirty="0" smtClean="0"/>
              <a:t>(dusičnan barnatý)</a:t>
            </a:r>
          </a:p>
          <a:p>
            <a:pPr lvl="1"/>
            <a:r>
              <a:rPr lang="cs-CZ" dirty="0" smtClean="0"/>
              <a:t>Bezbarvá krystalická látka, prudce jedovatá</a:t>
            </a:r>
          </a:p>
          <a:p>
            <a:pPr lvl="1"/>
            <a:r>
              <a:rPr lang="cs-CZ" dirty="0" smtClean="0"/>
              <a:t>V přírodě se vyskytuje ve formě vzácného nerostu </a:t>
            </a:r>
            <a:r>
              <a:rPr lang="cs-CZ" dirty="0" err="1" smtClean="0"/>
              <a:t>nitrobarytu</a:t>
            </a:r>
            <a:endParaRPr lang="cs-CZ" dirty="0" smtClean="0"/>
          </a:p>
          <a:p>
            <a:endParaRPr lang="cs-CZ" b="1" dirty="0" smtClean="0"/>
          </a:p>
          <a:p>
            <a:r>
              <a:rPr lang="cs-CZ" b="1" dirty="0" err="1" smtClean="0"/>
              <a:t>BaS</a:t>
            </a:r>
            <a:r>
              <a:rPr lang="cs-CZ" b="1" dirty="0" smtClean="0"/>
              <a:t> </a:t>
            </a:r>
            <a:r>
              <a:rPr lang="cs-CZ" dirty="0" smtClean="0"/>
              <a:t>(sulfid barnatý)</a:t>
            </a:r>
          </a:p>
          <a:p>
            <a:pPr lvl="1"/>
            <a:r>
              <a:rPr lang="cs-CZ" dirty="0" smtClean="0"/>
              <a:t>Vzniká redukcí BaSO</a:t>
            </a:r>
            <a:r>
              <a:rPr lang="cs-CZ" baseline="-25000" dirty="0" smtClean="0"/>
              <a:t>4 </a:t>
            </a:r>
            <a:r>
              <a:rPr lang="cs-CZ" dirty="0" smtClean="0"/>
              <a:t>uhlíkem</a:t>
            </a:r>
          </a:p>
          <a:p>
            <a:pPr lvl="1"/>
            <a:r>
              <a:rPr lang="cs-CZ" dirty="0" smtClean="0"/>
              <a:t>Je surovinou na další soli barnaté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Nerozpustné soli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2324100"/>
            <a:ext cx="7273428" cy="3508375"/>
          </a:xfrm>
        </p:spPr>
        <p:txBody>
          <a:bodyPr/>
          <a:lstStyle/>
          <a:p>
            <a:r>
              <a:rPr lang="cs-CZ" b="1" dirty="0" smtClean="0"/>
              <a:t>BaF</a:t>
            </a:r>
            <a:r>
              <a:rPr lang="cs-CZ" b="1" baseline="-25000" dirty="0" smtClean="0"/>
              <a:t>2</a:t>
            </a:r>
            <a:r>
              <a:rPr lang="cs-CZ" b="1" dirty="0" smtClean="0"/>
              <a:t> </a:t>
            </a:r>
            <a:r>
              <a:rPr lang="cs-CZ" dirty="0" smtClean="0"/>
              <a:t>(Fluorid barnatý)</a:t>
            </a:r>
          </a:p>
          <a:p>
            <a:pPr lvl="1"/>
            <a:r>
              <a:rPr lang="cs-CZ" dirty="0" smtClean="0"/>
              <a:t>Bílá, krystalická látka</a:t>
            </a:r>
          </a:p>
          <a:p>
            <a:r>
              <a:rPr lang="cs-CZ" b="1" dirty="0" smtClean="0"/>
              <a:t>BaSO</a:t>
            </a:r>
            <a:r>
              <a:rPr lang="cs-CZ" b="1" baseline="-25000" dirty="0" smtClean="0"/>
              <a:t>4</a:t>
            </a:r>
            <a:r>
              <a:rPr lang="cs-CZ" baseline="-25000" dirty="0" smtClean="0"/>
              <a:t> </a:t>
            </a:r>
            <a:r>
              <a:rPr lang="cs-CZ" dirty="0" smtClean="0"/>
              <a:t>(síran barnatý)</a:t>
            </a:r>
          </a:p>
          <a:p>
            <a:pPr lvl="1"/>
            <a:r>
              <a:rPr lang="cs-CZ" dirty="0" smtClean="0"/>
              <a:t>Bílá látka nerozpustná i v </a:t>
            </a:r>
            <a:r>
              <a:rPr lang="cs-CZ" dirty="0" err="1" smtClean="0"/>
              <a:t>HCl</a:t>
            </a:r>
            <a:endParaRPr lang="cs-CZ" dirty="0" smtClean="0"/>
          </a:p>
          <a:p>
            <a:pPr lvl="1"/>
            <a:r>
              <a:rPr lang="cs-CZ" dirty="0" smtClean="0"/>
              <a:t>Vzniká srážením:</a:t>
            </a:r>
          </a:p>
          <a:p>
            <a:pPr lvl="1">
              <a:buNone/>
            </a:pPr>
            <a:r>
              <a:rPr lang="cs-CZ" dirty="0" smtClean="0"/>
              <a:t>		BaCl</a:t>
            </a:r>
            <a:r>
              <a:rPr lang="cs-CZ" baseline="-25000" dirty="0" smtClean="0"/>
              <a:t>2</a:t>
            </a:r>
            <a:r>
              <a:rPr lang="cs-CZ" dirty="0" smtClean="0"/>
              <a:t> + Na</a:t>
            </a:r>
            <a:r>
              <a:rPr lang="cs-CZ" baseline="-25000" dirty="0" smtClean="0"/>
              <a:t>2</a:t>
            </a:r>
            <a:r>
              <a:rPr lang="cs-CZ" dirty="0" smtClean="0"/>
              <a:t>SO</a:t>
            </a:r>
            <a:r>
              <a:rPr lang="cs-CZ" baseline="-25000" dirty="0" smtClean="0"/>
              <a:t>4</a:t>
            </a:r>
            <a:r>
              <a:rPr lang="cs-CZ" dirty="0" smtClean="0"/>
              <a:t> → BaSO</a:t>
            </a:r>
            <a:r>
              <a:rPr lang="cs-CZ" baseline="-25000" dirty="0" smtClean="0"/>
              <a:t>4</a:t>
            </a:r>
            <a:r>
              <a:rPr lang="cs-CZ" dirty="0" smtClean="0"/>
              <a:t> ↓ + 2 </a:t>
            </a:r>
            <a:r>
              <a:rPr lang="cs-CZ" dirty="0" err="1" smtClean="0"/>
              <a:t>NaCl</a:t>
            </a:r>
            <a:endParaRPr lang="cs-CZ" dirty="0" smtClean="0"/>
          </a:p>
          <a:p>
            <a:pPr lvl="1"/>
            <a:r>
              <a:rPr lang="cs-CZ" dirty="0" smtClean="0"/>
              <a:t>Používá se jako kontrastní rentgenová látka v lékařství</a:t>
            </a:r>
          </a:p>
          <a:p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Nerozpustné soli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2324100"/>
            <a:ext cx="7273428" cy="3508375"/>
          </a:xfrm>
        </p:spPr>
        <p:txBody>
          <a:bodyPr/>
          <a:lstStyle/>
          <a:p>
            <a:r>
              <a:rPr lang="cs-CZ" b="1" dirty="0" err="1" smtClean="0"/>
              <a:t>Lipoton</a:t>
            </a:r>
            <a:endParaRPr lang="cs-CZ" b="1" dirty="0" smtClean="0"/>
          </a:p>
          <a:p>
            <a:pPr lvl="1">
              <a:buFont typeface="Century Gothic" pitchFamily="34" charset="0"/>
              <a:buChar char="="/>
            </a:pPr>
            <a:r>
              <a:rPr lang="cs-CZ" dirty="0" smtClean="0"/>
              <a:t>Dispergovaná směs </a:t>
            </a:r>
            <a:r>
              <a:rPr lang="cs-CZ" dirty="0" err="1" smtClean="0"/>
              <a:t>ZnS</a:t>
            </a:r>
            <a:r>
              <a:rPr lang="cs-CZ" dirty="0" smtClean="0"/>
              <a:t> a BaSO4</a:t>
            </a:r>
          </a:p>
          <a:p>
            <a:pPr lvl="1"/>
            <a:r>
              <a:rPr lang="cs-CZ" dirty="0" smtClean="0"/>
              <a:t>Jemný bílý prášek bez zápachu, na vzduchu stálý, nejedovatý, nehořlavý a nevýbušný</a:t>
            </a:r>
          </a:p>
          <a:p>
            <a:pPr lvl="1"/>
            <a:r>
              <a:rPr lang="cs-CZ" dirty="0" smtClean="0"/>
              <a:t>Pigment odolný H</a:t>
            </a:r>
            <a:r>
              <a:rPr lang="cs-CZ" baseline="-25000" dirty="0" smtClean="0"/>
              <a:t>2</a:t>
            </a:r>
            <a:r>
              <a:rPr lang="cs-CZ" dirty="0" smtClean="0"/>
              <a:t>S (nečerná)</a:t>
            </a:r>
          </a:p>
          <a:p>
            <a:pPr lvl="1"/>
            <a:r>
              <a:rPr lang="cs-CZ" dirty="0" smtClean="0"/>
              <a:t>Vyrábí se reakcí:</a:t>
            </a:r>
          </a:p>
          <a:p>
            <a:pPr lvl="1">
              <a:buNone/>
            </a:pPr>
            <a:r>
              <a:rPr lang="cs-CZ" dirty="0" smtClean="0"/>
              <a:t>		ZnSO</a:t>
            </a:r>
            <a:r>
              <a:rPr lang="cs-CZ" baseline="-25000" dirty="0" smtClean="0"/>
              <a:t>4</a:t>
            </a:r>
            <a:r>
              <a:rPr lang="cs-CZ" dirty="0" smtClean="0"/>
              <a:t> + </a:t>
            </a:r>
            <a:r>
              <a:rPr lang="cs-CZ" dirty="0" err="1" smtClean="0"/>
              <a:t>BaS</a:t>
            </a:r>
            <a:r>
              <a:rPr lang="cs-CZ" dirty="0" smtClean="0"/>
              <a:t> → </a:t>
            </a:r>
            <a:r>
              <a:rPr lang="cs-CZ" dirty="0" err="1" smtClean="0"/>
              <a:t>ZnS</a:t>
            </a:r>
            <a:r>
              <a:rPr lang="cs-CZ" dirty="0" smtClean="0"/>
              <a:t> + BaSO</a:t>
            </a:r>
            <a:r>
              <a:rPr lang="cs-CZ" baseline="-25000" dirty="0" smtClean="0"/>
              <a:t>4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Nerozpustné soli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2324100"/>
            <a:ext cx="7273428" cy="3508375"/>
          </a:xfrm>
        </p:spPr>
        <p:txBody>
          <a:bodyPr/>
          <a:lstStyle/>
          <a:p>
            <a:r>
              <a:rPr lang="cs-CZ" b="1" dirty="0" smtClean="0"/>
              <a:t>BaCo</a:t>
            </a:r>
            <a:r>
              <a:rPr lang="cs-CZ" b="1" baseline="-25000" dirty="0" smtClean="0"/>
              <a:t>3</a:t>
            </a:r>
            <a:r>
              <a:rPr lang="cs-CZ" b="1" dirty="0" smtClean="0"/>
              <a:t> </a:t>
            </a:r>
            <a:r>
              <a:rPr lang="cs-CZ" dirty="0" smtClean="0"/>
              <a:t>(uhličitan barnatý)</a:t>
            </a:r>
          </a:p>
          <a:p>
            <a:pPr lvl="1"/>
            <a:r>
              <a:rPr lang="cs-CZ" dirty="0" smtClean="0"/>
              <a:t>Bílá, nerozpustná, práškovitá látka</a:t>
            </a:r>
          </a:p>
          <a:p>
            <a:pPr lvl="1"/>
            <a:r>
              <a:rPr lang="cs-CZ" dirty="0" smtClean="0"/>
              <a:t>V přírodě vyskytuje jako nerost </a:t>
            </a:r>
            <a:r>
              <a:rPr lang="cs-CZ" dirty="0" err="1" smtClean="0"/>
              <a:t>witherit</a:t>
            </a:r>
            <a:endParaRPr lang="cs-CZ" dirty="0" smtClean="0"/>
          </a:p>
          <a:p>
            <a:pPr lvl="1"/>
            <a:r>
              <a:rPr lang="cs-CZ" dirty="0" smtClean="0"/>
              <a:t>Používá se jako rodenticid (pesticid určený k hubení hlodavců), do cihel, keramických glazur a cementů</a:t>
            </a:r>
          </a:p>
          <a:p>
            <a:pPr lvl="1"/>
            <a:r>
              <a:rPr lang="cs-CZ" dirty="0" smtClean="0"/>
              <a:t>Vyrábí se z </a:t>
            </a:r>
            <a:r>
              <a:rPr lang="cs-CZ" dirty="0" err="1" smtClean="0"/>
              <a:t>BaS</a:t>
            </a:r>
            <a:r>
              <a:rPr lang="cs-CZ" dirty="0" smtClean="0"/>
              <a:t>, buď pomocí Na</a:t>
            </a:r>
            <a:r>
              <a:rPr lang="cs-CZ" baseline="-25000" dirty="0" smtClean="0"/>
              <a:t>2</a:t>
            </a:r>
            <a:r>
              <a:rPr lang="cs-CZ" dirty="0" smtClean="0"/>
              <a:t>CO</a:t>
            </a:r>
            <a:r>
              <a:rPr lang="cs-CZ" baseline="-25000" dirty="0" smtClean="0"/>
              <a:t>3</a:t>
            </a:r>
            <a:r>
              <a:rPr lang="cs-CZ" dirty="0" smtClean="0"/>
              <a:t> nebo průchodem CO</a:t>
            </a:r>
            <a:r>
              <a:rPr lang="cs-CZ" baseline="-25000" dirty="0" smtClean="0"/>
              <a:t>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Výroba </a:t>
            </a:r>
            <a:r>
              <a:rPr lang="cs-CZ" dirty="0" smtClean="0"/>
              <a:t>minerálních výrobků nekovových za použití síranu </a:t>
            </a:r>
            <a:r>
              <a:rPr lang="cs-CZ" dirty="0" smtClean="0"/>
              <a:t>barnatého</a:t>
            </a:r>
            <a:endParaRPr lang="cs-CZ" dirty="0" smtClean="0"/>
          </a:p>
          <a:p>
            <a:r>
              <a:rPr lang="cs-CZ" dirty="0" smtClean="0"/>
              <a:t>Sklářský </a:t>
            </a:r>
            <a:r>
              <a:rPr lang="cs-CZ" dirty="0" smtClean="0"/>
              <a:t>průmysl – použití uhličitanu barnatého jako součásti sklářského kmene při výrobě </a:t>
            </a:r>
            <a:r>
              <a:rPr lang="cs-CZ" dirty="0" smtClean="0"/>
              <a:t>skel</a:t>
            </a:r>
          </a:p>
          <a:p>
            <a:r>
              <a:rPr lang="cs-CZ" dirty="0" smtClean="0"/>
              <a:t>Výroba barev a nátěrových </a:t>
            </a:r>
            <a:r>
              <a:rPr lang="cs-CZ" dirty="0" smtClean="0"/>
              <a:t>hmot</a:t>
            </a:r>
          </a:p>
          <a:p>
            <a:r>
              <a:rPr lang="cs-CZ" dirty="0" smtClean="0"/>
              <a:t>Keramický průmysl – výroba barnatých </a:t>
            </a:r>
            <a:r>
              <a:rPr lang="cs-CZ" dirty="0" smtClean="0"/>
              <a:t>frit</a:t>
            </a:r>
          </a:p>
          <a:p>
            <a:r>
              <a:rPr lang="cs-CZ" dirty="0" smtClean="0"/>
              <a:t>Zdravotnictví – BaSO4 jako kontrastní látka při RTG vyšetření žaludku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Minerály </a:t>
            </a:r>
            <a:r>
              <a:rPr lang="cs-CZ" dirty="0" smtClean="0"/>
              <a:t>s obsahem barya jsou známé již od 18. století </a:t>
            </a:r>
          </a:p>
          <a:p>
            <a:r>
              <a:rPr lang="cs-CZ" dirty="0" smtClean="0"/>
              <a:t>V </a:t>
            </a:r>
            <a:r>
              <a:rPr lang="cs-CZ" dirty="0" smtClean="0"/>
              <a:t>roce 1790 ukázal A. </a:t>
            </a:r>
            <a:r>
              <a:rPr lang="cs-CZ" dirty="0" err="1" smtClean="0"/>
              <a:t>Crawford</a:t>
            </a:r>
            <a:r>
              <a:rPr lang="cs-CZ" dirty="0" smtClean="0"/>
              <a:t>, že minerál nalezený v olověných dolech poblíž </a:t>
            </a:r>
            <a:r>
              <a:rPr lang="cs-CZ" dirty="0" err="1" smtClean="0"/>
              <a:t>Strontianu</a:t>
            </a:r>
            <a:r>
              <a:rPr lang="cs-CZ" dirty="0" smtClean="0"/>
              <a:t> ve Skotsku, je sloučeninou nového prvku. To potvrdil o rok později T.C. </a:t>
            </a:r>
            <a:r>
              <a:rPr lang="cs-CZ" dirty="0" err="1" smtClean="0"/>
              <a:t>Hope</a:t>
            </a:r>
            <a:r>
              <a:rPr lang="cs-CZ" dirty="0" smtClean="0"/>
              <a:t> podle barvy plamene – Ba hoří žlutozeleně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Podstata </a:t>
            </a:r>
            <a:r>
              <a:rPr lang="cs-CZ" dirty="0" smtClean="0"/>
              <a:t>těchto minerálů byla objasněna </a:t>
            </a:r>
            <a:r>
              <a:rPr lang="cs-CZ" dirty="0" err="1" smtClean="0"/>
              <a:t>Scheelem</a:t>
            </a:r>
            <a:r>
              <a:rPr lang="cs-CZ" dirty="0" smtClean="0"/>
              <a:t>, který zjistil, že těžký živec je </a:t>
            </a:r>
            <a:r>
              <a:rPr lang="cs-CZ" dirty="0" smtClean="0"/>
              <a:t>BaSO4</a:t>
            </a:r>
          </a:p>
          <a:p>
            <a:pPr lvl="1">
              <a:buFont typeface="Century Gothic" pitchFamily="34" charset="0"/>
              <a:buChar char="→"/>
            </a:pPr>
            <a:r>
              <a:rPr lang="cs-CZ" dirty="0" smtClean="0"/>
              <a:t>Dostal </a:t>
            </a:r>
            <a:r>
              <a:rPr lang="cs-CZ" dirty="0" smtClean="0"/>
              <a:t>jméno baryt (řecky </a:t>
            </a:r>
            <a:r>
              <a:rPr lang="cs-CZ" dirty="0" err="1" smtClean="0"/>
              <a:t>barys</a:t>
            </a:r>
            <a:r>
              <a:rPr lang="cs-CZ" dirty="0" smtClean="0"/>
              <a:t> = těžký) </a:t>
            </a:r>
          </a:p>
          <a:p>
            <a:r>
              <a:rPr lang="cs-CZ" dirty="0" smtClean="0"/>
              <a:t>baryum izoloval v roce 1808 Davy z </a:t>
            </a:r>
            <a:r>
              <a:rPr lang="cs-CZ" dirty="0" err="1" smtClean="0"/>
              <a:t>BaO</a:t>
            </a:r>
            <a:r>
              <a:rPr lang="cs-CZ" dirty="0" smtClean="0"/>
              <a:t> – tehdy nově objevené zeminy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Baryum jako </a:t>
            </a:r>
            <a:r>
              <a:rPr lang="cs-CZ" dirty="0" err="1" smtClean="0"/>
              <a:t>travidlo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lidském organismu </a:t>
            </a:r>
            <a:r>
              <a:rPr lang="cs-CZ" dirty="0" smtClean="0"/>
              <a:t>obsaženo </a:t>
            </a:r>
            <a:r>
              <a:rPr lang="cs-CZ" dirty="0" smtClean="0"/>
              <a:t>průměrně v 0,23 mg/kg tělesné </a:t>
            </a:r>
            <a:r>
              <a:rPr lang="cs-CZ" dirty="0" smtClean="0"/>
              <a:t>váhy</a:t>
            </a:r>
          </a:p>
          <a:p>
            <a:r>
              <a:rPr lang="cs-CZ" dirty="0" smtClean="0"/>
              <a:t>Na </a:t>
            </a:r>
            <a:r>
              <a:rPr lang="cs-CZ" dirty="0" smtClean="0"/>
              <a:t>jeho biologické funkci se zatím vědci zcela </a:t>
            </a:r>
            <a:r>
              <a:rPr lang="cs-CZ" dirty="0" smtClean="0"/>
              <a:t>neshodli</a:t>
            </a:r>
          </a:p>
          <a:p>
            <a:r>
              <a:rPr lang="cs-CZ" dirty="0" smtClean="0"/>
              <a:t>K akutním </a:t>
            </a:r>
            <a:r>
              <a:rPr lang="cs-CZ" dirty="0" smtClean="0"/>
              <a:t>otravám dochází především </a:t>
            </a:r>
            <a:r>
              <a:rPr lang="cs-CZ" dirty="0" smtClean="0"/>
              <a:t>požitím jeho rozpustných </a:t>
            </a:r>
            <a:r>
              <a:rPr lang="cs-CZ" dirty="0" smtClean="0"/>
              <a:t>sloučenin</a:t>
            </a:r>
          </a:p>
          <a:p>
            <a:pPr lvl="1"/>
            <a:r>
              <a:rPr lang="cs-CZ" dirty="0" smtClean="0"/>
              <a:t>Příznaky</a:t>
            </a:r>
            <a:r>
              <a:rPr lang="cs-CZ" dirty="0" smtClean="0"/>
              <a:t>: dráždění trávicího ústrojí, slinění, zvracení, krvácení trávicího ústrojí, působí na nervový systém a na buňky kosterního a srdečního svalstva, třes, dýchací potíže</a:t>
            </a:r>
            <a:r>
              <a:rPr lang="cs-CZ" dirty="0" smtClean="0"/>
              <a:t>,..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Elektronová konfigurace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u="sng" dirty="0" smtClean="0">
                <a:uFill>
                  <a:solidFill>
                    <a:schemeClr val="accent1"/>
                  </a:solidFill>
                </a:uFill>
              </a:rPr>
              <a:t>Úplným zápisem</a:t>
            </a:r>
          </a:p>
          <a:p>
            <a:pPr lvl="1"/>
            <a:r>
              <a:rPr lang="cs-CZ" dirty="0" smtClean="0"/>
              <a:t>1s</a:t>
            </a:r>
            <a:r>
              <a:rPr lang="cs-CZ" baseline="30000" dirty="0" smtClean="0"/>
              <a:t>2</a:t>
            </a:r>
            <a:r>
              <a:rPr lang="cs-CZ" dirty="0" smtClean="0"/>
              <a:t> 2s</a:t>
            </a:r>
            <a:r>
              <a:rPr lang="cs-CZ" baseline="30000" dirty="0" smtClean="0"/>
              <a:t>2</a:t>
            </a:r>
            <a:r>
              <a:rPr lang="cs-CZ" dirty="0" smtClean="0"/>
              <a:t> 2p</a:t>
            </a:r>
            <a:r>
              <a:rPr lang="cs-CZ" baseline="30000" dirty="0" smtClean="0"/>
              <a:t>6</a:t>
            </a:r>
            <a:r>
              <a:rPr lang="cs-CZ" dirty="0" smtClean="0"/>
              <a:t> 3s</a:t>
            </a:r>
            <a:r>
              <a:rPr lang="cs-CZ" baseline="30000" dirty="0" smtClean="0"/>
              <a:t>2</a:t>
            </a:r>
            <a:r>
              <a:rPr lang="cs-CZ" dirty="0" smtClean="0"/>
              <a:t> 3p</a:t>
            </a:r>
            <a:r>
              <a:rPr lang="cs-CZ" baseline="30000" dirty="0" smtClean="0"/>
              <a:t>6</a:t>
            </a:r>
            <a:r>
              <a:rPr lang="cs-CZ" dirty="0" smtClean="0"/>
              <a:t> 4s</a:t>
            </a:r>
            <a:r>
              <a:rPr lang="cs-CZ" baseline="30000" dirty="0" smtClean="0"/>
              <a:t>2</a:t>
            </a:r>
            <a:r>
              <a:rPr lang="cs-CZ" dirty="0" smtClean="0"/>
              <a:t> 3d</a:t>
            </a:r>
            <a:r>
              <a:rPr lang="cs-CZ" baseline="30000" dirty="0" smtClean="0"/>
              <a:t>10</a:t>
            </a:r>
            <a:r>
              <a:rPr lang="cs-CZ" dirty="0" smtClean="0"/>
              <a:t> 4p</a:t>
            </a:r>
            <a:r>
              <a:rPr lang="cs-CZ" baseline="30000" dirty="0" smtClean="0"/>
              <a:t>6</a:t>
            </a:r>
            <a:r>
              <a:rPr lang="cs-CZ" dirty="0" smtClean="0"/>
              <a:t> 5s</a:t>
            </a:r>
            <a:r>
              <a:rPr lang="cs-CZ" baseline="30000" dirty="0" smtClean="0"/>
              <a:t>2</a:t>
            </a:r>
            <a:r>
              <a:rPr lang="cs-CZ" dirty="0" smtClean="0"/>
              <a:t> 4d</a:t>
            </a:r>
            <a:r>
              <a:rPr lang="cs-CZ" baseline="30000" dirty="0" smtClean="0"/>
              <a:t>10</a:t>
            </a:r>
            <a:r>
              <a:rPr lang="cs-CZ" dirty="0" smtClean="0"/>
              <a:t> 5p</a:t>
            </a:r>
            <a:r>
              <a:rPr lang="cs-CZ" baseline="30000" dirty="0" smtClean="0"/>
              <a:t>6</a:t>
            </a:r>
            <a:r>
              <a:rPr lang="cs-CZ" dirty="0" smtClean="0"/>
              <a:t> 6s</a:t>
            </a:r>
            <a:r>
              <a:rPr lang="cs-CZ" baseline="30000" dirty="0" smtClean="0"/>
              <a:t>2</a:t>
            </a:r>
          </a:p>
          <a:p>
            <a:endParaRPr lang="cs-CZ" dirty="0" smtClean="0"/>
          </a:p>
          <a:p>
            <a:r>
              <a:rPr lang="cs-CZ" u="sng" dirty="0" smtClean="0">
                <a:uFill>
                  <a:solidFill>
                    <a:schemeClr val="accent1"/>
                  </a:solidFill>
                </a:uFill>
              </a:rPr>
              <a:t>Pomocí vzácného plynu</a:t>
            </a:r>
          </a:p>
          <a:p>
            <a:pPr lvl="1"/>
            <a:r>
              <a:rPr lang="cs-CZ" dirty="0" smtClean="0"/>
              <a:t>[</a:t>
            </a:r>
            <a:r>
              <a:rPr lang="cs-CZ" dirty="0" err="1" smtClean="0"/>
              <a:t>Xe</a:t>
            </a:r>
            <a:r>
              <a:rPr lang="cs-CZ" dirty="0" smtClean="0"/>
              <a:t>] 6s</a:t>
            </a:r>
            <a:r>
              <a:rPr lang="cs-CZ" baseline="30000" dirty="0" smtClean="0"/>
              <a:t>2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fyzikálně-chemické vlastnosti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1187624" y="2550512"/>
          <a:ext cx="6777038" cy="296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88519"/>
                <a:gridCol w="3388519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Chemická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značka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Ba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Protonové číslo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Elektronegativita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0,89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Atomová hmotnost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204,383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Teplota tání (ºC)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727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Teplota varu (ºC)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1850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Hustota</a:t>
                      </a:r>
                      <a:r>
                        <a:rPr lang="cs-CZ" baseline="0" dirty="0" smtClean="0"/>
                        <a:t> (g/m</a:t>
                      </a:r>
                      <a:r>
                        <a:rPr lang="cs-CZ" baseline="30000" dirty="0" smtClean="0"/>
                        <a:t>3</a:t>
                      </a:r>
                      <a:r>
                        <a:rPr lang="cs-CZ" baseline="0" dirty="0" smtClean="0"/>
                        <a:t>)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3,62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Rok objevu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1808</a:t>
                      </a:r>
                      <a:endParaRPr lang="cs-CZ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fyzikálně-chemické vlastnosti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Oxidační čísla: 0, II</a:t>
            </a:r>
          </a:p>
          <a:p>
            <a:r>
              <a:rPr lang="cs-CZ" dirty="0" smtClean="0"/>
              <a:t>Měkký, lehký, velmi reaktivní a toxický kov</a:t>
            </a:r>
          </a:p>
          <a:p>
            <a:r>
              <a:rPr lang="cs-CZ" dirty="0" smtClean="0"/>
              <a:t>Svými vlastnostmi se blíží vlastnostem alkalických kovů</a:t>
            </a:r>
          </a:p>
          <a:p>
            <a:r>
              <a:rPr lang="cs-CZ" dirty="0" smtClean="0"/>
              <a:t>Nejreaktivnější z kovů alkalických zemin, jeho reaktivita natolik vysoká, že může být dlouhodobě uchováváno pouze pod vrstvou alifatických uhlovodíků (jako petrolej, nafta) s nimiž nereaguje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fyzikálně-chemické vlastnosti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Dobrý vodič elektrického proudu a tepla</a:t>
            </a:r>
          </a:p>
          <a:p>
            <a:r>
              <a:rPr lang="cs-CZ" dirty="0" smtClean="0"/>
              <a:t>Všechny rozpustné soli barya prudce jedovaté</a:t>
            </a:r>
          </a:p>
          <a:p>
            <a:r>
              <a:rPr lang="cs-CZ" dirty="0" smtClean="0"/>
              <a:t>S vodou reaguje bouřlivě</a:t>
            </a:r>
          </a:p>
          <a:p>
            <a:pPr lvl="1">
              <a:buNone/>
            </a:pPr>
            <a:r>
              <a:rPr lang="cs-CZ" dirty="0" smtClean="0"/>
              <a:t>	Ba + 2H</a:t>
            </a:r>
            <a:r>
              <a:rPr lang="cs-CZ" baseline="-25000" dirty="0" smtClean="0"/>
              <a:t>2</a:t>
            </a:r>
            <a:r>
              <a:rPr lang="cs-CZ" dirty="0" smtClean="0"/>
              <a:t>0 → Ba(OH)</a:t>
            </a:r>
            <a:r>
              <a:rPr lang="cs-CZ" baseline="-25000" dirty="0" smtClean="0"/>
              <a:t>2</a:t>
            </a:r>
            <a:r>
              <a:rPr lang="cs-CZ" dirty="0" smtClean="0"/>
              <a:t> + H</a:t>
            </a:r>
            <a:r>
              <a:rPr lang="cs-CZ" baseline="-25000" dirty="0" smtClean="0"/>
              <a:t>2</a:t>
            </a:r>
          </a:p>
          <a:p>
            <a:r>
              <a:rPr lang="cs-CZ" dirty="0" smtClean="0"/>
              <a:t>Jeho soli barví plamen zeleně</a:t>
            </a:r>
          </a:p>
          <a:p>
            <a:r>
              <a:rPr lang="cs-CZ" dirty="0" smtClean="0"/>
              <a:t>V přírodě vytváří pouze barnaté sloučeniny Ba</a:t>
            </a:r>
            <a:r>
              <a:rPr lang="cs-CZ" baseline="30000" dirty="0" smtClean="0"/>
              <a:t>2+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fyzikálně-chemické vlastnosti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vzduchu se okamžitě pokrývá vrstvou nažloutlého oxidu</a:t>
            </a:r>
          </a:p>
          <a:p>
            <a:r>
              <a:rPr lang="cs-CZ" dirty="0" smtClean="0"/>
              <a:t>Práškové baryum na vzduchu schopno samovolného vznícení</a:t>
            </a:r>
          </a:p>
          <a:p>
            <a:r>
              <a:rPr lang="cs-CZ" dirty="0" smtClean="0"/>
              <a:t>Je to zásadotvorný prvek, rozpouští se v běžných kyselinách za tvorby barnatých solí</a:t>
            </a:r>
          </a:p>
          <a:p>
            <a:r>
              <a:rPr lang="cs-CZ" dirty="0" smtClean="0"/>
              <a:t>Nerozpouští se v roztocích hydroxidů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Výskyt v přírodě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 všech svých sloučeninách se vyskytuje pouze v mocenství Ba</a:t>
            </a:r>
            <a:r>
              <a:rPr lang="cs-CZ" baseline="30000" dirty="0" smtClean="0"/>
              <a:t>+2</a:t>
            </a:r>
            <a:endParaRPr lang="cs-CZ" dirty="0" smtClean="0"/>
          </a:p>
          <a:p>
            <a:r>
              <a:rPr lang="cs-CZ" dirty="0" smtClean="0"/>
              <a:t>Výskyt v přírodě i v okolním vesmíru poměrně vzácný</a:t>
            </a:r>
          </a:p>
          <a:p>
            <a:r>
              <a:rPr lang="cs-CZ" dirty="0" smtClean="0"/>
              <a:t>V zemské kůře se vyskytuje v množství 0,025–0,045 %</a:t>
            </a:r>
          </a:p>
          <a:p>
            <a:pPr lvl="1">
              <a:buFont typeface="Century Gothic" pitchFamily="34" charset="0"/>
              <a:buChar char="→"/>
            </a:pPr>
            <a:r>
              <a:rPr lang="cs-CZ" dirty="0" smtClean="0"/>
              <a:t>řadí se na 14. místo v zastoupení prvků podle výskytu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Výskyt v přírodě - minerály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b="1" dirty="0" smtClean="0"/>
              <a:t>Baryt (těživec) – BaSO</a:t>
            </a:r>
            <a:r>
              <a:rPr lang="cs-CZ" b="1" baseline="-25000" dirty="0" smtClean="0"/>
              <a:t>4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b="1" dirty="0" err="1" smtClean="0"/>
              <a:t>Witherit</a:t>
            </a:r>
            <a:r>
              <a:rPr lang="cs-CZ" b="1" dirty="0" smtClean="0"/>
              <a:t> - BaCO</a:t>
            </a:r>
            <a:r>
              <a:rPr lang="cs-CZ" b="1" baseline="-25000" dirty="0" smtClean="0"/>
              <a:t>3</a:t>
            </a:r>
          </a:p>
          <a:p>
            <a:endParaRPr lang="cs-CZ" dirty="0"/>
          </a:p>
        </p:txBody>
      </p:sp>
      <p:pic>
        <p:nvPicPr>
          <p:cNvPr id="5" name="Obrázek 4" descr="bary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8944" y="3284984"/>
            <a:ext cx="3591048" cy="2592288"/>
          </a:xfrm>
          <a:prstGeom prst="rect">
            <a:avLst/>
          </a:prstGeom>
        </p:spPr>
      </p:pic>
      <p:pic>
        <p:nvPicPr>
          <p:cNvPr id="6" name="Obrázek 5" descr="Wither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140968"/>
            <a:ext cx="3672408" cy="2755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368</TotalTime>
  <Words>888</Words>
  <Application>Microsoft Office PowerPoint</Application>
  <PresentationFormat>Předvádění na obrazovce (4:3)</PresentationFormat>
  <Paragraphs>163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Motiv1</vt:lpstr>
      <vt:lpstr>Baryum</vt:lpstr>
      <vt:lpstr>Poloha v periodické tabulce</vt:lpstr>
      <vt:lpstr>Elektronová konfigurace</vt:lpstr>
      <vt:lpstr>Základní fyzikálně-chemické vlastnosti</vt:lpstr>
      <vt:lpstr>Základní fyzikálně-chemické vlastnosti</vt:lpstr>
      <vt:lpstr>Základní fyzikálně-chemické vlastnosti</vt:lpstr>
      <vt:lpstr>Základní fyzikálně-chemické vlastnosti</vt:lpstr>
      <vt:lpstr>Výskyt v přírodě</vt:lpstr>
      <vt:lpstr>Výskyt v přírodě - minerály</vt:lpstr>
      <vt:lpstr>Výskyt v přírodě - minerály</vt:lpstr>
      <vt:lpstr>Výskyt v přírodě - minerály</vt:lpstr>
      <vt:lpstr>Výskyt v přírodě - minerály</vt:lpstr>
      <vt:lpstr>Výskyt v přírodě - minerály</vt:lpstr>
      <vt:lpstr>Výroba</vt:lpstr>
      <vt:lpstr>Sloučeniny</vt:lpstr>
      <vt:lpstr>Sloučeniny</vt:lpstr>
      <vt:lpstr>Sloučeniny</vt:lpstr>
      <vt:lpstr>Sloučeniny</vt:lpstr>
      <vt:lpstr>Rozpustné soli (jedovaté)</vt:lpstr>
      <vt:lpstr>Rozpustné soli (jedovaté)</vt:lpstr>
      <vt:lpstr>Rozpustné soli (jedovaté)</vt:lpstr>
      <vt:lpstr>Nerozpustné soli </vt:lpstr>
      <vt:lpstr>Nerozpustné soli </vt:lpstr>
      <vt:lpstr>Nerozpustné soli </vt:lpstr>
      <vt:lpstr>Použití</vt:lpstr>
      <vt:lpstr>Historie</vt:lpstr>
      <vt:lpstr>Historie</vt:lpstr>
      <vt:lpstr>Baryum jako travidlo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</dc:creator>
  <cp:lastModifiedBy>admin</cp:lastModifiedBy>
  <cp:revision>41</cp:revision>
  <dcterms:created xsi:type="dcterms:W3CDTF">2012-04-21T07:48:00Z</dcterms:created>
  <dcterms:modified xsi:type="dcterms:W3CDTF">2012-04-25T21:28:38Z</dcterms:modified>
</cp:coreProperties>
</file>