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9" r:id="rId14"/>
    <p:sldId id="273" r:id="rId15"/>
    <p:sldId id="278" r:id="rId16"/>
    <p:sldId id="274" r:id="rId17"/>
    <p:sldId id="266" r:id="rId18"/>
    <p:sldId id="275" r:id="rId19"/>
    <p:sldId id="267" r:id="rId20"/>
    <p:sldId id="268" r:id="rId21"/>
    <p:sldId id="269" r:id="rId22"/>
    <p:sldId id="276" r:id="rId23"/>
    <p:sldId id="270" r:id="rId24"/>
    <p:sldId id="277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093-FF84-4041-BAEB-7B1B2832D677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BA6E1-9171-4E0C-9AF3-35C2D730F9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093-FF84-4041-BAEB-7B1B2832D677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A6E1-9171-4E0C-9AF3-35C2D730F9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7ABA6E1-9171-4E0C-9AF3-35C2D730F9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093-FF84-4041-BAEB-7B1B2832D677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093-FF84-4041-BAEB-7B1B2832D677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7ABA6E1-9171-4E0C-9AF3-35C2D730F9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093-FF84-4041-BAEB-7B1B2832D677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BA6E1-9171-4E0C-9AF3-35C2D730F9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90D4093-FF84-4041-BAEB-7B1B2832D677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A6E1-9171-4E0C-9AF3-35C2D730F9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093-FF84-4041-BAEB-7B1B2832D677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ABA6E1-9171-4E0C-9AF3-35C2D730F9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093-FF84-4041-BAEB-7B1B2832D677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ABA6E1-9171-4E0C-9AF3-35C2D730F9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093-FF84-4041-BAEB-7B1B2832D677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ABA6E1-9171-4E0C-9AF3-35C2D730F9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BA6E1-9171-4E0C-9AF3-35C2D730F9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093-FF84-4041-BAEB-7B1B2832D677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7ABA6E1-9171-4E0C-9AF3-35C2D730F9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90D4093-FF84-4041-BAEB-7B1B2832D677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90D4093-FF84-4041-BAEB-7B1B2832D677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BA6E1-9171-4E0C-9AF3-35C2D730F9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s.wikipedia.org/wiki/Soubor:Hawleyit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vky.com/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rategicsourceror.com/2011/03/shortages-could-drive-palladium-prices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s.wikipedia.org/wiki/Soubor:Cadmium-crystal_bar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s.wikipedia.org/wiki/Soubor:Hawleyite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Kadmium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CdS</a:t>
            </a:r>
            <a:r>
              <a:rPr lang="cs-CZ" dirty="0" smtClean="0"/>
              <a:t> – kadmiová žluť (viz. obrázek)</a:t>
            </a:r>
          </a:p>
          <a:p>
            <a:r>
              <a:rPr lang="cs-CZ" dirty="0" smtClean="0"/>
              <a:t>antikorozní nátěry, pokovování (elektrotechnické součástky)</a:t>
            </a:r>
          </a:p>
          <a:p>
            <a:r>
              <a:rPr lang="cs-CZ" dirty="0" smtClean="0"/>
              <a:t>zubní lékařství, amalgámy (sloučenina s </a:t>
            </a:r>
            <a:r>
              <a:rPr lang="cs-CZ" dirty="0" err="1" smtClean="0"/>
              <a:t>Hg</a:t>
            </a:r>
            <a:r>
              <a:rPr lang="cs-CZ" dirty="0" smtClean="0"/>
              <a:t>)</a:t>
            </a:r>
          </a:p>
          <a:p>
            <a:r>
              <a:rPr lang="cs-CZ" dirty="0" smtClean="0"/>
              <a:t>Výroba pájek-slitina kadmia, stříbra, cínu a zinku</a:t>
            </a:r>
          </a:p>
          <a:p>
            <a:r>
              <a:rPr lang="cs-CZ" dirty="0" smtClean="0"/>
              <a:t>Výroba nikl-kadmiových akumulátorů-slouží jako materiál pro zápornou elektrodu</a:t>
            </a:r>
          </a:p>
          <a:p>
            <a:r>
              <a:rPr lang="cs-CZ" dirty="0" smtClean="0"/>
              <a:t>Luminofor-v černobílých televizorech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Bezkyslíkaté sloučeniny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err="1" smtClean="0"/>
              <a:t>CdS</a:t>
            </a:r>
            <a:r>
              <a:rPr lang="cs-CZ" b="1" dirty="0" smtClean="0"/>
              <a:t> – sulfid kademnatý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 kadmiová žluť = pigment</a:t>
            </a:r>
          </a:p>
          <a:p>
            <a:pPr>
              <a:buNone/>
            </a:pPr>
            <a:r>
              <a:rPr lang="cs-CZ" dirty="0" smtClean="0"/>
              <a:t>      vzniká srážením kademnatých </a:t>
            </a:r>
            <a:r>
              <a:rPr lang="cs-CZ" dirty="0" err="1" smtClean="0"/>
              <a:t>dolí</a:t>
            </a:r>
            <a:r>
              <a:rPr lang="cs-CZ" dirty="0" smtClean="0"/>
              <a:t> </a:t>
            </a:r>
            <a:r>
              <a:rPr lang="cs-CZ" dirty="0" err="1" smtClean="0"/>
              <a:t>sulfanem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http://upload.wikimedia.org/wikipedia/commons/thumb/f/f8/Hawleyite.jpg/200px-Hawleyite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000504"/>
            <a:ext cx="1905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Kyslíkaté sloučeniny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err="1" smtClean="0"/>
              <a:t>CdO</a:t>
            </a:r>
            <a:r>
              <a:rPr lang="cs-CZ" b="1" dirty="0" smtClean="0"/>
              <a:t> – oxid kademnatý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vzniká spalováním Cd nebo rozkladem Cd(OH)</a:t>
            </a:r>
            <a:r>
              <a:rPr lang="cs-CZ" baseline="-25000" dirty="0" smtClean="0"/>
              <a:t>2</a:t>
            </a:r>
          </a:p>
          <a:p>
            <a:pPr>
              <a:buNone/>
            </a:pPr>
            <a:endParaRPr lang="cs-CZ" baseline="-25000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C:\Users\Terka\Downloads\Oxid_kademnat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429000"/>
            <a:ext cx="3595692" cy="2783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Cd(OH)</a:t>
            </a:r>
            <a:r>
              <a:rPr lang="cs-CZ" baseline="-25000" dirty="0" smtClean="0"/>
              <a:t> 2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Bílá sraženina </a:t>
            </a:r>
          </a:p>
          <a:p>
            <a:pPr>
              <a:buNone/>
            </a:pPr>
            <a:r>
              <a:rPr lang="cs-CZ" dirty="0" smtClean="0"/>
              <a:t>    Vzniká reakcí Cd</a:t>
            </a:r>
            <a:r>
              <a:rPr lang="cs-CZ" baseline="30000" dirty="0" smtClean="0"/>
              <a:t> 2+ </a:t>
            </a:r>
            <a:r>
              <a:rPr lang="cs-CZ" dirty="0" smtClean="0"/>
              <a:t> + </a:t>
            </a:r>
            <a:r>
              <a:rPr lang="cs-CZ" dirty="0" err="1" smtClean="0"/>
              <a:t>2</a:t>
            </a:r>
            <a:r>
              <a:rPr lang="cs-CZ" dirty="0" smtClean="0"/>
              <a:t> OH</a:t>
            </a:r>
            <a:r>
              <a:rPr lang="cs-CZ" baseline="30000" dirty="0" smtClean="0"/>
              <a:t> -</a:t>
            </a:r>
            <a:r>
              <a:rPr lang="cs-CZ" dirty="0" smtClean="0"/>
              <a:t> -&gt; Cd(OH)</a:t>
            </a:r>
            <a:r>
              <a:rPr lang="cs-CZ" baseline="-25000" dirty="0" smtClean="0"/>
              <a:t> 2 </a:t>
            </a:r>
          </a:p>
          <a:p>
            <a:pPr>
              <a:buNone/>
            </a:pPr>
            <a:r>
              <a:rPr lang="cs-CZ" baseline="-25000" dirty="0" smtClean="0"/>
              <a:t> </a:t>
            </a:r>
            <a:r>
              <a:rPr lang="cs-CZ" dirty="0" smtClean="0"/>
              <a:t>    </a:t>
            </a:r>
          </a:p>
          <a:p>
            <a:r>
              <a:rPr lang="cs-CZ" dirty="0" smtClean="0"/>
              <a:t>   3 </a:t>
            </a:r>
            <a:r>
              <a:rPr lang="cs-CZ" dirty="0" err="1" smtClean="0"/>
              <a:t>CdSO</a:t>
            </a:r>
            <a:r>
              <a:rPr lang="cs-CZ" baseline="-25000" dirty="0" smtClean="0"/>
              <a:t> 4</a:t>
            </a:r>
            <a:r>
              <a:rPr lang="cs-CZ" dirty="0" smtClean="0"/>
              <a:t> . 8 H</a:t>
            </a:r>
            <a:r>
              <a:rPr lang="cs-CZ" baseline="-25000" dirty="0" smtClean="0"/>
              <a:t> 2</a:t>
            </a:r>
            <a:r>
              <a:rPr lang="cs-CZ" dirty="0" smtClean="0"/>
              <a:t> O -&gt; </a:t>
            </a:r>
            <a:r>
              <a:rPr lang="cs-CZ" dirty="0" err="1" smtClean="0"/>
              <a:t>CdS</a:t>
            </a:r>
            <a:r>
              <a:rPr lang="cs-CZ" dirty="0" smtClean="0"/>
              <a:t> + 2H</a:t>
            </a:r>
            <a:r>
              <a:rPr lang="cs-CZ" baseline="30000" dirty="0" smtClean="0"/>
              <a:t> +</a:t>
            </a:r>
          </a:p>
          <a:p>
            <a:pPr>
              <a:buNone/>
            </a:pPr>
            <a:r>
              <a:rPr lang="cs-CZ" baseline="30000" dirty="0" smtClean="0"/>
              <a:t>     </a:t>
            </a:r>
            <a:r>
              <a:rPr lang="cs-CZ" dirty="0" smtClean="0"/>
              <a:t> nejběžnější sloučenina Cd</a:t>
            </a:r>
          </a:p>
          <a:p>
            <a:pPr>
              <a:buNone/>
            </a:pPr>
            <a:r>
              <a:rPr lang="cs-CZ" dirty="0" smtClean="0"/>
              <a:t>     tvoří bíle krystalky rozpustné ve vodě</a:t>
            </a:r>
            <a:endParaRPr lang="cs-CZ" baseline="-25000" dirty="0" smtClean="0"/>
          </a:p>
          <a:p>
            <a:pPr>
              <a:buNone/>
            </a:pPr>
            <a:endParaRPr lang="cs-CZ" baseline="-250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Terka\Downloads\log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01752" y="1527048"/>
            <a:ext cx="850392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Minerály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err="1" smtClean="0"/>
              <a:t>kadmoselit</a:t>
            </a:r>
            <a:r>
              <a:rPr lang="cs-CZ" dirty="0" smtClean="0"/>
              <a:t> </a:t>
            </a:r>
            <a:r>
              <a:rPr lang="cs-CZ" dirty="0" err="1" smtClean="0"/>
              <a:t>CdSe</a:t>
            </a:r>
            <a:endParaRPr lang="cs-CZ" dirty="0" smtClean="0"/>
          </a:p>
          <a:p>
            <a:r>
              <a:rPr lang="cs-CZ" b="1" dirty="0" err="1" smtClean="0"/>
              <a:t>monteponit</a:t>
            </a:r>
            <a:r>
              <a:rPr lang="cs-CZ" dirty="0" smtClean="0"/>
              <a:t> </a:t>
            </a:r>
            <a:r>
              <a:rPr lang="cs-CZ" dirty="0" err="1" smtClean="0"/>
              <a:t>CdO</a:t>
            </a:r>
            <a:endParaRPr lang="cs-CZ" dirty="0" smtClean="0"/>
          </a:p>
          <a:p>
            <a:r>
              <a:rPr lang="cs-CZ" b="1" dirty="0" smtClean="0"/>
              <a:t>otavit</a:t>
            </a:r>
            <a:r>
              <a:rPr lang="cs-CZ" dirty="0" smtClean="0"/>
              <a:t> CdCO</a:t>
            </a:r>
            <a:r>
              <a:rPr lang="cs-CZ" baseline="-25000" dirty="0" smtClean="0"/>
              <a:t>3</a:t>
            </a:r>
            <a:r>
              <a:rPr lang="cs-CZ" dirty="0" smtClean="0"/>
              <a:t> </a:t>
            </a:r>
          </a:p>
        </p:txBody>
      </p:sp>
      <p:sp>
        <p:nvSpPr>
          <p:cNvPr id="4" name="Obdélník 3"/>
          <p:cNvSpPr/>
          <p:nvPr/>
        </p:nvSpPr>
        <p:spPr>
          <a:xfrm>
            <a:off x="4440393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aseline="30000" dirty="0" smtClean="0"/>
              <a:t>1</a:t>
            </a:r>
            <a:endParaRPr lang="cs-CZ" dirty="0"/>
          </a:p>
        </p:txBody>
      </p:sp>
      <p:pic>
        <p:nvPicPr>
          <p:cNvPr id="4098" name="Picture 2" descr="C:\Users\Terka\Downloads\300px-Otavite-8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00372"/>
            <a:ext cx="3810000" cy="34544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143240" y="607220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otavit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Negativní vliv na lidský organismus-kadmium může snadno vstupovat do různých enzymatických reakcí </a:t>
            </a:r>
          </a:p>
          <a:p>
            <a:r>
              <a:rPr lang="cs-CZ" dirty="0" smtClean="0"/>
              <a:t>Dokáže zablokovat inzulínový cyklus =&gt; vážné zdravotní komplikace</a:t>
            </a:r>
          </a:p>
          <a:p>
            <a:r>
              <a:rPr lang="cs-CZ" dirty="0" smtClean="0"/>
              <a:t>Kumulativní jed- </a:t>
            </a:r>
            <a:r>
              <a:rPr lang="cs-CZ" dirty="0" err="1" smtClean="0"/>
              <a:t>např</a:t>
            </a:r>
            <a:r>
              <a:rPr lang="cs-CZ" dirty="0" smtClean="0"/>
              <a:t> v ledvinách může setrvat i desítky let</a:t>
            </a:r>
          </a:p>
          <a:p>
            <a:r>
              <a:rPr lang="cs-CZ" dirty="0" smtClean="0"/>
              <a:t>Způsobuje řídnutí kostí</a:t>
            </a:r>
          </a:p>
          <a:p>
            <a:r>
              <a:rPr lang="cs-CZ" dirty="0" smtClean="0"/>
              <a:t>Je </a:t>
            </a:r>
            <a:r>
              <a:rPr lang="cs-CZ" dirty="0" err="1" smtClean="0"/>
              <a:t>karcinogení</a:t>
            </a:r>
            <a:endParaRPr lang="cs-CZ" dirty="0" smtClean="0"/>
          </a:p>
          <a:p>
            <a:r>
              <a:rPr lang="cs-CZ" dirty="0" smtClean="0"/>
              <a:t>=&gt;do organismu se </a:t>
            </a:r>
            <a:r>
              <a:rPr lang="cs-CZ" dirty="0" err="1" smtClean="0"/>
              <a:t>dotane</a:t>
            </a:r>
            <a:r>
              <a:rPr lang="cs-CZ" dirty="0" smtClean="0"/>
              <a:t> </a:t>
            </a:r>
            <a:r>
              <a:rPr lang="cs-CZ" dirty="0" err="1" smtClean="0"/>
              <a:t>potvaou</a:t>
            </a:r>
            <a:r>
              <a:rPr lang="cs-CZ" dirty="0" smtClean="0"/>
              <a:t> či vdechováním</a:t>
            </a:r>
          </a:p>
          <a:p>
            <a:r>
              <a:rPr lang="cs-CZ" dirty="0" err="1" smtClean="0"/>
              <a:t>Nejohroženejší</a:t>
            </a:r>
            <a:r>
              <a:rPr lang="cs-CZ" dirty="0" smtClean="0"/>
              <a:t> jsou kuřáci-ti mají v sobě 10x více kadmia  než nekuřák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Palladium</a:t>
            </a:r>
            <a:endParaRPr lang="cs-CZ" dirty="0"/>
          </a:p>
        </p:txBody>
      </p:sp>
      <p:pic>
        <p:nvPicPr>
          <p:cNvPr id="2050" name="Picture 2" descr="C:\Users\Terka\Downloads\V_Z_Periodicka tabul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01752" y="1527048"/>
            <a:ext cx="8503920" cy="4572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4643438" y="3500438"/>
            <a:ext cx="42862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První </a:t>
            </a:r>
            <a:r>
              <a:rPr lang="cs-CZ" dirty="0" err="1" smtClean="0"/>
              <a:t>vyizolování</a:t>
            </a:r>
            <a:r>
              <a:rPr lang="cs-CZ" dirty="0" smtClean="0"/>
              <a:t> palladia v roce 1803</a:t>
            </a:r>
          </a:p>
          <a:p>
            <a:r>
              <a:rPr lang="cs-CZ" dirty="0" smtClean="0"/>
              <a:t>A to anglickým chemikem Williamem </a:t>
            </a:r>
            <a:r>
              <a:rPr lang="cs-CZ" dirty="0" err="1" smtClean="0"/>
              <a:t>Hyde</a:t>
            </a:r>
            <a:r>
              <a:rPr lang="cs-CZ" dirty="0" smtClean="0"/>
              <a:t> </a:t>
            </a:r>
            <a:r>
              <a:rPr lang="cs-CZ" dirty="0" err="1" smtClean="0"/>
              <a:t>Wollatonem</a:t>
            </a:r>
            <a:endParaRPr lang="cs-CZ" dirty="0" smtClean="0"/>
          </a:p>
          <a:p>
            <a:r>
              <a:rPr lang="cs-CZ" dirty="0" smtClean="0"/>
              <a:t>V roce 1804 byl pojmenován podle planetky </a:t>
            </a:r>
            <a:r>
              <a:rPr lang="cs-CZ" dirty="0" err="1" smtClean="0"/>
              <a:t>Pallas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vyčteme z tabulky?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Palladium má český název stejný jako latinský</a:t>
            </a:r>
          </a:p>
          <a:p>
            <a:r>
              <a:rPr lang="cs-CZ" dirty="0" smtClean="0"/>
              <a:t>Je to prvek 5 periody skupiny VIII.B</a:t>
            </a:r>
          </a:p>
          <a:p>
            <a:r>
              <a:rPr lang="cs-CZ" dirty="0" smtClean="0"/>
              <a:t>Je to přechodný prvek a řadí se mezi d prvky</a:t>
            </a:r>
          </a:p>
          <a:p>
            <a:r>
              <a:rPr lang="cs-CZ" dirty="0" smtClean="0"/>
              <a:t>Jeho  protonové číslo je 46 a hmotnostní číslo je 106,42</a:t>
            </a:r>
          </a:p>
          <a:p>
            <a:r>
              <a:rPr lang="cs-CZ" dirty="0" err="1" smtClean="0"/>
              <a:t>Elektonagativita</a:t>
            </a:r>
            <a:r>
              <a:rPr lang="cs-CZ" dirty="0" smtClean="0"/>
              <a:t> je 1,3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poloha v periodické tabulce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>
              <a:buNone/>
            </a:pPr>
            <a:endParaRPr lang="cs-CZ" dirty="0" smtClean="0"/>
          </a:p>
        </p:txBody>
      </p:sp>
      <p:pic>
        <p:nvPicPr>
          <p:cNvPr id="1026" name="Picture 2" descr="C:\Users\Terka\Downloads\V_Z_Periodicka tabu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5715040" cy="3860306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5143504" y="3071810"/>
            <a:ext cx="42862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Elektronová konfigurace toho prvku je : </a:t>
            </a:r>
          </a:p>
          <a:p>
            <a:pPr>
              <a:buNone/>
            </a:pPr>
            <a:r>
              <a:rPr lang="cs-CZ" dirty="0" smtClean="0"/>
              <a:t>    [</a:t>
            </a:r>
            <a:r>
              <a:rPr lang="cs-CZ" dirty="0" err="1" smtClean="0"/>
              <a:t>Kr</a:t>
            </a:r>
            <a:r>
              <a:rPr lang="cs-CZ" dirty="0" smtClean="0"/>
              <a:t>] 4d</a:t>
            </a:r>
            <a:r>
              <a:rPr lang="cs-CZ" baseline="30000" dirty="0" smtClean="0"/>
              <a:t>10</a:t>
            </a:r>
            <a:r>
              <a:rPr lang="cs-CZ" dirty="0"/>
              <a:t> </a:t>
            </a:r>
            <a:r>
              <a:rPr lang="cs-CZ" dirty="0" smtClean="0"/>
              <a:t>5s</a:t>
            </a:r>
            <a:r>
              <a:rPr lang="cs-CZ" baseline="30000" dirty="0" smtClean="0"/>
              <a:t>0</a:t>
            </a:r>
          </a:p>
          <a:p>
            <a:pPr>
              <a:buNone/>
            </a:pPr>
            <a:endParaRPr lang="cs-CZ" baseline="30000" dirty="0" smtClean="0"/>
          </a:p>
          <a:p>
            <a:r>
              <a:rPr lang="cs-CZ" sz="4800" baseline="30000" dirty="0" smtClean="0"/>
              <a:t>Oxidační číslo Palladia je II. Nebo IV.</a:t>
            </a:r>
          </a:p>
          <a:p>
            <a:r>
              <a:rPr lang="cs-CZ" dirty="0" smtClean="0"/>
              <a:t>Palladium řadíme mezi kovy  konkrétně mezi lehké platinové kovy</a:t>
            </a:r>
          </a:p>
          <a:p>
            <a:r>
              <a:rPr lang="cs-CZ" dirty="0" smtClean="0"/>
              <a:t>Je to prvek 2. triády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stříbřitě bílý kov, kujný a tažný kov, el. i tepelně středně dobře vodivý, odolný</a:t>
            </a:r>
          </a:p>
          <a:p>
            <a:r>
              <a:rPr lang="cs-CZ" dirty="0" smtClean="0"/>
              <a:t>zajímavá schopnost – pohlcuje plynný vodík</a:t>
            </a:r>
          </a:p>
          <a:p>
            <a:endParaRPr lang="cs-CZ" dirty="0"/>
          </a:p>
        </p:txBody>
      </p:sp>
      <p:pic>
        <p:nvPicPr>
          <p:cNvPr id="7170" name="Picture 2" descr="C:\Users\Terka\Downloads\250px-Palla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00438"/>
            <a:ext cx="3175000" cy="279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přírodě se vyskytuje zejména ryzí </a:t>
            </a:r>
          </a:p>
          <a:p>
            <a:r>
              <a:rPr lang="cs-CZ" dirty="0" smtClean="0"/>
              <a:t>Ale téměř vždy ve směsi s jiný</a:t>
            </a:r>
          </a:p>
          <a:p>
            <a:r>
              <a:rPr lang="cs-CZ" dirty="0" smtClean="0"/>
              <a:t>Odhad průměrného obsahu palladia v zemské kůře činí přibližně 0,0075–0,01 </a:t>
            </a:r>
            <a:r>
              <a:rPr lang="cs-CZ" dirty="0" err="1" smtClean="0"/>
              <a:t>ppm</a:t>
            </a:r>
            <a:r>
              <a:rPr lang="cs-CZ" dirty="0" smtClean="0"/>
              <a:t> (mg/kg)mi drahými kovy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katalyzátor organických reakcí (hydrogenací)</a:t>
            </a:r>
          </a:p>
          <a:p>
            <a:r>
              <a:rPr lang="cs-CZ" dirty="0" err="1" smtClean="0"/>
              <a:t>autokatalyzátor</a:t>
            </a:r>
            <a:r>
              <a:rPr lang="cs-CZ" dirty="0" smtClean="0"/>
              <a:t> – zneškodňuje výfukové plyny</a:t>
            </a:r>
          </a:p>
          <a:p>
            <a:r>
              <a:rPr lang="cs-CZ" dirty="0" smtClean="0"/>
              <a:t>šperkařství, součást bílého zlata (slitina se zlatem), dentální slitiny (</a:t>
            </a:r>
            <a:r>
              <a:rPr lang="cs-CZ" dirty="0" err="1" smtClean="0"/>
              <a:t>Pd</a:t>
            </a:r>
            <a:r>
              <a:rPr lang="cs-CZ" dirty="0" smtClean="0"/>
              <a:t> + </a:t>
            </a:r>
            <a:r>
              <a:rPr lang="cs-CZ" dirty="0" err="1" smtClean="0"/>
              <a:t>Ag</a:t>
            </a:r>
            <a:r>
              <a:rPr lang="cs-CZ" dirty="0" smtClean="0"/>
              <a:t>)</a:t>
            </a:r>
          </a:p>
          <a:p>
            <a:r>
              <a:rPr lang="cs-CZ" dirty="0" smtClean="0"/>
              <a:t>Katalyzátor v řadě organických syntéz</a:t>
            </a:r>
          </a:p>
          <a:p>
            <a:endParaRPr lang="cs-CZ" dirty="0"/>
          </a:p>
        </p:txBody>
      </p:sp>
      <p:pic>
        <p:nvPicPr>
          <p:cNvPr id="8194" name="Picture 2" descr="C:\Users\Terka\Downloads\palladium_engagement_ring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571876"/>
            <a:ext cx="1752594" cy="2558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získání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Nejvíce paladia se získává z anodových kalů po rafinaci mědi</a:t>
            </a:r>
          </a:p>
          <a:p>
            <a:r>
              <a:rPr lang="cs-CZ" dirty="0" smtClean="0"/>
              <a:t>Na následujícím obrázku je detailně popsáno jak se získává palladium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Image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3361"/>
            <a:ext cx="6858048" cy="672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643438" y="6286520"/>
            <a:ext cx="714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Kyslíkaté sloučeniny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Oxid </a:t>
            </a:r>
            <a:r>
              <a:rPr lang="cs-CZ" b="1" dirty="0" err="1" smtClean="0"/>
              <a:t>palladnatý</a:t>
            </a:r>
            <a:r>
              <a:rPr lang="cs-CZ" b="1" dirty="0" smtClean="0"/>
              <a:t>-  </a:t>
            </a:r>
            <a:r>
              <a:rPr lang="cs-CZ" b="1" dirty="0" err="1" smtClean="0"/>
              <a:t>PdO</a:t>
            </a:r>
            <a:endParaRPr lang="cs-CZ" dirty="0"/>
          </a:p>
        </p:txBody>
      </p:sp>
      <p:pic>
        <p:nvPicPr>
          <p:cNvPr id="10242" name="Picture 2" descr="C:\Users\Terka\Downloads\250px-PdOx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496"/>
            <a:ext cx="3175000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Více jak polovina světové produkce Palladia se těží na Sibiři v Rusku</a:t>
            </a:r>
          </a:p>
          <a:p>
            <a:r>
              <a:rPr lang="cs-CZ" dirty="0" smtClean="0"/>
              <a:t>Druhá v těžbě je Kanada</a:t>
            </a:r>
            <a:endParaRPr lang="cs-CZ" dirty="0"/>
          </a:p>
        </p:txBody>
      </p:sp>
      <p:pic>
        <p:nvPicPr>
          <p:cNvPr id="9218" name="Picture 2" descr="C:\Users\Terka\Downloads\palladium-mohdaraf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14752"/>
            <a:ext cx="2171700" cy="2171700"/>
          </a:xfrm>
          <a:prstGeom prst="rect">
            <a:avLst/>
          </a:prstGeom>
          <a:noFill/>
        </p:spPr>
      </p:pic>
      <p:pic>
        <p:nvPicPr>
          <p:cNvPr id="9219" name="Picture 3" descr="C:\Users\Terka\Downloads\the+price+of+palladium+could+jump+in+2011+on+supply+shortages+analysts+contend_3685_800442239_0_0_7046411_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000372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vfn.cz</a:t>
            </a:r>
            <a:endParaRPr lang="cs-CZ" dirty="0" smtClean="0"/>
          </a:p>
          <a:p>
            <a:r>
              <a:rPr lang="cs-CZ" dirty="0" smtClean="0"/>
              <a:t>Fialová učebnice, černá učebnice</a:t>
            </a:r>
          </a:p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wikipedia.org</a:t>
            </a:r>
            <a:endParaRPr lang="cs-CZ" dirty="0" smtClean="0"/>
          </a:p>
          <a:p>
            <a:r>
              <a:rPr lang="cs-CZ" dirty="0" smtClean="0"/>
              <a:t>Platinové kovy –</a:t>
            </a:r>
            <a:r>
              <a:rPr lang="cs-CZ" dirty="0" err="1" smtClean="0"/>
              <a:t>Martinovská</a:t>
            </a:r>
            <a:r>
              <a:rPr lang="cs-CZ" dirty="0" smtClean="0"/>
              <a:t> (</a:t>
            </a:r>
            <a:r>
              <a:rPr lang="cs-CZ" dirty="0" err="1" smtClean="0"/>
              <a:t>google.cz</a:t>
            </a:r>
            <a:r>
              <a:rPr lang="cs-CZ" dirty="0" smtClean="0"/>
              <a:t>)</a:t>
            </a:r>
          </a:p>
          <a:p>
            <a:r>
              <a:rPr lang="cs-CZ" dirty="0" smtClean="0">
                <a:hlinkClick r:id="rId3"/>
              </a:rPr>
              <a:t>www.prvky.</a:t>
            </a:r>
            <a:r>
              <a:rPr lang="cs-CZ" dirty="0" err="1" smtClean="0">
                <a:hlinkClick r:id="rId3"/>
              </a:rPr>
              <a:t>com</a:t>
            </a:r>
            <a:endParaRPr lang="cs-CZ" dirty="0" smtClean="0"/>
          </a:p>
          <a:p>
            <a:r>
              <a:rPr lang="cs-CZ" dirty="0" err="1" smtClean="0"/>
              <a:t>Google</a:t>
            </a:r>
            <a:r>
              <a:rPr lang="cs-CZ" dirty="0" smtClean="0"/>
              <a:t>-</a:t>
            </a:r>
            <a:r>
              <a:rPr lang="cs-CZ" dirty="0" err="1" smtClean="0"/>
              <a:t>immages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strategicsourceror.com</a:t>
            </a:r>
            <a:r>
              <a:rPr lang="cs-CZ" dirty="0" smtClean="0">
                <a:hlinkClick r:id="rId4"/>
              </a:rPr>
              <a:t>/2011/03/</a:t>
            </a:r>
            <a:r>
              <a:rPr lang="cs-CZ" dirty="0" err="1" smtClean="0">
                <a:hlinkClick r:id="rId4"/>
              </a:rPr>
              <a:t>shortages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could</a:t>
            </a:r>
            <a:r>
              <a:rPr lang="cs-CZ" dirty="0" smtClean="0">
                <a:hlinkClick r:id="rId4"/>
              </a:rPr>
              <a:t>-drive-palladium-</a:t>
            </a:r>
            <a:r>
              <a:rPr lang="cs-CZ" dirty="0" err="1" smtClean="0">
                <a:hlinkClick r:id="rId4"/>
              </a:rPr>
              <a:t>prices.html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Zpracovala</a:t>
            </a:r>
          </a:p>
          <a:p>
            <a:pPr>
              <a:buNone/>
            </a:pPr>
            <a:r>
              <a:rPr lang="cs-CZ" dirty="0" smtClean="0"/>
              <a:t>                                      Tereza </a:t>
            </a:r>
            <a:r>
              <a:rPr lang="cs-CZ" dirty="0" err="1" smtClean="0"/>
              <a:t>Apltová</a:t>
            </a:r>
            <a:r>
              <a:rPr lang="cs-CZ" dirty="0" smtClean="0"/>
              <a:t> 4.B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Byl objeven roku  1817</a:t>
            </a:r>
          </a:p>
          <a:p>
            <a:r>
              <a:rPr lang="cs-CZ" dirty="0" smtClean="0"/>
              <a:t>německým chemikem Friedrichem </a:t>
            </a:r>
            <a:r>
              <a:rPr lang="cs-CZ" dirty="0" err="1" smtClean="0"/>
              <a:t>Stohmeyerem</a:t>
            </a:r>
            <a:endParaRPr lang="cs-CZ" dirty="0"/>
          </a:p>
        </p:txBody>
      </p:sp>
      <p:pic>
        <p:nvPicPr>
          <p:cNvPr id="4" name="Obrázek 3" descr="Kovové kadmium">
            <a:hlinkClick r:id="rId2" tooltip="&quot;Kovové kadmium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071810"/>
            <a:ext cx="4048140" cy="272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vyčteme z tabulky?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Kadmium má latinský název </a:t>
            </a:r>
            <a:r>
              <a:rPr lang="cs-CZ" dirty="0" err="1" smtClean="0"/>
              <a:t>Cadmium</a:t>
            </a:r>
            <a:endParaRPr lang="cs-CZ" dirty="0" smtClean="0"/>
          </a:p>
          <a:p>
            <a:r>
              <a:rPr lang="cs-CZ" dirty="0" smtClean="0"/>
              <a:t>Je to prvek 5 periody skupiny II.B</a:t>
            </a:r>
          </a:p>
          <a:p>
            <a:r>
              <a:rPr lang="cs-CZ" dirty="0" smtClean="0"/>
              <a:t>Je to přechodný prvek a řadí se mezi d prvky</a:t>
            </a:r>
          </a:p>
          <a:p>
            <a:r>
              <a:rPr lang="cs-CZ" dirty="0" smtClean="0"/>
              <a:t>Jeho  protonové číslo je 48 a hmotnostní číslo je 112,41</a:t>
            </a:r>
          </a:p>
          <a:p>
            <a:r>
              <a:rPr lang="cs-CZ" dirty="0" err="1" smtClean="0"/>
              <a:t>Elektronagativita</a:t>
            </a:r>
            <a:r>
              <a:rPr lang="cs-CZ" dirty="0" smtClean="0"/>
              <a:t> </a:t>
            </a:r>
            <a:r>
              <a:rPr lang="cs-CZ" dirty="0" smtClean="0"/>
              <a:t>je 1,5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3600" dirty="0" err="1" smtClean="0">
                <a:latin typeface="+mj-lt"/>
              </a:rPr>
              <a:t>Elektonová</a:t>
            </a:r>
            <a:r>
              <a:rPr lang="cs-CZ" sz="3600" dirty="0" smtClean="0">
                <a:latin typeface="+mj-lt"/>
              </a:rPr>
              <a:t> konfigurace toho prvku je : </a:t>
            </a:r>
          </a:p>
          <a:p>
            <a:pPr>
              <a:spcBef>
                <a:spcPts val="1200"/>
              </a:spcBef>
              <a:buNone/>
            </a:pPr>
            <a:r>
              <a:rPr lang="cs-CZ" sz="3600" dirty="0" smtClean="0">
                <a:latin typeface="+mj-lt"/>
              </a:rPr>
              <a:t>    [</a:t>
            </a:r>
            <a:r>
              <a:rPr lang="cs-CZ" sz="3600" dirty="0" err="1">
                <a:latin typeface="+mj-lt"/>
              </a:rPr>
              <a:t>Kr</a:t>
            </a:r>
            <a:r>
              <a:rPr lang="cs-CZ" sz="3600" dirty="0">
                <a:latin typeface="+mj-lt"/>
              </a:rPr>
              <a:t>] 4d</a:t>
            </a:r>
            <a:r>
              <a:rPr lang="cs-CZ" sz="3600" baseline="30000" dirty="0">
                <a:latin typeface="+mj-lt"/>
              </a:rPr>
              <a:t>10</a:t>
            </a:r>
            <a:r>
              <a:rPr lang="cs-CZ" sz="3600" dirty="0">
                <a:latin typeface="+mj-lt"/>
              </a:rPr>
              <a:t> </a:t>
            </a:r>
            <a:r>
              <a:rPr lang="cs-CZ" sz="3600" dirty="0" smtClean="0">
                <a:latin typeface="+mj-lt"/>
              </a:rPr>
              <a:t>5s</a:t>
            </a:r>
            <a:r>
              <a:rPr lang="cs-CZ" sz="3600" baseline="30000" dirty="0" smtClean="0">
                <a:latin typeface="+mj-lt"/>
              </a:rPr>
              <a:t>2</a:t>
            </a:r>
          </a:p>
          <a:p>
            <a:pPr>
              <a:spcBef>
                <a:spcPts val="1200"/>
              </a:spcBef>
            </a:pPr>
            <a:r>
              <a:rPr lang="cs-CZ" sz="5400" baseline="30000" dirty="0" smtClean="0">
                <a:latin typeface="+mj-lt"/>
              </a:rPr>
              <a:t>Oxidační číslo Kadmia je II.</a:t>
            </a:r>
          </a:p>
          <a:p>
            <a:pPr>
              <a:spcBef>
                <a:spcPts val="1200"/>
              </a:spcBef>
            </a:pPr>
            <a:r>
              <a:rPr lang="cs-CZ" sz="5400" baseline="30000" dirty="0" smtClean="0">
                <a:latin typeface="+mj-lt"/>
              </a:rPr>
              <a:t>Kadmium také řadíme</a:t>
            </a:r>
          </a:p>
          <a:p>
            <a:pPr>
              <a:spcBef>
                <a:spcPts val="1200"/>
              </a:spcBef>
              <a:buNone/>
            </a:pPr>
            <a:r>
              <a:rPr lang="cs-CZ" sz="5400" baseline="30000" dirty="0" smtClean="0">
                <a:latin typeface="+mj-lt"/>
              </a:rPr>
              <a:t> </a:t>
            </a:r>
            <a:r>
              <a:rPr lang="cs-CZ" sz="5400" dirty="0" smtClean="0">
                <a:latin typeface="+mj-lt"/>
              </a:rPr>
              <a:t>  </a:t>
            </a:r>
            <a:r>
              <a:rPr lang="cs-CZ" sz="3600" dirty="0" smtClean="0">
                <a:latin typeface="+mj-lt"/>
              </a:rPr>
              <a:t>mezi kovy </a:t>
            </a:r>
          </a:p>
          <a:p>
            <a:pPr>
              <a:spcBef>
                <a:spcPts val="1200"/>
              </a:spcBef>
            </a:pPr>
            <a:r>
              <a:rPr lang="cs-CZ" sz="3600" dirty="0" smtClean="0">
                <a:latin typeface="+mj-lt"/>
              </a:rPr>
              <a:t>Je to prvek skupiny zinku</a:t>
            </a:r>
            <a:endParaRPr lang="cs-CZ" sz="36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přírodě se vyskytuje jako příměs rud zinku či olova</a:t>
            </a:r>
          </a:p>
          <a:p>
            <a:r>
              <a:rPr lang="cs-CZ" dirty="0" smtClean="0"/>
              <a:t>V malém množství se vyskytuje v zemské kůře- obsah činí kolem 0,1–0,5 mg/kg</a:t>
            </a:r>
          </a:p>
          <a:p>
            <a:r>
              <a:rPr lang="cs-CZ" dirty="0" smtClean="0"/>
              <a:t>Také v mořské vodě, ale i tam je koncentrace velmi nízká– 0,11 mikrogramu v jednom litru</a:t>
            </a:r>
          </a:p>
          <a:p>
            <a:r>
              <a:rPr lang="cs-CZ" dirty="0" smtClean="0"/>
              <a:t>Předpokládá se jeho výskyt ve vesmíru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CdS</a:t>
            </a:r>
            <a:endParaRPr lang="cs-CZ" dirty="0"/>
          </a:p>
        </p:txBody>
      </p:sp>
      <p:pic>
        <p:nvPicPr>
          <p:cNvPr id="4" name="Zástupný symbol pro obsah 3" descr="http://upload.wikimedia.org/wikipedia/commons/thumb/f/f8/Hawleyite.jpg/200px-Hawleyite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301752" y="1527048"/>
            <a:ext cx="85039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stříbrolesklý, měkký kov</a:t>
            </a:r>
          </a:p>
          <a:p>
            <a:r>
              <a:rPr lang="cs-CZ" dirty="0" smtClean="0"/>
              <a:t>všechny sloučeniny jedovaté (v těle může nahradit </a:t>
            </a:r>
            <a:r>
              <a:rPr lang="cs-CZ" dirty="0" err="1" smtClean="0"/>
              <a:t>Zn</a:t>
            </a:r>
            <a:r>
              <a:rPr lang="cs-CZ" dirty="0" smtClean="0"/>
              <a:t> – rakovinotvorná látka)</a:t>
            </a:r>
          </a:p>
          <a:p>
            <a:r>
              <a:rPr lang="cs-CZ" dirty="0" smtClean="0"/>
              <a:t>Za teplot pod 0,517 K je supravodičem I typu</a:t>
            </a:r>
          </a:p>
          <a:p>
            <a:r>
              <a:rPr lang="cs-CZ" dirty="0" smtClean="0"/>
              <a:t>Ve sloučeninách se vyskytuje téměř pouze v mocenství Cd</a:t>
            </a:r>
            <a:r>
              <a:rPr lang="cs-CZ" baseline="30000" dirty="0" smtClean="0"/>
              <a:t>2+</a:t>
            </a:r>
          </a:p>
          <a:p>
            <a:r>
              <a:rPr lang="cs-CZ" dirty="0" smtClean="0"/>
              <a:t>V silných minerálních kyselinách je kadmium dobře rozpustné za vývoje plynného vodíku</a:t>
            </a:r>
          </a:p>
          <a:p>
            <a:r>
              <a:rPr lang="cs-CZ" dirty="0" smtClean="0"/>
              <a:t>Na vzduchu je kovové Cd stálé</a:t>
            </a:r>
          </a:p>
          <a:p>
            <a:r>
              <a:rPr lang="cs-CZ" dirty="0" smtClean="0"/>
              <a:t>Oproti tomu v atmosféře kyslíku je možné ho zapálit za vzniku oxidu kademnatého </a:t>
            </a:r>
            <a:r>
              <a:rPr lang="cs-CZ" dirty="0" err="1" smtClean="0"/>
              <a:t>CdO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 těkavější než zinek, proto destiluje s prvními podíly zinku</a:t>
            </a:r>
          </a:p>
          <a:p>
            <a:r>
              <a:rPr lang="cs-CZ" dirty="0" smtClean="0"/>
              <a:t>Opakováním této destilace získáme stále bohatší podíl na kadmium</a:t>
            </a:r>
          </a:p>
          <a:p>
            <a:r>
              <a:rPr lang="cs-CZ" dirty="0" smtClean="0"/>
              <a:t>Destilace probíhá v přítomnosti C a ten brání oxidaci na </a:t>
            </a:r>
            <a:r>
              <a:rPr lang="cs-CZ" dirty="0" err="1" smtClean="0"/>
              <a:t>CdO</a:t>
            </a:r>
            <a:endParaRPr lang="cs-CZ" dirty="0" smtClean="0"/>
          </a:p>
          <a:p>
            <a:r>
              <a:rPr lang="cs-CZ" dirty="0" smtClean="0"/>
              <a:t>Rafinuje se </a:t>
            </a:r>
            <a:r>
              <a:rPr lang="cs-CZ" dirty="0" err="1" smtClean="0"/>
              <a:t>elektorlýzou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C:\Users\Terka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429132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163</TotalTime>
  <Words>548</Words>
  <Application>Microsoft Office PowerPoint</Application>
  <PresentationFormat>Předvádění na obrazovce (4:3)</PresentationFormat>
  <Paragraphs>120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Administrativní</vt:lpstr>
      <vt:lpstr>Kadmium</vt:lpstr>
      <vt:lpstr>poloha v periodické tabulce</vt:lpstr>
      <vt:lpstr>Objevení</vt:lpstr>
      <vt:lpstr>Co vyčteme z tabulky?</vt:lpstr>
      <vt:lpstr>Snímek 5</vt:lpstr>
      <vt:lpstr>Výskyt</vt:lpstr>
      <vt:lpstr>CdS</vt:lpstr>
      <vt:lpstr>Vlastnosti</vt:lpstr>
      <vt:lpstr>Výroba</vt:lpstr>
      <vt:lpstr>Využití</vt:lpstr>
      <vt:lpstr>Bezkyslíkaté sloučeniny</vt:lpstr>
      <vt:lpstr>Kyslíkaté sloučeniny</vt:lpstr>
      <vt:lpstr>Snímek 13</vt:lpstr>
      <vt:lpstr>Snímek 14</vt:lpstr>
      <vt:lpstr>Minerály</vt:lpstr>
      <vt:lpstr>Zajímavost</vt:lpstr>
      <vt:lpstr>Palladium</vt:lpstr>
      <vt:lpstr>Objevení</vt:lpstr>
      <vt:lpstr>Co vyčteme z tabulky?</vt:lpstr>
      <vt:lpstr>Snímek 20</vt:lpstr>
      <vt:lpstr>Vlastnosti</vt:lpstr>
      <vt:lpstr>Výskyt</vt:lpstr>
      <vt:lpstr>Využití</vt:lpstr>
      <vt:lpstr>Způsob získání</vt:lpstr>
      <vt:lpstr>Snímek 25</vt:lpstr>
      <vt:lpstr>Kyslíkaté sloučeniny</vt:lpstr>
      <vt:lpstr>Zajímavost</vt:lpstr>
      <vt:lpstr>Zdroje</vt:lpstr>
      <vt:lpstr>Snímek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Kadmium</dc:title>
  <dc:creator>Terka</dc:creator>
  <cp:lastModifiedBy>Terka</cp:lastModifiedBy>
  <cp:revision>4</cp:revision>
  <dcterms:created xsi:type="dcterms:W3CDTF">2012-04-20T12:16:32Z</dcterms:created>
  <dcterms:modified xsi:type="dcterms:W3CDTF">2012-04-25T20:05:17Z</dcterms:modified>
</cp:coreProperties>
</file>