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D99A-02E7-4771-894B-24A4B8B0BF8C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8390-9752-4F54-8B92-F0C0398C6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8006-A307-4A8A-AD2C-F8150C11A465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8EB1-B3A0-4F3B-B1FD-2900197BD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A55F-81BD-48A7-B103-4853F287D761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2341-BDA8-42F3-A7F1-E70377FDC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932E-2088-4BA4-B0B6-C502A1228A1F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C684-B682-4629-B115-CA4B11ED2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6182-37D2-471F-BA1A-22A3745A2135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465E-6317-4E61-9A72-EAE3246E67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AB7-D1E1-40E4-BFF4-C7CC267286B1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B4BF-2685-4DE1-B5D3-E7D0380ECA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3848-E66D-4EF6-9DF7-AF493F1AC9D9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E287-F49B-409F-96FC-BA5B7B5C0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628A-003F-4A97-915F-7A92D29D771C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B1F1-9578-457D-B006-ECDA0B2A7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58A16-9CCD-414D-BA28-1DBD514EF898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0A87-E11D-4FCF-BD48-A7CB27B5AD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D935-9623-4438-8152-93F45783A8CE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92F4-D118-470C-942B-3895832A2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5A14-2F41-4ABD-A87E-1AE0EAF427AB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255E-07C0-4457-919D-28571A89A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00374-02E9-4667-B8FB-0BBF20949C3B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E5790-FAF1-4E65-A632-07277D0CF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MOLYBDEN</a:t>
            </a:r>
            <a:endParaRPr lang="cs-CZ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Biologický význam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Přestože je molybden přítomen v živých tkáních živočichů a rostlin pouze ve stopovém množství, je nezbytný pro správné fungování běžných životních funkcí. Bylo prokázáno, že se aktivně účastní v řadě enzymatických systémů, které jsou zodpovědné za metabolismus železa a detoxikaci sulfidů.</a:t>
            </a: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3/32/Molybdenum_crystaline_fragment_and_1cm3_cube.jpg/290px-Molybdenum_crystaline_fragment_and_1cm3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276225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</p:pic>
      <p:pic>
        <p:nvPicPr>
          <p:cNvPr id="1028" name="Picture 4" descr="http://www.vanderkrogt.net/elements/images/elements/molybdenite(trinity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33375"/>
            <a:ext cx="3028950" cy="2476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www.interhomeopathy.org/images/gallery/IH320-Molybdenu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996952"/>
            <a:ext cx="2592288" cy="1918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</p:pic>
      <p:pic>
        <p:nvPicPr>
          <p:cNvPr id="1032" name="Picture 8" descr="Soubor:Molybdeni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212976"/>
            <a:ext cx="2576274" cy="2175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Wikipedia</a:t>
            </a:r>
          </a:p>
          <a:p>
            <a:r>
              <a:rPr lang="cs-CZ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Chemie obecná a anorganická</a:t>
            </a:r>
          </a:p>
          <a:p>
            <a:r>
              <a:rPr lang="cs-CZ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Celostnimedicina.cz</a:t>
            </a:r>
          </a:p>
          <a:p>
            <a:r>
              <a:rPr lang="cs-CZ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Prvky.com</a:t>
            </a:r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cs-CZ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                 Michal Vítek 4.B</a:t>
            </a:r>
          </a:p>
          <a:p>
            <a:endParaRPr lang="cs-CZ" sz="28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Poloha v periodické tabulce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Molybden </a:t>
            </a:r>
            <a:r>
              <a:rPr lang="cs-CZ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(lat. </a:t>
            </a:r>
            <a:r>
              <a:rPr lang="cs-CZ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Molybdaenum</a:t>
            </a:r>
            <a:r>
              <a:rPr lang="cs-CZ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Chemická značka: </a:t>
            </a:r>
            <a:r>
              <a:rPr lang="cs-CZ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endParaRPr lang="cs-CZ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ovový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prvek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skupiny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periodické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soustavy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prvků</a:t>
            </a:r>
            <a:endParaRPr lang="cs-CZ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využití: 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složka vysoce legovaných ocelí a při výrobě průmyslových katalyzátorů.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upload.wikimedia.org/wikipedia/commons/d/d8/Mo-Table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93096"/>
            <a:ext cx="4080452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Elektronová konfigurace a oxidační čísla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El. Konfigurace - [</a:t>
            </a:r>
            <a:r>
              <a:rPr lang="cs-CZ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4d</a:t>
            </a:r>
            <a:r>
              <a:rPr lang="cs-CZ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5s</a:t>
            </a:r>
            <a:r>
              <a:rPr lang="cs-CZ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sloučeninách se molybden vyskytuje v 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oxidačních čísel od </a:t>
            </a:r>
            <a:r>
              <a:rPr lang="cs-CZ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 po </a:t>
            </a:r>
            <a:r>
              <a:rPr lang="cs-CZ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+6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případně </a:t>
            </a:r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+0</a:t>
            </a:r>
            <a:endPara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rozsáhlé škále různých barev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Výskyt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Zemi poměrně vzácný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 obsah se odhaduje na 1,5–8 mg/kg v zemské 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kůře)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rudách se vyskytuje jen v nízkých 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koncentracích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Nejvýznamnější rudou je molybdenit (sulfid </a:t>
            </a:r>
            <a:r>
              <a:rPr lang="cs-CZ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molybdeničitý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MoS</a:t>
            </a:r>
            <a:r>
              <a:rPr lang="cs-CZ" sz="24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Colorado (USA)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rudy: </a:t>
            </a:r>
            <a:r>
              <a:rPr lang="cs-CZ" sz="2400" dirty="0" smtClean="0">
                <a:solidFill>
                  <a:srgbClr val="000000"/>
                </a:solidFill>
                <a:latin typeface="Arial"/>
              </a:rPr>
              <a:t> 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Dalšími rudami jsou wulfenit, molybdenan olovnatý, (PbMoO</a:t>
            </a:r>
            <a:r>
              <a:rPr lang="cs-CZ" sz="1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4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 a </a:t>
            </a:r>
            <a:r>
              <a:rPr lang="cs-CZ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powellit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(Ca(</a:t>
            </a:r>
            <a:r>
              <a:rPr lang="cs-CZ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Mo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,W)O</a:t>
            </a:r>
            <a:r>
              <a:rPr lang="cs-CZ" sz="1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4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).</a:t>
            </a:r>
            <a:endParaRPr lang="cs-CZ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aseline="-2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http://upload.wikimedia.org/wikipedia/commons/thumb/4/40/Molybdenit_1.jpg/248px-Molybdeni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013176"/>
            <a:ext cx="1498104" cy="1105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</p:spPr>
      </p:pic>
      <p:sp>
        <p:nvSpPr>
          <p:cNvPr id="5" name="TextovéPole 4"/>
          <p:cNvSpPr txBox="1"/>
          <p:nvPr/>
        </p:nvSpPr>
        <p:spPr>
          <a:xfrm>
            <a:off x="2268538" y="6237288"/>
            <a:ext cx="1439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Molybdenit</a:t>
            </a:r>
            <a:endParaRPr 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90" name="Picture 6" descr="http://upload.wikimedia.org/wikipedia/commons/thumb/d/d1/Maroc_Wulf%C3%A9nite.jpg/280px-Maroc_Wulf%C3%A9n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656184" cy="1123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</p:spPr>
      </p:pic>
      <p:sp>
        <p:nvSpPr>
          <p:cNvPr id="8" name="TextovéPole 7"/>
          <p:cNvSpPr txBox="1"/>
          <p:nvPr/>
        </p:nvSpPr>
        <p:spPr>
          <a:xfrm>
            <a:off x="5292725" y="6237288"/>
            <a:ext cx="15113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Wulfenit</a:t>
            </a:r>
            <a:endParaRPr 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Výroba/Získávání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Molybdenit jako MoS</a:t>
            </a:r>
            <a:r>
              <a:rPr lang="cs-CZ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 těží buď samostatný nebo se získává při výrobě 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mědi. </a:t>
            </a:r>
            <a:r>
              <a:rPr lang="cs-C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přečištění flotací se pražením převede 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cs-C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 molybdenový</a:t>
            </a:r>
            <a:r>
              <a:rPr lang="cs-CZ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podle rovnice: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MoS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+ 7 O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→ 2 MoO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+ 4 SO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se buď využívá přímo, nebo se </a:t>
            </a:r>
            <a:r>
              <a:rPr lang="cs-CZ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aluminotermicky</a:t>
            </a:r>
            <a:r>
              <a:rPr lang="cs-CZ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převede na ferromolybden, který nachází použití při výrobě korozivzdorných ocelí.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Čistý molybden se vyrábí redukcí oxidu molybdenu vodíkem.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+ 3 H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→ </a:t>
            </a:r>
            <a:r>
              <a:rPr lang="cs-CZ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 H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://upload.wikimedia.org/wikipedia/commons/thumb/8/8e/Molybdenum_trioxide_powder.jpg/250px-Molybdenum_trioxide_pow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212976"/>
            <a:ext cx="1832539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5" name="TextovéPole 4"/>
          <p:cNvSpPr txBox="1"/>
          <p:nvPr/>
        </p:nvSpPr>
        <p:spPr>
          <a:xfrm>
            <a:off x="6732588" y="5805488"/>
            <a:ext cx="20875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Oxid molybdenový</a:t>
            </a:r>
            <a:endParaRPr lang="cs-CZ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(MoCl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příprava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Tato sloučenina se připravuje chlorací kovového molybdenu nebo také oxidu molybdenového, protože chlorid molybdenový není možné na rozdíl od chloridu wolframového připravit za normálních podmínek.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 anorganická sloučenina, jeden z chloridů molybdenu.</a:t>
            </a: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fyzikálně-chemické vlastnosti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Elementární molybden je to stříbřitý až šedobílý, tvrdý a křehký 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Vysoký bod tání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Krystaluje v těsně centrované kubické mřížce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 vzduchu je za normální teploty stálý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vodíkem nereaguje a nevytváří žádné hydridy.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Poměrně snadno se rozpouští v kyselině chlorovodíkové i lučavce královské.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Nejsnáze se kovový molybden rozkládá alkalickým tavením například se směsí 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dusičnanu draselného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 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hydroxidu sodného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(KNO</a:t>
            </a:r>
            <a:r>
              <a:rPr lang="cs-CZ" sz="24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</a:t>
            </a:r>
            <a:r>
              <a:rPr lang="cs-CZ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NaOH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cs-CZ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Využití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praktické využití nalézá molybden v metalurgii při výrobě speciálních ocelí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Již poměrně malé množství molybdenu ve slitině výrazně zvyšuje její tvrdost, mechanickou a korozní odolnost.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 se z molybdenových ocelí vyrábějí silně mechanicky namáhané součásti strojů jako například hlavně děl, geologické vrtné hlavice a nástroje pro kovoobrábění.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V chemickém průmyslu je materiálem pro reaktory, pracující v silně korozivním prostředí za vysokých tlaků a teplot.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Používá se pro výrobu petrochemických katalyzátorů, sloužících k odstranění sirných sloučenin z ropy a ropných produktů.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Sloučeniny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Chemie sloučenin molybdenu je značně pestrá a komplikovaná. Již pouhý fakt, že se molybden vyskytuje v 5 různých valenčních stavech od </a:t>
            </a:r>
            <a:r>
              <a:rPr lang="cs-CZ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 po </a:t>
            </a:r>
            <a:r>
              <a:rPr lang="cs-CZ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sz="1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+6</a:t>
            </a:r>
            <a:r>
              <a:rPr lang="cs-CZ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které mohou poměrně snadno přecházet mezi sebou je důvodem, že chemie molybdenu je spíše předmětem diplomových prací než praktického uplatnění v běžném životě.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oxid molybdenový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molybdenan sodný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(NH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</a:t>
            </a:r>
            <a:r>
              <a:rPr lang="cs-CZ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 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cs-CZ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molybdendan</a:t>
            </a: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amonný </a:t>
            </a:r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(Má význam v analytické chemii, v prostředí HNO</a:t>
            </a:r>
            <a:r>
              <a:rPr lang="cs-CZ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nazýváme „molybdenová soluce“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molybden je navíc typická tvorba tzv. </a:t>
            </a:r>
            <a:r>
              <a:rPr lang="cs-CZ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heteropolykyselin</a:t>
            </a:r>
            <a:r>
              <a:rPr lang="cs-CZ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polymerních sloučenin molybdenu, kyslíku a vodíku bez přesného stechiometrického vzorce.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baseline="-2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praxi má technologický význam například sulfid </a:t>
            </a:r>
            <a:r>
              <a:rPr lang="cs-CZ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molybdeničitý</a:t>
            </a:r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MoS</a:t>
            </a:r>
            <a:r>
              <a:rPr lang="cs-CZ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černá práškovitá sloučenina, která se používá jako lubrikant (mazadlo) v prostředích s vysokou teplotou nebo s extrémním tlakovým namáháním.</a:t>
            </a:r>
            <a:r>
              <a:rPr lang="cs-CZ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524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Arial</vt:lpstr>
      <vt:lpstr>Garamond</vt:lpstr>
      <vt:lpstr>Motiv sady Office</vt:lpstr>
      <vt:lpstr>MOLYBDEN</vt:lpstr>
      <vt:lpstr>Poloha v periodické tabulce</vt:lpstr>
      <vt:lpstr>Elektronová konfigurace a oxidační čísla</vt:lpstr>
      <vt:lpstr>Výskyt</vt:lpstr>
      <vt:lpstr>Výroba/Získávání</vt:lpstr>
      <vt:lpstr> (MoCl5) - příprava</vt:lpstr>
      <vt:lpstr>Základní fyzikálně-chemické vlastnosti</vt:lpstr>
      <vt:lpstr>Využití</vt:lpstr>
      <vt:lpstr>Sloučeniny</vt:lpstr>
      <vt:lpstr>Biologický význam</vt:lpstr>
      <vt:lpstr>Snímek 11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MOLYBDEN</dc:title>
  <dc:creator>Misi</dc:creator>
  <cp:lastModifiedBy>Student</cp:lastModifiedBy>
  <cp:revision>29</cp:revision>
  <dcterms:created xsi:type="dcterms:W3CDTF">2012-04-24T15:32:53Z</dcterms:created>
  <dcterms:modified xsi:type="dcterms:W3CDTF">2012-04-26T09:50:49Z</dcterms:modified>
</cp:coreProperties>
</file>