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70" r:id="rId6"/>
    <p:sldId id="258" r:id="rId7"/>
    <p:sldId id="271" r:id="rId8"/>
    <p:sldId id="265" r:id="rId9"/>
    <p:sldId id="273" r:id="rId10"/>
    <p:sldId id="259" r:id="rId11"/>
    <p:sldId id="272" r:id="rId12"/>
    <p:sldId id="262" r:id="rId13"/>
    <p:sldId id="260" r:id="rId14"/>
    <p:sldId id="274" r:id="rId15"/>
    <p:sldId id="261" r:id="rId16"/>
    <p:sldId id="275" r:id="rId17"/>
    <p:sldId id="276" r:id="rId18"/>
    <p:sldId id="277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60"/>
  </p:normalViewPr>
  <p:slideViewPr>
    <p:cSldViewPr>
      <p:cViewPr varScale="1">
        <p:scale>
          <a:sx n="126" d="100"/>
          <a:sy n="126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0E4B281-0AA3-4CB1-ABED-1CFE785AAF0A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954CA9-70E3-4CD4-86E7-7855306C73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feraty10.com/referat/Chemie/1/tema-1-22-Chemie.php" TargetMode="External"/><Relationship Id="rId3" Type="http://schemas.openxmlformats.org/officeDocument/2006/relationships/hyperlink" Target="http://www.oppapers.com/essays/Nickel/14357" TargetMode="External"/><Relationship Id="rId7" Type="http://schemas.openxmlformats.org/officeDocument/2006/relationships/hyperlink" Target="http://cs.wikipedia.org/wiki/Nikl" TargetMode="External"/><Relationship Id="rId2" Type="http://schemas.openxmlformats.org/officeDocument/2006/relationships/hyperlink" Target="http://www.preservearticles.com/2012021323251/short-essay-on-nick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chem.uwimona.edu.jm/courses/nickel.html" TargetMode="External"/><Relationship Id="rId5" Type="http://schemas.openxmlformats.org/officeDocument/2006/relationships/hyperlink" Target="http://referaty-seminarky.cz/nikl/" TargetMode="External"/><Relationship Id="rId4" Type="http://schemas.openxmlformats.org/officeDocument/2006/relationships/hyperlink" Target="http://www.irz.cz/repository/latky/nikl_a_jeho_slouceniny.pdf" TargetMode="External"/><Relationship Id="rId9" Type="http://schemas.openxmlformats.org/officeDocument/2006/relationships/hyperlink" Target="http://www.google.cz/imghp?hl=en&amp;tab=w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chem.uwimona.edu.jm/courses/nickel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NIKL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0" y="5616219"/>
            <a:ext cx="3309803" cy="1260629"/>
          </a:xfrm>
        </p:spPr>
        <p:txBody>
          <a:bodyPr/>
          <a:lstStyle/>
          <a:p>
            <a:r>
              <a:rPr lang="cs-CZ" dirty="0" err="1" smtClean="0"/>
              <a:t>Nguyen</a:t>
            </a:r>
            <a:r>
              <a:rPr lang="cs-CZ" smtClean="0"/>
              <a:t> My </a:t>
            </a:r>
            <a:r>
              <a:rPr lang="cs-CZ" err="1" smtClean="0"/>
              <a:t>Ngan</a:t>
            </a:r>
            <a:r>
              <a:rPr lang="cs-CZ" smtClean="0"/>
              <a:t>, 4.B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0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cs-CZ" smtClean="0"/>
              <a:t>Vlastnosti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484784"/>
                <a:ext cx="6777317" cy="489654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cs-CZ" dirty="0"/>
                  <a:t>s</a:t>
                </a:r>
                <a:r>
                  <a:rPr lang="cs-CZ" dirty="0" smtClean="0"/>
                  <a:t>tříbrobílý kov na vzduchu velice stálý. Ve zředěných kyselinách se rozpouští pomaleji než železo. V koncentrované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𝐻𝑁𝑂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 smtClean="0"/>
                  <a:t> se pasivuje</a:t>
                </a:r>
              </a:p>
              <a:p>
                <a:r>
                  <a:rPr lang="en-US" dirty="0" err="1" smtClean="0"/>
                  <a:t>velmi</a:t>
                </a:r>
                <a:r>
                  <a:rPr lang="en-US" dirty="0" smtClean="0"/>
                  <a:t> </a:t>
                </a:r>
                <a:r>
                  <a:rPr lang="en-US" dirty="0" err="1"/>
                  <a:t>lesklý</a:t>
                </a:r>
                <a:r>
                  <a:rPr lang="en-US" dirty="0"/>
                  <a:t> </a:t>
                </a:r>
                <a:r>
                  <a:rPr lang="en-US" dirty="0" err="1" smtClean="0"/>
                  <a:t>feromagnetický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kov</a:t>
                </a:r>
                <a:r>
                  <a:rPr lang="cs-CZ" dirty="0" smtClean="0"/>
                  <a:t>,dobrým </a:t>
                </a:r>
                <a:r>
                  <a:rPr lang="cs-CZ" dirty="0"/>
                  <a:t>vodičem tepla a elektřiny</a:t>
                </a:r>
                <a:endParaRPr lang="en-US" dirty="0"/>
              </a:p>
              <a:p>
                <a:r>
                  <a:rPr lang="en-US" dirty="0" err="1"/>
                  <a:t>dobře</a:t>
                </a:r>
                <a:r>
                  <a:rPr lang="en-US" dirty="0"/>
                  <a:t> </a:t>
                </a:r>
                <a:r>
                  <a:rPr lang="en-US" dirty="0" err="1"/>
                  <a:t>leštitelný</a:t>
                </a:r>
                <a:r>
                  <a:rPr lang="en-US" dirty="0"/>
                  <a:t>, </a:t>
                </a:r>
                <a:r>
                  <a:rPr lang="en-US" dirty="0" err="1"/>
                  <a:t>tažný</a:t>
                </a:r>
                <a:r>
                  <a:rPr lang="en-US" dirty="0"/>
                  <a:t> a </a:t>
                </a:r>
                <a:r>
                  <a:rPr lang="en-US" dirty="0" err="1"/>
                  <a:t>kujný</a:t>
                </a:r>
                <a:r>
                  <a:rPr lang="en-US" dirty="0"/>
                  <a:t>, </a:t>
                </a:r>
                <a:r>
                  <a:rPr lang="en-US" dirty="0" err="1"/>
                  <a:t>může</a:t>
                </a:r>
                <a:r>
                  <a:rPr lang="en-US" dirty="0"/>
                  <a:t> se </a:t>
                </a:r>
                <a:r>
                  <a:rPr lang="en-US" dirty="0" err="1"/>
                  <a:t>svářet</a:t>
                </a:r>
                <a:r>
                  <a:rPr lang="en-US" dirty="0"/>
                  <a:t> a </a:t>
                </a:r>
                <a:r>
                  <a:rPr lang="en-US" dirty="0" err="1"/>
                  <a:t>válcovat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plech</a:t>
                </a:r>
                <a:endParaRPr lang="en-US" dirty="0"/>
              </a:p>
              <a:p>
                <a:r>
                  <a:rPr lang="en-US" dirty="0"/>
                  <a:t>v </a:t>
                </a:r>
                <a:r>
                  <a:rPr lang="en-US" dirty="0" err="1"/>
                  <a:t>kompaktním</a:t>
                </a:r>
                <a:r>
                  <a:rPr lang="en-US" dirty="0"/>
                  <a:t> </a:t>
                </a:r>
                <a:r>
                  <a:rPr lang="en-US" dirty="0" err="1"/>
                  <a:t>stavu</a:t>
                </a:r>
                <a:r>
                  <a:rPr lang="en-US" dirty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normální</a:t>
                </a:r>
                <a:r>
                  <a:rPr lang="en-US" dirty="0"/>
                  <a:t> </a:t>
                </a:r>
                <a:r>
                  <a:rPr lang="en-US" dirty="0" err="1"/>
                  <a:t>teploty</a:t>
                </a:r>
                <a:r>
                  <a:rPr lang="en-US" dirty="0"/>
                  <a:t> </a:t>
                </a:r>
                <a:r>
                  <a:rPr lang="en-US" dirty="0" err="1"/>
                  <a:t>velmi</a:t>
                </a:r>
                <a:r>
                  <a:rPr lang="en-US" dirty="0"/>
                  <a:t> </a:t>
                </a:r>
                <a:r>
                  <a:rPr lang="en-US" dirty="0" err="1"/>
                  <a:t>dobře</a:t>
                </a:r>
                <a:r>
                  <a:rPr lang="en-US" dirty="0"/>
                  <a:t> </a:t>
                </a:r>
                <a:r>
                  <a:rPr lang="en-US" dirty="0" err="1"/>
                  <a:t>odolává</a:t>
                </a:r>
                <a:r>
                  <a:rPr lang="en-US" dirty="0"/>
                  <a:t> </a:t>
                </a:r>
                <a:r>
                  <a:rPr lang="en-US" dirty="0" err="1"/>
                  <a:t>vodě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vzduchu</a:t>
                </a:r>
                <a:endParaRPr lang="en-US" dirty="0"/>
              </a:p>
              <a:p>
                <a:r>
                  <a:rPr lang="en-US" dirty="0" err="1"/>
                  <a:t>zahřátý</a:t>
                </a:r>
                <a:r>
                  <a:rPr lang="en-US" dirty="0"/>
                  <a:t> </a:t>
                </a:r>
                <a:r>
                  <a:rPr lang="en-US" dirty="0" err="1"/>
                  <a:t>niklový</a:t>
                </a:r>
                <a:r>
                  <a:rPr lang="en-US" dirty="0"/>
                  <a:t> </a:t>
                </a:r>
                <a:r>
                  <a:rPr lang="en-US" dirty="0" err="1"/>
                  <a:t>drát</a:t>
                </a:r>
                <a:r>
                  <a:rPr lang="en-US" dirty="0"/>
                  <a:t> </a:t>
                </a:r>
                <a:r>
                  <a:rPr lang="en-US" dirty="0" err="1"/>
                  <a:t>shoří</a:t>
                </a:r>
                <a:r>
                  <a:rPr lang="en-US" dirty="0"/>
                  <a:t> v </a:t>
                </a:r>
                <a:r>
                  <a:rPr lang="en-US" dirty="0" err="1"/>
                  <a:t>čistém</a:t>
                </a:r>
                <a:r>
                  <a:rPr lang="en-US" dirty="0"/>
                  <a:t> </a:t>
                </a:r>
                <a:r>
                  <a:rPr lang="en-US" dirty="0" err="1"/>
                  <a:t>kyslíku</a:t>
                </a:r>
                <a:r>
                  <a:rPr lang="en-US" dirty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jiskření</a:t>
                </a:r>
                <a:endParaRPr lang="en-US" dirty="0"/>
              </a:p>
              <a:p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zředěných</a:t>
                </a:r>
                <a:r>
                  <a:rPr lang="en-US" dirty="0"/>
                  <a:t> </a:t>
                </a:r>
                <a:r>
                  <a:rPr lang="en-US" dirty="0" err="1"/>
                  <a:t>kyselinách</a:t>
                </a:r>
                <a:r>
                  <a:rPr lang="en-US" dirty="0"/>
                  <a:t> se </a:t>
                </a:r>
                <a:r>
                  <a:rPr lang="en-US" dirty="0" err="1"/>
                  <a:t>rozpouští</a:t>
                </a:r>
                <a:r>
                  <a:rPr lang="en-US" dirty="0"/>
                  <a:t> </a:t>
                </a:r>
                <a:r>
                  <a:rPr lang="en-US" dirty="0" err="1"/>
                  <a:t>za</a:t>
                </a:r>
                <a:r>
                  <a:rPr lang="en-US" dirty="0"/>
                  <a:t> </a:t>
                </a:r>
                <a:r>
                  <a:rPr lang="en-US" dirty="0" err="1"/>
                  <a:t>vývoje</a:t>
                </a:r>
                <a:r>
                  <a:rPr lang="en-US" dirty="0"/>
                  <a:t> </a:t>
                </a:r>
                <a:r>
                  <a:rPr lang="en-US" dirty="0" err="1"/>
                  <a:t>vodíku</a:t>
                </a:r>
                <a:r>
                  <a:rPr lang="en-US" dirty="0"/>
                  <a:t> (</a:t>
                </a:r>
                <a:r>
                  <a:rPr lang="en-US" dirty="0" err="1"/>
                  <a:t>pomaleji</a:t>
                </a:r>
                <a:r>
                  <a:rPr lang="en-US" dirty="0"/>
                  <a:t> </a:t>
                </a:r>
                <a:r>
                  <a:rPr lang="en-US" dirty="0" err="1"/>
                  <a:t>než</a:t>
                </a:r>
                <a:r>
                  <a:rPr lang="en-US" dirty="0"/>
                  <a:t> </a:t>
                </a:r>
                <a:r>
                  <a:rPr lang="en-US" dirty="0" err="1"/>
                  <a:t>železo</a:t>
                </a:r>
                <a:r>
                  <a:rPr lang="en-US" dirty="0" smtClean="0"/>
                  <a:t>)</a:t>
                </a:r>
                <a:r>
                  <a:rPr lang="cs-CZ" dirty="0" smtClean="0"/>
                  <a:t>, nerozpustný v horké vodě</a:t>
                </a:r>
                <a:endParaRPr lang="en-US" dirty="0"/>
              </a:p>
              <a:p>
                <a:r>
                  <a:rPr lang="en-US" dirty="0" err="1"/>
                  <a:t>dobře</a:t>
                </a:r>
                <a:r>
                  <a:rPr lang="en-US" dirty="0"/>
                  <a:t> se </a:t>
                </a:r>
                <a:r>
                  <a:rPr lang="en-US" dirty="0" err="1"/>
                  <a:t>rozpouští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zředěné</a:t>
                </a:r>
                <a:r>
                  <a:rPr lang="en-US" dirty="0"/>
                  <a:t> </a:t>
                </a:r>
                <a:r>
                  <a:rPr lang="en-US" u="sng" dirty="0" err="1"/>
                  <a:t>kyselině</a:t>
                </a:r>
                <a:r>
                  <a:rPr lang="en-US" u="sng" dirty="0"/>
                  <a:t> </a:t>
                </a:r>
                <a:r>
                  <a:rPr lang="en-US" u="sng" dirty="0" err="1"/>
                  <a:t>dusičné</a:t>
                </a:r>
                <a:endParaRPr lang="en-US" u="sng" dirty="0"/>
              </a:p>
              <a:p>
                <a:r>
                  <a:rPr lang="en-US" dirty="0" err="1"/>
                  <a:t>zahřátý</a:t>
                </a:r>
                <a:r>
                  <a:rPr lang="en-US" dirty="0"/>
                  <a:t> </a:t>
                </a:r>
                <a:r>
                  <a:rPr lang="en-US" dirty="0" err="1"/>
                  <a:t>nikl</a:t>
                </a:r>
                <a:r>
                  <a:rPr lang="en-US" dirty="0"/>
                  <a:t> se </a:t>
                </a:r>
                <a:r>
                  <a:rPr lang="en-US" dirty="0" err="1"/>
                  <a:t>slučuje</a:t>
                </a:r>
                <a:r>
                  <a:rPr lang="en-US" dirty="0"/>
                  <a:t> </a:t>
                </a:r>
                <a:r>
                  <a:rPr lang="en-US" dirty="0" err="1"/>
                  <a:t>přímo</a:t>
                </a:r>
                <a:r>
                  <a:rPr lang="en-US" dirty="0"/>
                  <a:t> s </a:t>
                </a:r>
                <a:r>
                  <a:rPr lang="en-US" dirty="0" err="1"/>
                  <a:t>chlorem</a:t>
                </a:r>
                <a:r>
                  <a:rPr lang="en-US" dirty="0"/>
                  <a:t>, </a:t>
                </a:r>
                <a:r>
                  <a:rPr lang="en-US" dirty="0" err="1"/>
                  <a:t>bromem</a:t>
                </a:r>
                <a:r>
                  <a:rPr lang="en-US" dirty="0"/>
                  <a:t>, </a:t>
                </a:r>
                <a:r>
                  <a:rPr lang="en-US" dirty="0" err="1"/>
                  <a:t>sírou</a:t>
                </a:r>
                <a:r>
                  <a:rPr lang="en-US" dirty="0"/>
                  <a:t>, </a:t>
                </a:r>
                <a:r>
                  <a:rPr lang="en-US" dirty="0" err="1"/>
                  <a:t>fosforem</a:t>
                </a:r>
                <a:r>
                  <a:rPr lang="en-US" dirty="0"/>
                  <a:t>, </a:t>
                </a:r>
                <a:r>
                  <a:rPr lang="en-US" dirty="0" err="1"/>
                  <a:t>arsenem</a:t>
                </a:r>
                <a:r>
                  <a:rPr lang="en-US" dirty="0"/>
                  <a:t> a </a:t>
                </a:r>
                <a:r>
                  <a:rPr lang="en-US" dirty="0" err="1" smtClean="0"/>
                  <a:t>antimonem</a:t>
                </a:r>
                <a:endParaRPr lang="en-US" u="sng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484784"/>
                <a:ext cx="6777317" cy="4896544"/>
              </a:xfrm>
              <a:blipFill rotWithShape="1">
                <a:blip r:embed="rId2"/>
                <a:stretch>
                  <a:fillRect t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82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24744" cy="1143000"/>
          </a:xfrm>
        </p:spPr>
        <p:txBody>
          <a:bodyPr/>
          <a:lstStyle/>
          <a:p>
            <a:r>
              <a:rPr lang="cs-CZ" smtClean="0"/>
              <a:t>Užití niklu a jeho sloučenin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57400"/>
            <a:ext cx="6777317" cy="51399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Primární použití niklu je k přípravě slitin, jako jsou nerezové oceli, které představují přibližně 67% všeho niklu používaného k výrobě.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Slitiny: </a:t>
            </a:r>
            <a:r>
              <a:rPr lang="cs-CZ" dirty="0"/>
              <a:t>	</a:t>
            </a:r>
            <a:r>
              <a:rPr lang="cs-CZ" b="1" dirty="0"/>
              <a:t>alpaka</a:t>
            </a:r>
            <a:r>
              <a:rPr lang="cs-CZ" dirty="0"/>
              <a:t>: (Ni, </a:t>
            </a:r>
            <a:r>
              <a:rPr lang="cs-CZ" dirty="0" err="1"/>
              <a:t>Zn</a:t>
            </a:r>
            <a:r>
              <a:rPr lang="cs-CZ" dirty="0"/>
              <a:t>, </a:t>
            </a:r>
            <a:r>
              <a:rPr lang="cs-CZ" dirty="0" err="1"/>
              <a:t>Cu</a:t>
            </a:r>
            <a:r>
              <a:rPr lang="cs-CZ" dirty="0"/>
              <a:t>)</a:t>
            </a:r>
          </a:p>
          <a:p>
            <a:pPr marL="68580" indent="0">
              <a:buNone/>
            </a:pPr>
            <a:r>
              <a:rPr lang="cs-CZ" dirty="0"/>
              <a:t>		</a:t>
            </a:r>
            <a:r>
              <a:rPr lang="cs-CZ" b="1" dirty="0"/>
              <a:t>konstantan</a:t>
            </a:r>
            <a:r>
              <a:rPr lang="cs-CZ" dirty="0"/>
              <a:t> 40% Ni, 60% </a:t>
            </a:r>
            <a:r>
              <a:rPr lang="cs-CZ" dirty="0" err="1"/>
              <a:t>Cu</a:t>
            </a:r>
            <a:r>
              <a:rPr lang="cs-CZ" dirty="0"/>
              <a:t> a 				další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Největší použití nerezové oceli je ve výrobě kuchyňských dřezů</a:t>
            </a:r>
          </a:p>
          <a:p>
            <a:r>
              <a:rPr lang="en-US" dirty="0" err="1"/>
              <a:t>Slitina</a:t>
            </a:r>
            <a:r>
              <a:rPr lang="en-US" dirty="0"/>
              <a:t> </a:t>
            </a:r>
            <a:r>
              <a:rPr lang="en-US" dirty="0" err="1"/>
              <a:t>niklu</a:t>
            </a:r>
            <a:r>
              <a:rPr lang="en-US" dirty="0"/>
              <a:t> a </a:t>
            </a:r>
            <a:r>
              <a:rPr lang="en-US" dirty="0" err="1"/>
              <a:t>mědi</a:t>
            </a:r>
            <a:r>
              <a:rPr lang="en-US" dirty="0"/>
              <a:t> </a:t>
            </a:r>
            <a:r>
              <a:rPr lang="en-US" dirty="0" err="1" smtClean="0"/>
              <a:t>součástí</a:t>
            </a:r>
            <a:r>
              <a:rPr lang="en-US" dirty="0"/>
              <a:t> </a:t>
            </a:r>
            <a:r>
              <a:rPr lang="en-US" dirty="0" err="1"/>
              <a:t>potrubí</a:t>
            </a:r>
            <a:r>
              <a:rPr lang="en-US" dirty="0"/>
              <a:t> </a:t>
            </a:r>
            <a:r>
              <a:rPr lang="en-US" dirty="0" err="1"/>
              <a:t>používané</a:t>
            </a:r>
            <a:r>
              <a:rPr lang="en-US" dirty="0"/>
              <a:t> v </a:t>
            </a:r>
            <a:r>
              <a:rPr lang="en-US" dirty="0" err="1"/>
              <a:t>odsolování</a:t>
            </a:r>
            <a:r>
              <a:rPr lang="en-US" dirty="0"/>
              <a:t> </a:t>
            </a:r>
            <a:r>
              <a:rPr lang="en-US" dirty="0" err="1"/>
              <a:t>mořské</a:t>
            </a:r>
            <a:r>
              <a:rPr lang="en-US" dirty="0"/>
              <a:t> </a:t>
            </a:r>
            <a:r>
              <a:rPr lang="en-US" dirty="0" err="1" smtClean="0"/>
              <a:t>vody</a:t>
            </a:r>
            <a:endParaRPr lang="cs-CZ" dirty="0" smtClean="0"/>
          </a:p>
          <a:p>
            <a:r>
              <a:rPr lang="en-US" dirty="0" err="1" smtClean="0"/>
              <a:t>Nik</a:t>
            </a:r>
            <a:r>
              <a:rPr lang="cs-CZ" dirty="0" err="1" smtClean="0"/>
              <a:t>elnatá</a:t>
            </a:r>
            <a:r>
              <a:rPr lang="en-US" dirty="0"/>
              <a:t> </a:t>
            </a:r>
            <a:r>
              <a:rPr lang="en-US" dirty="0" err="1" smtClean="0"/>
              <a:t>ocel</a:t>
            </a:r>
            <a:r>
              <a:rPr lang="cs-CZ" dirty="0" smtClean="0"/>
              <a:t>-</a:t>
            </a:r>
            <a:r>
              <a:rPr lang="en-US" dirty="0" err="1" smtClean="0"/>
              <a:t>výrob</a:t>
            </a:r>
            <a:r>
              <a:rPr lang="cs-CZ" dirty="0" smtClean="0"/>
              <a:t>a </a:t>
            </a:r>
            <a:r>
              <a:rPr lang="en-US" dirty="0" err="1" smtClean="0"/>
              <a:t>pancéřových</a:t>
            </a:r>
            <a:r>
              <a:rPr lang="en-US" dirty="0"/>
              <a:t> </a:t>
            </a:r>
            <a:r>
              <a:rPr lang="en-US" dirty="0" err="1"/>
              <a:t>desek</a:t>
            </a:r>
            <a:r>
              <a:rPr lang="en-US" dirty="0"/>
              <a:t> a </a:t>
            </a:r>
            <a:r>
              <a:rPr lang="en-US" dirty="0" err="1"/>
              <a:t>klenby</a:t>
            </a:r>
            <a:r>
              <a:rPr lang="en-US" dirty="0"/>
              <a:t> 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 smtClean="0"/>
              <a:t>vloupání</a:t>
            </a:r>
            <a:endParaRPr lang="cs-CZ" dirty="0"/>
          </a:p>
          <a:p>
            <a:r>
              <a:rPr lang="cs-CZ" dirty="0" smtClean="0"/>
              <a:t>Nikelnaté </a:t>
            </a:r>
            <a:r>
              <a:rPr lang="en-US" dirty="0" err="1" smtClean="0"/>
              <a:t>slitiny</a:t>
            </a:r>
            <a:r>
              <a:rPr lang="en-US" dirty="0"/>
              <a:t> 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 </a:t>
            </a:r>
            <a:r>
              <a:rPr lang="en-US" dirty="0" err="1"/>
              <a:t>ceněny</a:t>
            </a:r>
            <a:r>
              <a:rPr lang="en-US" dirty="0"/>
              <a:t> </a:t>
            </a:r>
            <a:r>
              <a:rPr lang="en-US" dirty="0" smtClean="0"/>
              <a:t>pro</a:t>
            </a:r>
            <a:r>
              <a:rPr lang="cs-CZ" dirty="0" smtClean="0"/>
              <a:t> </a:t>
            </a:r>
            <a:r>
              <a:rPr lang="en-US" dirty="0" err="1" smtClean="0"/>
              <a:t>svou</a:t>
            </a:r>
            <a:r>
              <a:rPr lang="en-US" dirty="0"/>
              <a:t> </a:t>
            </a:r>
            <a:r>
              <a:rPr lang="en-US" dirty="0" err="1"/>
              <a:t>pevnost</a:t>
            </a:r>
            <a:r>
              <a:rPr lang="en-US" dirty="0"/>
              <a:t>, </a:t>
            </a:r>
            <a:r>
              <a:rPr lang="en-US" dirty="0" err="1"/>
              <a:t>odolnost</a:t>
            </a:r>
            <a:r>
              <a:rPr lang="en-US" dirty="0"/>
              <a:t> </a:t>
            </a:r>
            <a:r>
              <a:rPr lang="en-US" dirty="0" err="1"/>
              <a:t>vůči</a:t>
            </a:r>
            <a:r>
              <a:rPr lang="en-US" dirty="0"/>
              <a:t> </a:t>
            </a:r>
            <a:r>
              <a:rPr lang="en-US" dirty="0" err="1"/>
              <a:t>korozi</a:t>
            </a:r>
            <a:r>
              <a:rPr lang="en-US" dirty="0"/>
              <a:t> </a:t>
            </a:r>
            <a:r>
              <a:rPr lang="cs-CZ" dirty="0" smtClean="0"/>
              <a:t>a </a:t>
            </a:r>
            <a:r>
              <a:rPr lang="en-US" dirty="0" err="1" smtClean="0"/>
              <a:t>estetickou</a:t>
            </a:r>
            <a:r>
              <a:rPr lang="en-US" dirty="0" smtClean="0"/>
              <a:t> </a:t>
            </a:r>
            <a:r>
              <a:rPr lang="en-US" dirty="0" err="1" smtClean="0"/>
              <a:t>hodnotu</a:t>
            </a:r>
            <a:r>
              <a:rPr lang="cs-CZ" dirty="0" smtClean="0"/>
              <a:t>(bílé zlato).</a:t>
            </a:r>
          </a:p>
          <a:p>
            <a:r>
              <a:rPr lang="en-US" dirty="0" err="1"/>
              <a:t>jemně</a:t>
            </a:r>
            <a:r>
              <a:rPr lang="en-US" dirty="0"/>
              <a:t> </a:t>
            </a:r>
            <a:r>
              <a:rPr lang="en-US" dirty="0" err="1"/>
              <a:t>rozptýlený</a:t>
            </a:r>
            <a:r>
              <a:rPr lang="en-US" dirty="0"/>
              <a:t> </a:t>
            </a:r>
            <a:r>
              <a:rPr lang="en-US" dirty="0" err="1"/>
              <a:t>nikl</a:t>
            </a:r>
            <a:r>
              <a:rPr lang="en-US" dirty="0"/>
              <a:t> (</a:t>
            </a:r>
            <a:r>
              <a:rPr lang="en-US" dirty="0" err="1"/>
              <a:t>popř</a:t>
            </a:r>
            <a:r>
              <a:rPr lang="en-US" dirty="0"/>
              <a:t>. </a:t>
            </a:r>
            <a:r>
              <a:rPr lang="en-US" dirty="0" err="1"/>
              <a:t>NiO</a:t>
            </a:r>
            <a:r>
              <a:rPr lang="en-US" dirty="0"/>
              <a:t>) </a:t>
            </a:r>
            <a:r>
              <a:rPr lang="en-US" dirty="0" err="1"/>
              <a:t>slouží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katalyzátor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ztužování</a:t>
            </a:r>
            <a:r>
              <a:rPr lang="en-US" dirty="0"/>
              <a:t> </a:t>
            </a:r>
            <a:r>
              <a:rPr lang="en-US" dirty="0" err="1"/>
              <a:t>tuků</a:t>
            </a:r>
            <a:r>
              <a:rPr lang="cs-CZ" dirty="0"/>
              <a:t> - rostlinné oleje</a:t>
            </a:r>
            <a:endParaRPr lang="en-US" dirty="0"/>
          </a:p>
          <a:p>
            <a:r>
              <a:rPr lang="en-US" dirty="0" err="1"/>
              <a:t>hydrogenační</a:t>
            </a:r>
            <a:r>
              <a:rPr lang="en-US" dirty="0"/>
              <a:t> </a:t>
            </a:r>
            <a:r>
              <a:rPr lang="en-US" dirty="0" err="1"/>
              <a:t>katalyzátor</a:t>
            </a:r>
            <a:r>
              <a:rPr lang="en-US" dirty="0"/>
              <a:t> – </a:t>
            </a:r>
            <a:r>
              <a:rPr lang="en-US" i="1" dirty="0" err="1"/>
              <a:t>Raneyův</a:t>
            </a:r>
            <a:r>
              <a:rPr lang="en-US" i="1" dirty="0"/>
              <a:t> </a:t>
            </a:r>
            <a:r>
              <a:rPr lang="en-US" i="1" dirty="0" err="1"/>
              <a:t>nikl</a:t>
            </a:r>
            <a:r>
              <a:rPr lang="en-US" dirty="0"/>
              <a:t> – </a:t>
            </a:r>
            <a:r>
              <a:rPr lang="en-US" dirty="0" err="1"/>
              <a:t>příprava</a:t>
            </a:r>
            <a:r>
              <a:rPr lang="en-US" dirty="0"/>
              <a:t> </a:t>
            </a:r>
            <a:r>
              <a:rPr lang="en-US" dirty="0" err="1"/>
              <a:t>tavením</a:t>
            </a:r>
            <a:r>
              <a:rPr lang="en-US" dirty="0"/>
              <a:t> </a:t>
            </a:r>
            <a:r>
              <a:rPr lang="en-US" dirty="0" err="1"/>
              <a:t>niklu</a:t>
            </a:r>
            <a:r>
              <a:rPr lang="en-US" dirty="0"/>
              <a:t> s </a:t>
            </a:r>
            <a:r>
              <a:rPr lang="en-US" dirty="0" err="1" smtClean="0"/>
              <a:t>hliníkem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6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eilnacht.com/Lexikon/alp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1825"/>
            <a:ext cx="33718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2375" y="2985476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Čajová konev z alpaky</a:t>
            </a:r>
            <a:endParaRPr lang="en-US"/>
          </a:p>
        </p:txBody>
      </p:sp>
      <p:pic>
        <p:nvPicPr>
          <p:cNvPr id="4100" name="Picture 4" descr="http://img.enaa.com/oddelki/conrad/assets/product_images/uporovna_zica__konstantan__CO429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39" y="451825"/>
            <a:ext cx="33337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99992" y="2985476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Konstantan</a:t>
            </a:r>
            <a:endParaRPr lang="en-US"/>
          </a:p>
        </p:txBody>
      </p:sp>
      <p:pic>
        <p:nvPicPr>
          <p:cNvPr id="4102" name="Picture 6" descr="http://www.drezy-drtice.cz/obrazky/Drezy/DREZY%20KROMEWYE/zmenseniny/2735a%20BIANCA%20150_4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1" y="3573016"/>
            <a:ext cx="2925409" cy="19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.ecrater.com/stores/114037/4a7ed9bf39dd0_114037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2432041" cy="243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ages.businessweek.com/ss/06/07/money/image/2005_nick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480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12776"/>
            <a:ext cx="7056784" cy="5040560"/>
          </a:xfrm>
        </p:spPr>
        <p:txBody>
          <a:bodyPr>
            <a:normAutofit fontScale="85000" lnSpcReduction="20000"/>
          </a:bodyPr>
          <a:lstStyle/>
          <a:p>
            <a:r>
              <a:rPr lang="en-US" err="1" smtClean="0"/>
              <a:t>hydrogenační</a:t>
            </a:r>
            <a:r>
              <a:rPr lang="en-US" smtClean="0"/>
              <a:t> </a:t>
            </a:r>
            <a:r>
              <a:rPr lang="en-US" err="1"/>
              <a:t>katalyzátor</a:t>
            </a:r>
            <a:r>
              <a:rPr lang="en-US"/>
              <a:t> – </a:t>
            </a:r>
            <a:r>
              <a:rPr lang="en-US" i="1" err="1"/>
              <a:t>Raneyův</a:t>
            </a:r>
            <a:r>
              <a:rPr lang="en-US" i="1"/>
              <a:t> </a:t>
            </a:r>
            <a:r>
              <a:rPr lang="en-US" i="1" err="1"/>
              <a:t>nikl</a:t>
            </a:r>
            <a:r>
              <a:rPr lang="en-US"/>
              <a:t> – </a:t>
            </a:r>
            <a:r>
              <a:rPr lang="en-US" err="1"/>
              <a:t>příprava</a:t>
            </a:r>
            <a:r>
              <a:rPr lang="en-US"/>
              <a:t> </a:t>
            </a:r>
            <a:r>
              <a:rPr lang="en-US" err="1"/>
              <a:t>tavením</a:t>
            </a:r>
            <a:r>
              <a:rPr lang="en-US"/>
              <a:t> </a:t>
            </a:r>
            <a:r>
              <a:rPr lang="en-US" err="1"/>
              <a:t>niklu</a:t>
            </a:r>
            <a:r>
              <a:rPr lang="en-US"/>
              <a:t> s </a:t>
            </a:r>
            <a:r>
              <a:rPr lang="en-US" err="1"/>
              <a:t>hliníkem</a:t>
            </a:r>
            <a:endParaRPr lang="en-US"/>
          </a:p>
          <a:p>
            <a:r>
              <a:rPr lang="en-US"/>
              <a:t>z </a:t>
            </a:r>
            <a:r>
              <a:rPr lang="en-US" err="1"/>
              <a:t>čistého</a:t>
            </a:r>
            <a:r>
              <a:rPr lang="en-US"/>
              <a:t> </a:t>
            </a:r>
            <a:r>
              <a:rPr lang="en-US" err="1"/>
              <a:t>niklu</a:t>
            </a:r>
            <a:r>
              <a:rPr lang="en-US"/>
              <a:t> se </a:t>
            </a:r>
            <a:r>
              <a:rPr lang="en-US" err="1"/>
              <a:t>vyrábějí</a:t>
            </a:r>
            <a:r>
              <a:rPr lang="en-US"/>
              <a:t> </a:t>
            </a:r>
            <a:r>
              <a:rPr lang="en-US" err="1"/>
              <a:t>jídelní</a:t>
            </a:r>
            <a:r>
              <a:rPr lang="en-US"/>
              <a:t> </a:t>
            </a:r>
            <a:r>
              <a:rPr lang="en-US" err="1"/>
              <a:t>příbory</a:t>
            </a:r>
            <a:r>
              <a:rPr lang="en-US"/>
              <a:t> a </a:t>
            </a:r>
            <a:r>
              <a:rPr lang="en-US" err="1"/>
              <a:t>jiné</a:t>
            </a:r>
            <a:r>
              <a:rPr lang="en-US"/>
              <a:t> </a:t>
            </a:r>
            <a:r>
              <a:rPr lang="en-US" err="1"/>
              <a:t>nářadí</a:t>
            </a:r>
            <a:r>
              <a:rPr lang="en-US"/>
              <a:t> pro </a:t>
            </a:r>
            <a:r>
              <a:rPr lang="en-US" err="1"/>
              <a:t>domácnost</a:t>
            </a:r>
            <a:endParaRPr lang="en-US"/>
          </a:p>
          <a:p>
            <a:r>
              <a:rPr lang="en-US" err="1"/>
              <a:t>galvanické</a:t>
            </a:r>
            <a:r>
              <a:rPr lang="en-US"/>
              <a:t> </a:t>
            </a:r>
            <a:r>
              <a:rPr lang="en-US" err="1" smtClean="0"/>
              <a:t>pokování</a:t>
            </a:r>
            <a:r>
              <a:rPr lang="cs-CZ" smtClean="0"/>
              <a:t> - </a:t>
            </a:r>
            <a:r>
              <a:rPr lang="en-US" err="1" smtClean="0"/>
              <a:t>ochranný</a:t>
            </a:r>
            <a:r>
              <a:rPr lang="cs-CZ"/>
              <a:t> </a:t>
            </a:r>
            <a:r>
              <a:rPr lang="en-US" err="1" smtClean="0"/>
              <a:t>nátěr</a:t>
            </a:r>
            <a:r>
              <a:rPr lang="en-US"/>
              <a:t> </a:t>
            </a:r>
            <a:r>
              <a:rPr lang="en-US" err="1" smtClean="0"/>
              <a:t>dalších</a:t>
            </a:r>
            <a:r>
              <a:rPr lang="en-US"/>
              <a:t> </a:t>
            </a:r>
            <a:r>
              <a:rPr lang="en-US" err="1" smtClean="0"/>
              <a:t>kovů</a:t>
            </a:r>
            <a:endParaRPr lang="cs-CZ" smtClean="0"/>
          </a:p>
          <a:p>
            <a:r>
              <a:rPr lang="cs-CZ" smtClean="0"/>
              <a:t>Ve formě drátu: sponky, kolíky, bižuterie, chirurgické náčiní</a:t>
            </a:r>
          </a:p>
          <a:p>
            <a:r>
              <a:rPr lang="cs-CZ" smtClean="0"/>
              <a:t>K </a:t>
            </a:r>
            <a:r>
              <a:rPr lang="en-US" err="1" smtClean="0"/>
              <a:t>ražbě</a:t>
            </a:r>
            <a:r>
              <a:rPr lang="en-US" smtClean="0"/>
              <a:t> </a:t>
            </a:r>
            <a:r>
              <a:rPr lang="en-US" err="1" smtClean="0"/>
              <a:t>mincí</a:t>
            </a:r>
            <a:r>
              <a:rPr lang="cs-CZ" smtClean="0"/>
              <a:t>,</a:t>
            </a:r>
            <a:r>
              <a:rPr lang="en-US" b="1"/>
              <a:t> </a:t>
            </a:r>
            <a:r>
              <a:rPr lang="en-US" err="1"/>
              <a:t>elektrické</a:t>
            </a:r>
            <a:r>
              <a:rPr lang="en-US"/>
              <a:t> </a:t>
            </a:r>
            <a:r>
              <a:rPr lang="en-US" err="1"/>
              <a:t>články</a:t>
            </a:r>
            <a:r>
              <a:rPr lang="en-US"/>
              <a:t> s </a:t>
            </a:r>
            <a:r>
              <a:rPr lang="en-US" err="1"/>
              <a:t>možností</a:t>
            </a:r>
            <a:r>
              <a:rPr lang="en-US"/>
              <a:t> </a:t>
            </a:r>
            <a:r>
              <a:rPr lang="en-US" err="1"/>
              <a:t>mnohonásobného</a:t>
            </a:r>
            <a:r>
              <a:rPr lang="en-US"/>
              <a:t> </a:t>
            </a:r>
            <a:r>
              <a:rPr lang="en-US" err="1" smtClean="0"/>
              <a:t>dobíjení</a:t>
            </a:r>
            <a:r>
              <a:rPr lang="cs-CZ" smtClean="0"/>
              <a:t>(</a:t>
            </a:r>
            <a:r>
              <a:rPr lang="cs-CZ"/>
              <a:t>n</a:t>
            </a:r>
            <a:r>
              <a:rPr lang="en-US" err="1" smtClean="0"/>
              <a:t>ikl-hydridové</a:t>
            </a:r>
            <a:r>
              <a:rPr lang="en-US" smtClean="0"/>
              <a:t> </a:t>
            </a:r>
            <a:r>
              <a:rPr lang="en-US" err="1"/>
              <a:t>baterie</a:t>
            </a:r>
            <a:r>
              <a:rPr lang="cs-CZ" smtClean="0"/>
              <a:t>)</a:t>
            </a:r>
          </a:p>
          <a:p>
            <a:r>
              <a:rPr lang="en-US" err="1" smtClean="0"/>
              <a:t>Doprava</a:t>
            </a:r>
            <a:r>
              <a:rPr lang="en-US"/>
              <a:t> a </a:t>
            </a:r>
            <a:r>
              <a:rPr lang="en-US" err="1" smtClean="0"/>
              <a:t>stavebnictví</a:t>
            </a:r>
            <a:endParaRPr lang="cs-CZ" smtClean="0"/>
          </a:p>
          <a:p>
            <a:r>
              <a:rPr lang="en-US" err="1" smtClean="0"/>
              <a:t>Ropný</a:t>
            </a:r>
            <a:r>
              <a:rPr lang="en-US" smtClean="0"/>
              <a:t> </a:t>
            </a:r>
            <a:r>
              <a:rPr lang="en-US" err="1" smtClean="0"/>
              <a:t>průmys</a:t>
            </a:r>
            <a:r>
              <a:rPr lang="cs-CZ" smtClean="0"/>
              <a:t>l</a:t>
            </a:r>
          </a:p>
          <a:p>
            <a:r>
              <a:rPr lang="en-US" err="1" smtClean="0"/>
              <a:t>Stroje</a:t>
            </a:r>
            <a:r>
              <a:rPr lang="en-US" smtClean="0"/>
              <a:t> </a:t>
            </a:r>
            <a:r>
              <a:rPr lang="en-US"/>
              <a:t>a </a:t>
            </a:r>
            <a:r>
              <a:rPr lang="en-US" err="1"/>
              <a:t>zařízení</a:t>
            </a:r>
            <a:r>
              <a:rPr lang="en-US"/>
              <a:t> pro </a:t>
            </a:r>
            <a:r>
              <a:rPr lang="en-US" err="1" smtClean="0"/>
              <a:t>domácnost</a:t>
            </a:r>
            <a:endParaRPr lang="cs-CZ" smtClean="0"/>
          </a:p>
          <a:p>
            <a:r>
              <a:rPr lang="en-US" err="1" smtClean="0"/>
              <a:t>Chemický</a:t>
            </a:r>
            <a:r>
              <a:rPr lang="en-US" smtClean="0"/>
              <a:t> </a:t>
            </a:r>
            <a:r>
              <a:rPr lang="en-US" err="1" smtClean="0"/>
              <a:t>průmysl</a:t>
            </a:r>
            <a:endParaRPr lang="cs-CZ" smtClean="0"/>
          </a:p>
          <a:p>
            <a:r>
              <a:rPr lang="en-US" err="1" smtClean="0"/>
              <a:t>Keramika</a:t>
            </a:r>
            <a:r>
              <a:rPr lang="en-US"/>
              <a:t>, </a:t>
            </a:r>
            <a:r>
              <a:rPr lang="en-US" err="1"/>
              <a:t>barvy</a:t>
            </a:r>
            <a:r>
              <a:rPr lang="en-US"/>
              <a:t> a </a:t>
            </a:r>
            <a:r>
              <a:rPr lang="en-US" err="1" smtClean="0"/>
              <a:t>barviva</a:t>
            </a:r>
            <a:r>
              <a:rPr lang="cs-CZ" smtClean="0"/>
              <a:t>(barvení </a:t>
            </a:r>
            <a:r>
              <a:rPr lang="cs-CZ"/>
              <a:t>skla na </a:t>
            </a:r>
            <a:r>
              <a:rPr lang="cs-CZ" smtClean="0"/>
              <a:t>zelenou)</a:t>
            </a:r>
          </a:p>
          <a:p>
            <a:r>
              <a:rPr lang="en-US" err="1" smtClean="0"/>
              <a:t>Oxid</a:t>
            </a:r>
            <a:r>
              <a:rPr lang="en-US" smtClean="0"/>
              <a:t> </a:t>
            </a:r>
            <a:r>
              <a:rPr lang="cs-CZ" smtClean="0"/>
              <a:t>niklu</a:t>
            </a:r>
            <a:r>
              <a:rPr lang="en-US" smtClean="0"/>
              <a:t> </a:t>
            </a:r>
            <a:r>
              <a:rPr lang="cs-CZ" smtClean="0"/>
              <a:t>k</a:t>
            </a:r>
            <a:r>
              <a:rPr lang="en-US" smtClean="0"/>
              <a:t> </a:t>
            </a:r>
            <a:r>
              <a:rPr lang="cs-CZ" smtClean="0"/>
              <a:t>barvení</a:t>
            </a:r>
            <a:r>
              <a:rPr lang="en-US" smtClean="0"/>
              <a:t> </a:t>
            </a:r>
            <a:r>
              <a:rPr lang="en-US" err="1" smtClean="0"/>
              <a:t>porcelánu</a:t>
            </a:r>
            <a:r>
              <a:rPr lang="en-US" smtClean="0"/>
              <a:t> a </a:t>
            </a:r>
            <a:r>
              <a:rPr lang="en-US" err="1" smtClean="0"/>
              <a:t>elektrod</a:t>
            </a:r>
            <a:r>
              <a:rPr lang="en-US" smtClean="0"/>
              <a:t> pro </a:t>
            </a:r>
            <a:r>
              <a:rPr lang="en-US" err="1" smtClean="0"/>
              <a:t>palivové</a:t>
            </a:r>
            <a:r>
              <a:rPr lang="en-US" smtClean="0"/>
              <a:t> </a:t>
            </a:r>
            <a:r>
              <a:rPr lang="en-US" err="1" smtClean="0"/>
              <a:t>články</a:t>
            </a:r>
            <a:endParaRPr lang="cs-CZ" smtClean="0"/>
          </a:p>
          <a:p>
            <a:r>
              <a:rPr lang="en-US" err="1" smtClean="0"/>
              <a:t>Uhličitan</a:t>
            </a:r>
            <a:r>
              <a:rPr lang="cs-CZ" smtClean="0"/>
              <a:t> niklu- </a:t>
            </a:r>
            <a:r>
              <a:rPr lang="en-US" err="1" smtClean="0"/>
              <a:t>keramick</a:t>
            </a:r>
            <a:r>
              <a:rPr lang="cs-CZ"/>
              <a:t>é</a:t>
            </a:r>
            <a:r>
              <a:rPr lang="en-US" smtClean="0"/>
              <a:t> </a:t>
            </a:r>
            <a:r>
              <a:rPr lang="en-US" err="1" smtClean="0"/>
              <a:t>barv</a:t>
            </a:r>
            <a:r>
              <a:rPr lang="cs-CZ" smtClean="0"/>
              <a:t>y</a:t>
            </a:r>
            <a:r>
              <a:rPr lang="en-US" smtClean="0"/>
              <a:t> a </a:t>
            </a:r>
            <a:r>
              <a:rPr lang="en-US" err="1" smtClean="0"/>
              <a:t>glazur</a:t>
            </a:r>
            <a:r>
              <a:rPr lang="cs-CZ" smtClean="0"/>
              <a:t>y</a:t>
            </a:r>
            <a:endParaRPr lang="en-US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187624" y="33265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mtClean="0"/>
              <a:t>Užití niklu a jeho sloučenin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4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ovelyshops.com/wp-content/uploads/2012/01/marrak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7958"/>
            <a:ext cx="32883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uro-international.co.uk/images/uploads/KITCHENAID/5KSB555_NK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75" y="781967"/>
            <a:ext cx="2323908" cy="22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hop.vivat.cz/pics/3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5" y="781967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ecx.images-amazon.com/images/I/411SpZAFZ5L._SL500_AA3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75" y="4651849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dfwind.com/Fort-Worth-/Manufacturing-/New-smith-wesson-nickel-transport-restraint-p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87" y="3168254"/>
            <a:ext cx="1472957" cy="14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metals-b2b.com/b2b/pics/Hot_Galvanizing_Ductile_Cast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01" y="3645024"/>
            <a:ext cx="2703540" cy="27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images01.olx.cz/ui/4/06/28/70609828_1-Fotografie-Plynovy-revolver-Bruni-PEACEMAKER-nik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6" y="3168254"/>
            <a:ext cx="3131971" cy="234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3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/>
          <a:lstStyle/>
          <a:p>
            <a:r>
              <a:rPr lang="cs-CZ" dirty="0" smtClean="0"/>
              <a:t>Nikelnaté sloučeniny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196752"/>
                <a:ext cx="7488832" cy="5040560"/>
              </a:xfrm>
            </p:spPr>
            <p:txBody>
              <a:bodyPr>
                <a:noAutofit/>
              </a:bodyPr>
              <a:lstStyle/>
              <a:p>
                <a:r>
                  <a:rPr lang="cs-CZ" sz="1400" dirty="0" err="1" smtClean="0"/>
                  <a:t>NiO</a:t>
                </a:r>
                <a:r>
                  <a:rPr lang="cs-CZ" sz="1400" dirty="0" smtClean="0"/>
                  <a:t> – zelenavý prášek. Barví sklo a keramiku.</a:t>
                </a:r>
              </a:p>
              <a:p>
                <a:pPr marL="68580" indent="0">
                  <a:buNone/>
                </a:pPr>
                <a:r>
                  <a:rPr lang="cs-CZ" sz="1400" b="1" u="sng" dirty="0" smtClean="0"/>
                  <a:t>Nikelnaté soli</a:t>
                </a:r>
              </a:p>
              <a:p>
                <a:r>
                  <a:rPr lang="cs-CZ" sz="1400" dirty="0" smtClean="0"/>
                  <a:t>Bezvodé jsou žluté, hydratované zelené.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/>
                          </a:rPr>
                          <m:t>𝑁𝑖𝐶𝑙</m:t>
                        </m:r>
                      </m:e>
                      <m:sub>
                        <m:r>
                          <a:rPr lang="cs-CZ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400" dirty="0" smtClean="0"/>
                  <a:t>.</a:t>
                </a:r>
                <a:r>
                  <a:rPr lang="cs-CZ" sz="1400" dirty="0"/>
                  <a:t> </a:t>
                </a:r>
                <a14:m>
                  <m:oMath xmlns:m="http://schemas.openxmlformats.org/officeDocument/2006/math">
                    <m:r>
                      <a:rPr lang="cs-CZ" sz="1400" b="0" i="0" smtClean="0">
                        <a:latin typeface="Cambria Math"/>
                      </a:rPr>
                      <m:t>6</m:t>
                    </m:r>
                    <m:sSub>
                      <m:sSubPr>
                        <m:ctrlPr>
                          <a:rPr lang="cs-CZ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1400" b="0" i="1" smtClean="0">
                        <a:latin typeface="Cambria Math"/>
                      </a:rPr>
                      <m:t>0</m:t>
                    </m:r>
                  </m:oMath>
                </a14:m>
                <a:endParaRPr lang="cs-CZ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/>
                          </a:rPr>
                          <m:t>𝑁𝑖𝑆𝑂</m:t>
                        </m:r>
                      </m:e>
                      <m:sub>
                        <m:r>
                          <a:rPr lang="cs-CZ" sz="14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1400" dirty="0" smtClean="0"/>
                  <a:t>.</a:t>
                </a:r>
                <a:r>
                  <a:rPr lang="cs-CZ" sz="1400" dirty="0"/>
                  <a:t> </a:t>
                </a:r>
                <a14:m>
                  <m:oMath xmlns:m="http://schemas.openxmlformats.org/officeDocument/2006/math">
                    <m:r>
                      <a:rPr lang="cs-CZ" sz="1400" b="0" i="0" smtClean="0">
                        <a:latin typeface="Cambria Math"/>
                      </a:rPr>
                      <m:t>7</m:t>
                    </m:r>
                    <m:sSub>
                      <m:sSubPr>
                        <m:ctrlPr>
                          <a:rPr lang="cs-CZ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1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cs-CZ" sz="1400" dirty="0" smtClean="0"/>
                  <a:t> – vzniká rozpouštěním niklu ve zředěné kyselině sírové</a:t>
                </a:r>
              </a:p>
              <a:p>
                <a:r>
                  <a:rPr lang="cs-CZ" sz="1400" dirty="0" err="1" smtClean="0"/>
                  <a:t>NiS</a:t>
                </a:r>
                <a:r>
                  <a:rPr lang="cs-CZ" sz="1400" dirty="0"/>
                  <a:t> </a:t>
                </a:r>
                <a:r>
                  <a:rPr lang="cs-CZ" sz="1400" dirty="0" smtClean="0"/>
                  <a:t>– černý, ve vodě nerozpustný</a:t>
                </a:r>
              </a:p>
              <a:p>
                <a:pPr marL="68580" indent="0">
                  <a:buNone/>
                </a:pPr>
                <a:r>
                  <a:rPr lang="cs-CZ" sz="14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cs-CZ" sz="1400" b="0" i="1" smtClean="0">
                            <a:latin typeface="Cambria Math"/>
                          </a:rPr>
                          <m:t>𝑁𝑖</m:t>
                        </m:r>
                      </m:e>
                      <m:sub/>
                      <m:sup>
                        <m:r>
                          <a:rPr lang="cs-CZ" sz="1400" b="0" i="1" smtClean="0">
                            <a:latin typeface="Cambria Math"/>
                          </a:rPr>
                          <m:t>2+</m:t>
                        </m:r>
                      </m:sup>
                    </m:sSubSup>
                    <m:r>
                      <a:rPr lang="cs-CZ" sz="1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sz="1400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cs-CZ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cs-CZ" sz="1400" i="1">
                                <a:latin typeface="Cambria Math"/>
                              </a:rPr>
                              <m:t>𝑁𝐻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4</m:t>
                            </m:r>
                          </m:sub>
                          <m:sup/>
                        </m:sSubSup>
                        <m:r>
                          <a:rPr lang="cs-CZ" sz="1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cs-CZ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1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cs-CZ" sz="1400" dirty="0" smtClean="0"/>
                  <a:t> → </a:t>
                </a:r>
                <a:r>
                  <a:rPr lang="cs-CZ" sz="1400" dirty="0" err="1" smtClean="0"/>
                  <a:t>NiS</a:t>
                </a:r>
                <a:r>
                  <a:rPr lang="cs-CZ" sz="1400" dirty="0" smtClean="0"/>
                  <a:t> + 2</a:t>
                </a:r>
                <a:r>
                  <a:rPr lang="cs-CZ" sz="1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40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𝑁𝐻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4</m:t>
                            </m:r>
                          </m:sub>
                          <m:sup/>
                        </m:sSubSup>
                      </m:e>
                      <m:sup>
                        <m:r>
                          <a:rPr lang="cs-CZ" sz="14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cs-CZ" sz="1400" dirty="0" smtClean="0"/>
              </a:p>
              <a:p>
                <a:r>
                  <a:rPr lang="en-US" sz="1400" dirty="0" err="1" smtClean="0"/>
                  <a:t>sulfid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nikelnatý</a:t>
                </a:r>
                <a:r>
                  <a:rPr lang="en-US" sz="1400" dirty="0"/>
                  <a:t> </a:t>
                </a:r>
                <a:r>
                  <a:rPr lang="en-US" sz="1400" b="1" dirty="0" err="1" smtClean="0"/>
                  <a:t>NiS</a:t>
                </a:r>
                <a:r>
                  <a:rPr lang="cs-CZ" sz="1400" dirty="0" smtClean="0"/>
                  <a:t>: </a:t>
                </a:r>
                <a:r>
                  <a:rPr lang="en-US" sz="1400" dirty="0" err="1" smtClean="0"/>
                  <a:t>černá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ve</a:t>
                </a:r>
                <a:r>
                  <a:rPr lang="en-US" sz="1400" dirty="0"/>
                  <a:t> </a:t>
                </a:r>
                <a:r>
                  <a:rPr lang="en-US" sz="1400" dirty="0" err="1"/>
                  <a:t>vodě</a:t>
                </a:r>
                <a:r>
                  <a:rPr lang="en-US" sz="1400" dirty="0"/>
                  <a:t> </a:t>
                </a:r>
                <a:r>
                  <a:rPr lang="en-US" sz="1400" dirty="0" err="1"/>
                  <a:t>nerozpustná</a:t>
                </a:r>
                <a:r>
                  <a:rPr lang="en-US" sz="1400" dirty="0"/>
                  <a:t> </a:t>
                </a:r>
                <a:r>
                  <a:rPr lang="en-US" sz="1400" dirty="0" err="1"/>
                  <a:t>látka</a:t>
                </a:r>
                <a:endParaRPr lang="en-US" sz="1400" dirty="0"/>
              </a:p>
              <a:p>
                <a:r>
                  <a:rPr lang="en-US" sz="1400" dirty="0" err="1" smtClean="0"/>
                  <a:t>chlorid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nikelnatý</a:t>
                </a:r>
                <a:r>
                  <a:rPr lang="en-US" sz="1400" dirty="0"/>
                  <a:t> </a:t>
                </a:r>
                <a:r>
                  <a:rPr lang="en-US" sz="1400" b="1" dirty="0" err="1" smtClean="0"/>
                  <a:t>NiCl</a:t>
                </a:r>
                <a:r>
                  <a:rPr lang="cs-CZ" sz="1400" dirty="0" smtClean="0"/>
                  <a:t>: </a:t>
                </a:r>
                <a:r>
                  <a:rPr lang="en-US" sz="1400" dirty="0" err="1" smtClean="0"/>
                  <a:t>zlatožlutá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krystalická</a:t>
                </a:r>
                <a:r>
                  <a:rPr lang="en-US" sz="1400" dirty="0"/>
                  <a:t> </a:t>
                </a:r>
                <a:r>
                  <a:rPr lang="en-US" sz="1400" dirty="0" err="1" smtClean="0"/>
                  <a:t>látka</a:t>
                </a:r>
                <a:r>
                  <a:rPr lang="cs-CZ" sz="1400" dirty="0" smtClean="0"/>
                  <a:t>, </a:t>
                </a:r>
                <a:r>
                  <a:rPr lang="en-US" sz="1400" dirty="0" err="1" smtClean="0"/>
                  <a:t>snadno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sublimuje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dobře</a:t>
                </a:r>
                <a:r>
                  <a:rPr lang="en-US" sz="1400" dirty="0"/>
                  <a:t> se </a:t>
                </a:r>
                <a:r>
                  <a:rPr lang="en-US" sz="1400" dirty="0" err="1"/>
                  <a:t>rozpouští</a:t>
                </a:r>
                <a:r>
                  <a:rPr lang="en-US" sz="1400" dirty="0"/>
                  <a:t> v </a:t>
                </a:r>
                <a:r>
                  <a:rPr lang="en-US" sz="1400" dirty="0" err="1" smtClean="0"/>
                  <a:t>ethylalkoholu</a:t>
                </a:r>
                <a:r>
                  <a:rPr lang="cs-CZ" sz="1400" dirty="0" smtClean="0"/>
                  <a:t>, </a:t>
                </a:r>
                <a:r>
                  <a:rPr lang="en-US" sz="1400" dirty="0" smtClean="0"/>
                  <a:t>z</a:t>
                </a:r>
                <a:r>
                  <a:rPr lang="en-US" sz="1400" dirty="0"/>
                  <a:t> </a:t>
                </a:r>
                <a:r>
                  <a:rPr lang="en-US" sz="1400" dirty="0" err="1"/>
                  <a:t>vodného</a:t>
                </a:r>
                <a:r>
                  <a:rPr lang="en-US" sz="1400" dirty="0"/>
                  <a:t> </a:t>
                </a:r>
                <a:r>
                  <a:rPr lang="en-US" sz="1400" dirty="0" err="1"/>
                  <a:t>roztoku</a:t>
                </a:r>
                <a:r>
                  <a:rPr lang="en-US" sz="1400" dirty="0"/>
                  <a:t> </a:t>
                </a:r>
                <a:r>
                  <a:rPr lang="en-US" sz="1400" dirty="0" err="1"/>
                  <a:t>krystaluje</a:t>
                </a:r>
                <a:r>
                  <a:rPr lang="en-US" sz="1400" dirty="0"/>
                  <a:t> </a:t>
                </a:r>
                <a:r>
                  <a:rPr lang="en-US" sz="1400" dirty="0" err="1"/>
                  <a:t>jako</a:t>
                </a:r>
                <a:r>
                  <a:rPr lang="en-US" sz="1400" dirty="0"/>
                  <a:t> </a:t>
                </a:r>
                <a:r>
                  <a:rPr lang="en-US" sz="1400" b="1" dirty="0" err="1"/>
                  <a:t>NiCl</a:t>
                </a:r>
                <a:r>
                  <a:rPr lang="en-US" sz="1400" b="1" baseline="-25000" dirty="0" err="1"/>
                  <a:t>2</a:t>
                </a:r>
                <a:r>
                  <a:rPr lang="en-US" sz="1400" b="1" dirty="0"/>
                  <a:t> . 6 H</a:t>
                </a:r>
                <a:r>
                  <a:rPr lang="en-US" sz="1400" b="1" baseline="-25000" dirty="0"/>
                  <a:t>2</a:t>
                </a:r>
                <a:r>
                  <a:rPr lang="en-US" sz="1400" b="1" dirty="0"/>
                  <a:t>O</a:t>
                </a:r>
              </a:p>
              <a:p>
                <a:r>
                  <a:rPr lang="en-US" sz="1400" dirty="0" err="1" smtClean="0"/>
                  <a:t>dusičnan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nikelnatý</a:t>
                </a:r>
                <a:r>
                  <a:rPr lang="en-US" sz="1400" dirty="0"/>
                  <a:t> </a:t>
                </a:r>
                <a:r>
                  <a:rPr lang="en-US" sz="1400" b="1" dirty="0" smtClean="0"/>
                  <a:t>Ni(</a:t>
                </a:r>
                <a:r>
                  <a:rPr lang="en-US" sz="1400" b="1" dirty="0" err="1" smtClean="0"/>
                  <a:t>NO</a:t>
                </a:r>
                <a:r>
                  <a:rPr lang="en-US" sz="1400" b="1" baseline="-25000" dirty="0" err="1" smtClean="0"/>
                  <a:t>3</a:t>
                </a:r>
                <a:r>
                  <a:rPr lang="en-US" sz="1400" b="1" dirty="0" smtClean="0"/>
                  <a:t>)</a:t>
                </a:r>
                <a:r>
                  <a:rPr lang="en-US" sz="1400" b="1" baseline="-25000" dirty="0" smtClean="0"/>
                  <a:t>2</a:t>
                </a:r>
                <a:r>
                  <a:rPr lang="cs-CZ" sz="1400" dirty="0" smtClean="0"/>
                  <a:t>: </a:t>
                </a:r>
                <a:r>
                  <a:rPr lang="en-US" sz="1400" dirty="0" err="1" smtClean="0"/>
                  <a:t>smaragdově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zelená</a:t>
                </a:r>
                <a:r>
                  <a:rPr lang="en-US" sz="1400" dirty="0"/>
                  <a:t> </a:t>
                </a:r>
                <a:r>
                  <a:rPr lang="en-US" sz="1400" dirty="0" err="1"/>
                  <a:t>krystalická</a:t>
                </a:r>
                <a:r>
                  <a:rPr lang="en-US" sz="1400" dirty="0"/>
                  <a:t> </a:t>
                </a:r>
                <a:r>
                  <a:rPr lang="en-US" sz="1400" dirty="0" err="1"/>
                  <a:t>látka</a:t>
                </a:r>
                <a:endParaRPr lang="en-US" sz="1400" dirty="0"/>
              </a:p>
              <a:p>
                <a:r>
                  <a:rPr lang="en-US" sz="1400" dirty="0" err="1" smtClean="0"/>
                  <a:t>síran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nikelnatý</a:t>
                </a:r>
                <a:r>
                  <a:rPr lang="en-US" sz="1400" dirty="0"/>
                  <a:t> </a:t>
                </a:r>
                <a:r>
                  <a:rPr lang="en-US" sz="1400" b="1" dirty="0" err="1"/>
                  <a:t>NiSO</a:t>
                </a:r>
                <a:r>
                  <a:rPr lang="en-US" sz="1400" b="1" baseline="-25000" dirty="0" err="1"/>
                  <a:t>4</a:t>
                </a:r>
                <a:r>
                  <a:rPr lang="en-US" sz="1400" b="1" dirty="0"/>
                  <a:t> . 7 </a:t>
                </a:r>
                <a:r>
                  <a:rPr lang="en-US" sz="1400" b="1" dirty="0" smtClean="0"/>
                  <a:t>H</a:t>
                </a:r>
                <a:r>
                  <a:rPr lang="en-US" sz="1400" b="1" baseline="-25000" dirty="0" smtClean="0"/>
                  <a:t>2</a:t>
                </a:r>
                <a:r>
                  <a:rPr lang="en-US" sz="1400" b="1" dirty="0" smtClean="0"/>
                  <a:t>O</a:t>
                </a:r>
                <a:r>
                  <a:rPr lang="cs-CZ" sz="1400" dirty="0" smtClean="0"/>
                  <a:t>: </a:t>
                </a:r>
                <a:r>
                  <a:rPr lang="en-US" sz="1400" dirty="0" err="1" smtClean="0"/>
                  <a:t>kosočtverečné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krystaly</a:t>
                </a:r>
                <a:r>
                  <a:rPr lang="en-US" sz="1400" dirty="0"/>
                  <a:t> (</a:t>
                </a:r>
                <a:r>
                  <a:rPr lang="en-US" sz="1400" dirty="0" err="1"/>
                  <a:t>na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suchém</a:t>
                </a:r>
                <a:r>
                  <a:rPr lang="en-US" sz="1400" dirty="0"/>
                  <a:t> </a:t>
                </a:r>
                <a:r>
                  <a:rPr lang="en-US" sz="1400" dirty="0" err="1"/>
                  <a:t>vzduchu</a:t>
                </a:r>
                <a:r>
                  <a:rPr lang="en-US" sz="1400" dirty="0"/>
                  <a:t> </a:t>
                </a:r>
                <a:r>
                  <a:rPr lang="en-US" sz="1400" dirty="0" err="1"/>
                  <a:t>větrají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ve</a:t>
                </a:r>
                <a:r>
                  <a:rPr lang="en-US" sz="1400" dirty="0"/>
                  <a:t> </a:t>
                </a:r>
                <a:r>
                  <a:rPr lang="en-US" sz="1400" dirty="0" err="1"/>
                  <a:t>vlhkém</a:t>
                </a:r>
                <a:r>
                  <a:rPr lang="en-US" sz="1400" dirty="0"/>
                  <a:t> </a:t>
                </a:r>
                <a:r>
                  <a:rPr lang="en-US" sz="1400" dirty="0" err="1"/>
                  <a:t>jsou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stálé</a:t>
                </a:r>
                <a:r>
                  <a:rPr lang="en-US" sz="1400" dirty="0"/>
                  <a:t>)</a:t>
                </a:r>
              </a:p>
              <a:p>
                <a:r>
                  <a:rPr lang="en-US" sz="1400" dirty="0" err="1" smtClean="0"/>
                  <a:t>síran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nikelnato-amonný</a:t>
                </a:r>
                <a:r>
                  <a:rPr lang="en-US" sz="1400" dirty="0"/>
                  <a:t> – </a:t>
                </a:r>
                <a:r>
                  <a:rPr lang="en-US" sz="1400" dirty="0" err="1"/>
                  <a:t>používá</a:t>
                </a:r>
                <a:r>
                  <a:rPr lang="en-US" sz="1400" dirty="0"/>
                  <a:t> se </a:t>
                </a:r>
                <a:r>
                  <a:rPr lang="en-US" sz="1400" dirty="0" err="1"/>
                  <a:t>ke</a:t>
                </a:r>
                <a:r>
                  <a:rPr lang="en-US" sz="1400" dirty="0"/>
                  <a:t> </a:t>
                </a:r>
                <a:r>
                  <a:rPr lang="en-US" sz="1400" dirty="0" err="1"/>
                  <a:t>galvanickému</a:t>
                </a:r>
                <a:r>
                  <a:rPr lang="en-US" sz="1400" dirty="0"/>
                  <a:t> </a:t>
                </a:r>
                <a:r>
                  <a:rPr lang="en-US" sz="1400" dirty="0" err="1"/>
                  <a:t>niklování</a:t>
                </a:r>
                <a:endParaRPr lang="en-US" sz="1400" dirty="0"/>
              </a:p>
              <a:p>
                <a:r>
                  <a:rPr lang="en-US" sz="1400" dirty="0" err="1" smtClean="0"/>
                  <a:t>tetrakarbonyl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niklu</a:t>
                </a:r>
                <a:r>
                  <a:rPr lang="en-US" sz="1400" dirty="0"/>
                  <a:t> </a:t>
                </a:r>
                <a:r>
                  <a:rPr lang="en-US" sz="1400" b="1" dirty="0" smtClean="0"/>
                  <a:t>Ni(CO)</a:t>
                </a:r>
                <a:r>
                  <a:rPr lang="en-US" sz="1400" b="1" baseline="-25000" dirty="0" smtClean="0"/>
                  <a:t>4</a:t>
                </a:r>
                <a:endParaRPr lang="cs-CZ" sz="1400" b="1" dirty="0"/>
              </a:p>
              <a:p>
                <a:pPr lvl="2"/>
                <a:r>
                  <a:rPr lang="en-US" sz="1400" dirty="0" err="1" smtClean="0"/>
                  <a:t>bezbarvá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kapalina</a:t>
                </a:r>
                <a:r>
                  <a:rPr lang="cs-CZ" sz="1400" dirty="0" smtClean="0"/>
                  <a:t>, </a:t>
                </a:r>
                <a:r>
                  <a:rPr lang="en-US" sz="1400" dirty="0" err="1" smtClean="0"/>
                  <a:t>příprava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: </a:t>
                </a:r>
                <a:r>
                  <a:rPr lang="en-US" sz="1400" dirty="0" err="1"/>
                  <a:t>reakcí</a:t>
                </a:r>
                <a:r>
                  <a:rPr lang="en-US" sz="1400" dirty="0"/>
                  <a:t> </a:t>
                </a:r>
                <a:r>
                  <a:rPr lang="en-US" sz="1400" dirty="0" err="1"/>
                  <a:t>oxidu</a:t>
                </a:r>
                <a:r>
                  <a:rPr lang="en-US" sz="1400" dirty="0"/>
                  <a:t> </a:t>
                </a:r>
                <a:r>
                  <a:rPr lang="en-US" sz="1400" dirty="0" err="1"/>
                  <a:t>uhelnatého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s</a:t>
                </a:r>
                <a:r>
                  <a:rPr lang="en-US" sz="1400" dirty="0"/>
                  <a:t> </a:t>
                </a:r>
                <a:r>
                  <a:rPr lang="en-US" sz="1400" dirty="0" err="1" smtClean="0"/>
                  <a:t>niklem</a:t>
                </a:r>
                <a:r>
                  <a:rPr lang="cs-CZ" sz="1400" dirty="0"/>
                  <a:t> </a:t>
                </a:r>
                <a:r>
                  <a:rPr lang="en-US" sz="1400" dirty="0" smtClean="0"/>
                  <a:t>CO </a:t>
                </a:r>
                <a:r>
                  <a:rPr lang="en-US" sz="1400" dirty="0"/>
                  <a:t>+ Ni </a:t>
                </a:r>
                <a:r>
                  <a:rPr lang="en-US" sz="1400" dirty="0" smtClean="0"/>
                  <a:t>→ </a:t>
                </a:r>
                <a:r>
                  <a:rPr lang="en-US" sz="1400" dirty="0"/>
                  <a:t>Ni(CO)</a:t>
                </a:r>
                <a:r>
                  <a:rPr lang="en-US" sz="1400" baseline="-25000" dirty="0"/>
                  <a:t>4</a:t>
                </a:r>
                <a:endParaRPr lang="en-US" sz="1400" dirty="0"/>
              </a:p>
              <a:p>
                <a:pPr lvl="2"/>
                <a:r>
                  <a:rPr lang="en-US" sz="1400" dirty="0" err="1" smtClean="0"/>
                  <a:t>zahříváním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na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200°C</a:t>
                </a:r>
                <a:r>
                  <a:rPr lang="en-US" sz="1400" dirty="0"/>
                  <a:t> </a:t>
                </a:r>
                <a:r>
                  <a:rPr lang="en-US" sz="1400" dirty="0" err="1"/>
                  <a:t>za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normálního</a:t>
                </a:r>
                <a:r>
                  <a:rPr lang="en-US" sz="1400" dirty="0"/>
                  <a:t> </a:t>
                </a:r>
                <a:r>
                  <a:rPr lang="en-US" sz="1400" dirty="0" err="1"/>
                  <a:t>tlaku</a:t>
                </a:r>
                <a:r>
                  <a:rPr lang="en-US" sz="1400" dirty="0"/>
                  <a:t> se </a:t>
                </a:r>
                <a:r>
                  <a:rPr lang="en-US" sz="1400" dirty="0" err="1"/>
                  <a:t>rozkládá</a:t>
                </a:r>
                <a:r>
                  <a:rPr lang="en-US" sz="1400" dirty="0"/>
                  <a:t> </a:t>
                </a:r>
                <a:r>
                  <a:rPr lang="en-US" sz="1400" dirty="0" err="1"/>
                  <a:t>na</a:t>
                </a:r>
                <a:r>
                  <a:rPr lang="en-US" sz="1400" dirty="0"/>
                  <a:t> </a:t>
                </a:r>
                <a:r>
                  <a:rPr lang="en-US" sz="1400" dirty="0" err="1" smtClean="0"/>
                  <a:t>karbonyl</a:t>
                </a:r>
                <a:r>
                  <a:rPr lang="cs-CZ" sz="1400" dirty="0"/>
                  <a:t> </a:t>
                </a:r>
                <a:r>
                  <a:rPr lang="en-US" sz="1400" dirty="0" err="1" smtClean="0"/>
                  <a:t>niklu</a:t>
                </a:r>
                <a:endParaRPr lang="en-US" sz="1400" dirty="0"/>
              </a:p>
              <a:p>
                <a:pPr lvl="2"/>
                <a:r>
                  <a:rPr lang="en-US" sz="1400" dirty="0" err="1" smtClean="0"/>
                  <a:t>páry</a:t>
                </a:r>
                <a:r>
                  <a:rPr lang="en-US" sz="1400" dirty="0" smtClean="0"/>
                  <a:t> </a:t>
                </a:r>
                <a:r>
                  <a:rPr lang="en-US" sz="1400" dirty="0" err="1"/>
                  <a:t>karbonylu</a:t>
                </a:r>
                <a:r>
                  <a:rPr lang="en-US" sz="1400" dirty="0"/>
                  <a:t> </a:t>
                </a:r>
                <a:r>
                  <a:rPr lang="en-US" sz="1400" dirty="0" err="1"/>
                  <a:t>niklu</a:t>
                </a:r>
                <a:r>
                  <a:rPr lang="en-US" sz="1400" dirty="0"/>
                  <a:t> </a:t>
                </a:r>
                <a:r>
                  <a:rPr lang="en-US" sz="1400" dirty="0" err="1"/>
                  <a:t>jsou</a:t>
                </a:r>
                <a:r>
                  <a:rPr lang="en-US" sz="1400" dirty="0"/>
                  <a:t> </a:t>
                </a:r>
                <a:r>
                  <a:rPr lang="en-US" sz="1400" dirty="0" err="1" smtClean="0"/>
                  <a:t>jedovaté</a:t>
                </a:r>
                <a:endParaRPr lang="en-US" sz="14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196752"/>
                <a:ext cx="7488832" cy="5040560"/>
              </a:xfrm>
              <a:blipFill rotWithShape="1">
                <a:blip r:embed="rId2"/>
                <a:stretch>
                  <a:fillRect t="-121" r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86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764704"/>
                <a:ext cx="7848872" cy="5904656"/>
              </a:xfrm>
            </p:spPr>
            <p:txBody>
              <a:bodyPr>
                <a:normAutofit fontScale="25000" lnSpcReduction="20000"/>
              </a:bodyPr>
              <a:lstStyle/>
              <a:p>
                <a:pPr marL="68580" indent="0">
                  <a:buNone/>
                </a:pPr>
                <a:r>
                  <a:rPr lang="en-US" sz="8000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Oxid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80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nikelnatý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 </a:t>
                </a:r>
                <a:r>
                  <a:rPr lang="en-US" sz="8000" u="sng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NiO</a:t>
                </a:r>
                <a:endParaRPr lang="cs-CZ" sz="8000" u="sng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8000" dirty="0" err="1" smtClean="0">
                    <a:solidFill>
                      <a:schemeClr val="tx1"/>
                    </a:solidFill>
                  </a:rPr>
                  <a:t>zelený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prášek</a:t>
                </a:r>
                <a:r>
                  <a:rPr lang="en-US" sz="8000" dirty="0">
                    <a:solidFill>
                      <a:schemeClr val="tx1"/>
                    </a:solidFill>
                  </a:rPr>
                  <a:t>, </a:t>
                </a:r>
                <a:r>
                  <a:rPr lang="cs-CZ" sz="8000" dirty="0" smtClean="0">
                    <a:solidFill>
                      <a:schemeClr val="tx1"/>
                    </a:solidFill>
                  </a:rPr>
                  <a:t>v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přírodě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jako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nerost</a:t>
                </a:r>
                <a:r>
                  <a:rPr lang="en-US" sz="8000" dirty="0">
                    <a:solidFill>
                      <a:schemeClr val="tx1"/>
                    </a:solidFill>
                  </a:rPr>
                  <a:t> 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bunsenit</a:t>
                </a:r>
                <a:r>
                  <a:rPr lang="cs-CZ" sz="8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keramick</a:t>
                </a:r>
                <a:r>
                  <a:rPr lang="cs-CZ" sz="8000" dirty="0" smtClean="0">
                    <a:solidFill>
                      <a:schemeClr val="tx1"/>
                    </a:solidFill>
                  </a:rPr>
                  <a:t>ý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průmysl</a:t>
                </a:r>
                <a:r>
                  <a:rPr lang="cs-CZ" sz="80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barvení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na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šedo</a:t>
                </a:r>
                <a:endParaRPr lang="cs-CZ" sz="8000" dirty="0" smtClean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en-US" sz="8000" u="sng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Hydroxid</a:t>
                </a:r>
                <a:r>
                  <a:rPr lang="en-US" sz="8000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80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nikelnatý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8000" u="sng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Ni</m:t>
                        </m:r>
                        <m:r>
                          <m:rPr>
                            <m:nor/>
                          </m:rPr>
                          <a:rPr lang="en-US" sz="8000" u="sng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8000" u="sng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en-US" sz="8000" u="sng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)</m:t>
                        </m:r>
                      </m:e>
                      <m:sub>
                        <m:r>
                          <a:rPr lang="cs-CZ" sz="8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sz="8000" u="sng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8000" dirty="0" err="1" smtClean="0">
                    <a:solidFill>
                      <a:schemeClr val="tx1"/>
                    </a:solidFill>
                  </a:rPr>
                  <a:t>zelená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látka</a:t>
                </a:r>
                <a:endParaRPr lang="cs-CZ" sz="8000" dirty="0">
                  <a:solidFill>
                    <a:schemeClr val="tx1"/>
                  </a:solidFill>
                </a:endParaRPr>
              </a:p>
              <a:p>
                <a:r>
                  <a:rPr lang="cs-CZ" sz="8000" dirty="0">
                    <a:solidFill>
                      <a:schemeClr val="tx1"/>
                    </a:solidFill>
                  </a:rPr>
                  <a:t>p</a:t>
                </a:r>
                <a:r>
                  <a:rPr lang="cs-CZ" sz="8000" dirty="0" smtClean="0">
                    <a:solidFill>
                      <a:schemeClr val="tx1"/>
                    </a:solidFill>
                  </a:rPr>
                  <a:t>říprava: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srážením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cs-CZ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roztoků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nikelnaté</a:t>
                </a:r>
                <a:r>
                  <a:rPr lang="en-US" sz="8000" dirty="0">
                    <a:solidFill>
                      <a:schemeClr val="tx1"/>
                    </a:solidFill>
                  </a:rPr>
                  <a:t> soli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roztokem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alkalického</a:t>
                </a:r>
                <a:r>
                  <a:rPr lang="en-US" sz="8000" dirty="0">
                    <a:solidFill>
                      <a:schemeClr val="tx1"/>
                    </a:solidFill>
                  </a:rPr>
                  <a:t> 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hydroxidu</a:t>
                </a:r>
                <a:endParaRPr lang="en-US" sz="8000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en-US" sz="80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Oxid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80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niklitý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 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 u="sng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8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𝑁𝑖</m:t>
                        </m:r>
                      </m:e>
                      <m:sub>
                        <m:r>
                          <a:rPr lang="cs-CZ" sz="8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8000" i="1" u="sng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8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sz="8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cs-CZ" sz="8000" dirty="0" smtClean="0">
                  <a:solidFill>
                    <a:schemeClr val="tx1"/>
                  </a:solidFill>
                </a:endParaRPr>
              </a:p>
              <a:p>
                <a:r>
                  <a:rPr lang="en-US" sz="8000" dirty="0" err="1" smtClean="0">
                    <a:solidFill>
                      <a:schemeClr val="tx1"/>
                    </a:solidFill>
                  </a:rPr>
                  <a:t>šedý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až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černý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prášek</a:t>
                </a:r>
                <a:endParaRPr lang="cs-CZ" sz="8000" dirty="0" smtClean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en-US" sz="8000" u="sng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Bromid</a:t>
                </a:r>
                <a:r>
                  <a:rPr lang="en-US" sz="8000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80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nikelnatý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 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 u="sng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8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𝑁𝑖𝐵𝑟</m:t>
                        </m:r>
                      </m:e>
                      <m:sub>
                        <m:r>
                          <a:rPr lang="cs-CZ" sz="8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8000" i="1" u="sng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cs-CZ" sz="8000" dirty="0" smtClean="0">
                  <a:solidFill>
                    <a:schemeClr val="tx1"/>
                  </a:solidFill>
                </a:endParaRPr>
              </a:p>
              <a:p>
                <a:r>
                  <a:rPr lang="en-US" sz="8000" dirty="0" smtClean="0">
                    <a:solidFill>
                      <a:schemeClr val="tx1"/>
                    </a:solidFill>
                  </a:rPr>
                  <a:t>v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hydratované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podobě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zelená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krystalická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látka</a:t>
                </a:r>
                <a:r>
                  <a:rPr lang="en-US" sz="8000" dirty="0">
                    <a:solidFill>
                      <a:schemeClr val="tx1"/>
                    </a:solidFill>
                  </a:rPr>
                  <a:t>,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dobře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rozpustná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ve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vodě</a:t>
                </a:r>
                <a:r>
                  <a:rPr lang="cs-CZ" sz="8000" dirty="0" smtClean="0">
                    <a:solidFill>
                      <a:schemeClr val="tx1"/>
                    </a:solidFill>
                  </a:rPr>
                  <a:t>, příprava: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spalováním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niklu</a:t>
                </a:r>
                <a:r>
                  <a:rPr lang="en-US" sz="8000" dirty="0">
                    <a:solidFill>
                      <a:schemeClr val="tx1"/>
                    </a:solidFill>
                  </a:rPr>
                  <a:t> v 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bromu</a:t>
                </a:r>
                <a:endParaRPr lang="en-US" sz="8000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en-US" sz="80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Jodid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80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nikelnatý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 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 u="sng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8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𝑁𝑖𝐼</m:t>
                        </m:r>
                      </m:e>
                      <m:sub>
                        <m:r>
                          <a:rPr lang="cs-CZ" sz="8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8000" i="1" u="sng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cs-CZ" sz="8000" dirty="0" smtClean="0">
                  <a:solidFill>
                    <a:schemeClr val="tx1"/>
                  </a:solidFill>
                </a:endParaRPr>
              </a:p>
              <a:p>
                <a:r>
                  <a:rPr lang="en-US" sz="8000" dirty="0" smtClean="0">
                    <a:solidFill>
                      <a:schemeClr val="tx1"/>
                    </a:solidFill>
                  </a:rPr>
                  <a:t>v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hydratované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podobě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zelená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krystalická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látka</a:t>
                </a:r>
                <a:r>
                  <a:rPr lang="en-US" sz="8000" dirty="0">
                    <a:solidFill>
                      <a:schemeClr val="tx1"/>
                    </a:solidFill>
                  </a:rPr>
                  <a:t>,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dobře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rozpustná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ve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vodě</a:t>
                </a:r>
                <a:r>
                  <a:rPr lang="cs-CZ" sz="8000" dirty="0" smtClean="0">
                    <a:solidFill>
                      <a:schemeClr val="tx1"/>
                    </a:solidFill>
                  </a:rPr>
                  <a:t>, příprava: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spalováním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niklu</a:t>
                </a:r>
                <a:r>
                  <a:rPr lang="en-US" sz="8000" dirty="0">
                    <a:solidFill>
                      <a:schemeClr val="tx1"/>
                    </a:solidFill>
                  </a:rPr>
                  <a:t> v 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jodu</a:t>
                </a:r>
                <a:endParaRPr lang="en-US" sz="8000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en-US" sz="80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Fluorid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80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nikelnatý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 </a:t>
                </a:r>
                <a:r>
                  <a:rPr lang="en-US" sz="80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 u="sng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8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𝑁𝑖𝐹</m:t>
                        </m:r>
                      </m:e>
                      <m:sub>
                        <m:r>
                          <a:rPr lang="cs-CZ" sz="8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8000" i="1" u="sng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cs-CZ" sz="8000" dirty="0" smtClean="0">
                  <a:solidFill>
                    <a:schemeClr val="tx1"/>
                  </a:solidFill>
                </a:endParaRPr>
              </a:p>
              <a:p>
                <a:r>
                  <a:rPr lang="cs-CZ" sz="8000" dirty="0" smtClean="0">
                    <a:solidFill>
                      <a:schemeClr val="tx1"/>
                    </a:solidFill>
                  </a:rPr>
                  <a:t>příprava: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zahříváním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podvojného</a:t>
                </a:r>
                <a:r>
                  <a:rPr lang="en-US" sz="8000" dirty="0">
                    <a:solidFill>
                      <a:schemeClr val="tx1"/>
                    </a:solidFill>
                  </a:rPr>
                  <a:t> 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fluoridu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nikelnato-amonného</a:t>
                </a:r>
                <a:r>
                  <a:rPr lang="en-US" sz="8000" dirty="0">
                    <a:solidFill>
                      <a:schemeClr val="tx1"/>
                    </a:solidFill>
                  </a:rPr>
                  <a:t> 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nebo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rozpouštěním</a:t>
                </a:r>
                <a:r>
                  <a:rPr lang="en-US" sz="8000" dirty="0">
                    <a:solidFill>
                      <a:schemeClr val="tx1"/>
                    </a:solidFill>
                  </a:rPr>
                  <a:t> 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hydroxidu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nikelnatého</a:t>
                </a:r>
                <a:r>
                  <a:rPr lang="en-US" sz="8000" dirty="0">
                    <a:solidFill>
                      <a:schemeClr val="tx1"/>
                    </a:solidFill>
                  </a:rPr>
                  <a:t> v 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kyselině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fluorovodíkové</a:t>
                </a:r>
                <a:endParaRPr lang="en-US" sz="8000" dirty="0">
                  <a:solidFill>
                    <a:schemeClr val="tx1"/>
                  </a:solidFill>
                </a:endParaRPr>
              </a:p>
              <a:p>
                <a:endParaRPr lang="en-US" sz="4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764704"/>
                <a:ext cx="7848872" cy="5904656"/>
              </a:xfrm>
              <a:blipFill rotWithShape="1">
                <a:blip r:embed="rId2"/>
                <a:stretch>
                  <a:fillRect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67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908720"/>
                <a:ext cx="6840760" cy="5184576"/>
              </a:xfrm>
            </p:spPr>
            <p:txBody>
              <a:bodyPr>
                <a:noAutofit/>
              </a:bodyPr>
              <a:lstStyle/>
              <a:p>
                <a:pPr marL="68580" indent="0">
                  <a:buNone/>
                </a:pPr>
                <a:r>
                  <a:rPr lang="en-US" sz="1800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Rhodanid</a:t>
                </a:r>
                <a:r>
                  <a:rPr lang="en-US" sz="18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8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nikelnatý</a:t>
                </a:r>
                <a:r>
                  <a:rPr lang="en-US" sz="1800" u="sng" dirty="0">
                    <a:solidFill>
                      <a:schemeClr val="accent1">
                        <a:lumMod val="75000"/>
                      </a:schemeClr>
                    </a:solidFill>
                  </a:rPr>
                  <a:t>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sng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18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𝑁𝑖</m:t>
                        </m:r>
                        <m:r>
                          <a:rPr lang="cs-CZ" sz="18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cs-CZ" sz="18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𝑆𝐶𝑁</m:t>
                        </m:r>
                        <m:r>
                          <a:rPr lang="cs-CZ" sz="18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cs-CZ" sz="18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sz="1800" u="sng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1800" dirty="0" err="1" smtClean="0">
                    <a:solidFill>
                      <a:schemeClr val="tx1"/>
                    </a:solidFill>
                  </a:rPr>
                  <a:t>žlutohnědá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práškovitá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látka</a:t>
                </a:r>
                <a:endParaRPr lang="cs-CZ" sz="1800" dirty="0" smtClean="0">
                  <a:solidFill>
                    <a:schemeClr val="tx1"/>
                  </a:solidFill>
                </a:endParaRPr>
              </a:p>
              <a:p>
                <a:r>
                  <a:rPr lang="cs-CZ" sz="1800" dirty="0">
                    <a:solidFill>
                      <a:schemeClr val="tx1"/>
                    </a:solidFill>
                  </a:rPr>
                  <a:t>p</a:t>
                </a:r>
                <a:r>
                  <a:rPr lang="cs-CZ" sz="1800" dirty="0" smtClean="0">
                    <a:solidFill>
                      <a:schemeClr val="tx1"/>
                    </a:solidFill>
                  </a:rPr>
                  <a:t>říprava: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rozpouštěním</a:t>
                </a:r>
                <a:r>
                  <a:rPr lang="en-US" sz="1800" dirty="0">
                    <a:solidFill>
                      <a:schemeClr val="tx1"/>
                    </a:solidFill>
                  </a:rPr>
                  <a:t> 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uhličitanu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nikelnatého</a:t>
                </a:r>
                <a:r>
                  <a:rPr lang="en-US" sz="1800" dirty="0">
                    <a:solidFill>
                      <a:schemeClr val="tx1"/>
                    </a:solidFill>
                  </a:rPr>
                  <a:t> v 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kyselině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rhodanovodíkové</a:t>
                </a:r>
                <a:r>
                  <a:rPr lang="en-US" sz="1800" dirty="0">
                    <a:solidFill>
                      <a:schemeClr val="tx1"/>
                    </a:solidFill>
                  </a:rPr>
                  <a:t> 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nebo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reakcí</a:t>
                </a:r>
                <a:r>
                  <a:rPr lang="en-US" sz="1800" dirty="0">
                    <a:solidFill>
                      <a:schemeClr val="tx1"/>
                    </a:solidFill>
                  </a:rPr>
                  <a:t> 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síranu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nikelnatého</a:t>
                </a:r>
                <a:r>
                  <a:rPr lang="en-US" sz="1800" dirty="0">
                    <a:solidFill>
                      <a:schemeClr val="tx1"/>
                    </a:solidFill>
                  </a:rPr>
                  <a:t> s 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rhodanidem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barnatým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en-US" sz="18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Dusitan</a:t>
                </a:r>
                <a:r>
                  <a:rPr lang="en-US" sz="18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8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nikelnatý</a:t>
                </a:r>
                <a:r>
                  <a:rPr lang="en-US" sz="1800" u="sng" dirty="0">
                    <a:solidFill>
                      <a:schemeClr val="accent1">
                        <a:lumMod val="75000"/>
                      </a:schemeClr>
                    </a:solidFill>
                  </a:rPr>
                  <a:t>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u="sng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𝑁𝑖</m:t>
                        </m:r>
                        <m:r>
                          <a:rPr lang="cs-CZ" sz="2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u="sng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0" i="1" u="sng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𝑁𝑂</m:t>
                            </m:r>
                          </m:e>
                          <m:sub>
                            <m:r>
                              <a:rPr lang="cs-CZ" sz="2000" b="0" i="1" u="sng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cs-CZ" sz="20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sz="2000" u="sng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cs-CZ" sz="1800" dirty="0" smtClean="0">
                    <a:solidFill>
                      <a:schemeClr val="tx1"/>
                    </a:solidFill>
                  </a:rPr>
                  <a:t>příprava: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reakcí</a:t>
                </a:r>
                <a:r>
                  <a:rPr lang="en-US" sz="1800" dirty="0">
                    <a:solidFill>
                      <a:schemeClr val="tx1"/>
                    </a:solidFill>
                  </a:rPr>
                  <a:t> 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dusitanu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barnatého</a:t>
                </a:r>
                <a:r>
                  <a:rPr lang="en-US" sz="1800" dirty="0">
                    <a:solidFill>
                      <a:schemeClr val="tx1"/>
                    </a:solidFill>
                  </a:rPr>
                  <a:t> se 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síranem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nikelnatým</a:t>
                </a:r>
                <a:endParaRPr lang="cs-CZ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v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hydratovaném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stavu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červenožlutá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krystalická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látka</a:t>
                </a:r>
                <a:r>
                  <a:rPr lang="en-US" sz="1800" dirty="0">
                    <a:solidFill>
                      <a:schemeClr val="tx1"/>
                    </a:solidFill>
                  </a:rPr>
                  <a:t>, </a:t>
                </a:r>
                <a:r>
                  <a:rPr lang="cs-CZ" sz="1800" dirty="0">
                    <a:solidFill>
                      <a:schemeClr val="tx1"/>
                    </a:solidFill>
                  </a:rPr>
                  <a:t>v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roztoku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tvoří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komplexní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sloučeniny</a:t>
                </a:r>
                <a:r>
                  <a:rPr lang="en-US" sz="1800" dirty="0">
                    <a:solidFill>
                      <a:schemeClr val="tx1"/>
                    </a:solidFill>
                  </a:rPr>
                  <a:t> (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viz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níže</a:t>
                </a:r>
                <a:r>
                  <a:rPr lang="en-US" sz="1800" dirty="0">
                    <a:solidFill>
                      <a:schemeClr val="tx1"/>
                    </a:solidFill>
                  </a:rPr>
                  <a:t>) 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nitronikelnatany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en-US" sz="1800" u="sng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Uhličitan</a:t>
                </a:r>
                <a:r>
                  <a:rPr lang="en-US" sz="1800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8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nikelnatý</a:t>
                </a:r>
                <a:r>
                  <a:rPr lang="en-US" sz="1800" u="sng" dirty="0">
                    <a:solidFill>
                      <a:schemeClr val="accent1">
                        <a:lumMod val="75000"/>
                      </a:schemeClr>
                    </a:solidFill>
                  </a:rPr>
                  <a:t>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sng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18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𝑁𝑖𝐶𝑂</m:t>
                        </m:r>
                      </m:e>
                      <m:sub>
                        <m:r>
                          <a:rPr lang="cs-CZ" sz="18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800" i="1" u="sng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světle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zelená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jemně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krystalická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látka</a:t>
                </a:r>
                <a:endParaRPr lang="cs-CZ" sz="1800" dirty="0">
                  <a:solidFill>
                    <a:schemeClr val="tx1"/>
                  </a:solidFill>
                </a:endParaRPr>
              </a:p>
              <a:p>
                <a:r>
                  <a:rPr lang="cs-CZ" sz="1800" dirty="0">
                    <a:solidFill>
                      <a:schemeClr val="tx1"/>
                    </a:solidFill>
                  </a:rPr>
                  <a:t>p</a:t>
                </a:r>
                <a:r>
                  <a:rPr lang="cs-CZ" sz="1800" dirty="0" smtClean="0">
                    <a:solidFill>
                      <a:schemeClr val="tx1"/>
                    </a:solidFill>
                  </a:rPr>
                  <a:t>říprava: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 smtClean="0"/>
                  <a:t>srážením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roztoků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nikelnatých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solí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roztokem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alkalického</a:t>
                </a:r>
                <a:r>
                  <a:rPr lang="en-US" sz="1800" dirty="0"/>
                  <a:t> </a:t>
                </a:r>
                <a:r>
                  <a:rPr lang="en-US" sz="1800" dirty="0" err="1" smtClean="0"/>
                  <a:t>hydrogenuhličitanu</a:t>
                </a:r>
                <a:endParaRPr lang="cs-CZ" sz="1800" dirty="0" smtClean="0"/>
              </a:p>
              <a:p>
                <a:pPr marL="68580" indent="0">
                  <a:buNone/>
                </a:pPr>
                <a:r>
                  <a:rPr lang="en-US" sz="1800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Kyanid</a:t>
                </a:r>
                <a:r>
                  <a:rPr lang="en-US" sz="18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800" u="sng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nikelnatý</a:t>
                </a:r>
                <a:r>
                  <a:rPr lang="cs-CZ" sz="18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cs-CZ" sz="1800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Ni</a:t>
                </a:r>
                <a:r>
                  <a:rPr lang="en-US" sz="1800" u="sng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sng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18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cs-CZ" sz="18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𝐶𝑁</m:t>
                        </m:r>
                        <m:r>
                          <a:rPr lang="cs-CZ" sz="18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cs-CZ" sz="1800" b="0" i="1" u="sng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sz="1800" u="sng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1800" dirty="0" smtClean="0"/>
                  <a:t>je </a:t>
                </a:r>
                <a:r>
                  <a:rPr lang="en-US" sz="1800" dirty="0"/>
                  <a:t>v </a:t>
                </a:r>
                <a:r>
                  <a:rPr lang="en-US" sz="1800" dirty="0" err="1"/>
                  <a:t>bezvodém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stavu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hnědožlutý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prášek</a:t>
                </a:r>
                <a:r>
                  <a:rPr lang="en-US" sz="1800" dirty="0"/>
                  <a:t>, v </a:t>
                </a:r>
                <a:r>
                  <a:rPr lang="en-US" sz="1800" dirty="0" err="1"/>
                  <a:t>hydratovaném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stavu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jablkově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zelená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práškovitá</a:t>
                </a:r>
                <a:r>
                  <a:rPr lang="cs-CZ" sz="1800" dirty="0" smtClean="0"/>
                  <a:t> látka</a:t>
                </a:r>
                <a:endParaRPr lang="en-US" sz="1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908720"/>
                <a:ext cx="6840760" cy="5184576"/>
              </a:xfrm>
              <a:blipFill rotWithShape="1">
                <a:blip r:embed="rId2"/>
                <a:stretch>
                  <a:fillRect t="-588" b="-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98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cs-CZ" dirty="0" smtClean="0"/>
              <a:t>Zajímavosti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12776"/>
            <a:ext cx="7344816" cy="4680520"/>
          </a:xfrm>
        </p:spPr>
        <p:txBody>
          <a:bodyPr>
            <a:noAutofit/>
          </a:bodyPr>
          <a:lstStyle/>
          <a:p>
            <a:r>
              <a:rPr lang="cs-CZ" sz="1600" dirty="0" smtClean="0"/>
              <a:t>Jednoznačně negativní vliv na lidský organismus a vodní organismy</a:t>
            </a:r>
          </a:p>
          <a:p>
            <a:r>
              <a:rPr lang="cs-CZ" sz="1600" dirty="0" smtClean="0"/>
              <a:t>Riziko vzniku </a:t>
            </a:r>
            <a:r>
              <a:rPr lang="cs-CZ" sz="1600" u="sng" dirty="0" smtClean="0"/>
              <a:t>rakoviny</a:t>
            </a:r>
            <a:r>
              <a:rPr lang="cs-CZ" sz="1600" dirty="0" smtClean="0"/>
              <a:t> plic, nosní přepážky a vzácněji hltanu- podezřelým karcinogenem(řazen mezi teratogeny-látky schopné negativně ovlivnit lidský plod), poškození zažívacího traktu, cév, ledvin, srdce, centrální nervové soustavy</a:t>
            </a:r>
          </a:p>
          <a:p>
            <a:r>
              <a:rPr lang="cs-CZ" sz="1600" dirty="0" smtClean="0"/>
              <a:t>6-10</a:t>
            </a:r>
            <a:r>
              <a:rPr lang="en-US" sz="1600" dirty="0" smtClean="0"/>
              <a:t>% lid</a:t>
            </a:r>
            <a:r>
              <a:rPr lang="cs-CZ" sz="1600" dirty="0" smtClean="0"/>
              <a:t>í trpí alergií na nikl – zarudnutí kůže, ekzémy při trvalém styku</a:t>
            </a:r>
          </a:p>
          <a:p>
            <a:r>
              <a:rPr lang="cs-CZ" sz="1600" dirty="0"/>
              <a:t>Ohroženou skupinou jsou kuřáci, protože v cigaretovém </a:t>
            </a:r>
            <a:r>
              <a:rPr lang="cs-CZ" sz="1600" dirty="0" smtClean="0"/>
              <a:t>kouři </a:t>
            </a:r>
            <a:r>
              <a:rPr lang="cs-CZ" sz="1600" dirty="0"/>
              <a:t>se vyskytuje velmi toxický </a:t>
            </a:r>
            <a:r>
              <a:rPr lang="cs-CZ" sz="1600" dirty="0" err="1"/>
              <a:t>tetrakarbonyl</a:t>
            </a:r>
            <a:r>
              <a:rPr lang="cs-CZ" sz="1600" dirty="0"/>
              <a:t> </a:t>
            </a:r>
            <a:r>
              <a:rPr lang="cs-CZ" sz="1600" dirty="0" smtClean="0"/>
              <a:t>niklu</a:t>
            </a:r>
          </a:p>
          <a:p>
            <a:r>
              <a:rPr lang="cs-CZ" sz="1600" dirty="0"/>
              <a:t>Nikl patří již dlouhou dobu mezi tzv. mincovní kovy, používané k ražení mincí, </a:t>
            </a:r>
          </a:p>
          <a:p>
            <a:r>
              <a:rPr lang="cs-CZ" sz="1600" dirty="0" smtClean="0"/>
              <a:t>V </a:t>
            </a:r>
            <a:r>
              <a:rPr lang="cs-CZ" sz="1600" dirty="0"/>
              <a:t>České republice jsou z těchto slitin vyráběny především </a:t>
            </a:r>
            <a:r>
              <a:rPr lang="cs-CZ" sz="1600" dirty="0" smtClean="0"/>
              <a:t>mince o </a:t>
            </a:r>
            <a:r>
              <a:rPr lang="cs-CZ" sz="1600" dirty="0"/>
              <a:t>nominální hodnotě 1, 2 a 5 Kč. V Evropské unii se tento problém týká minci s nominální </a:t>
            </a:r>
            <a:r>
              <a:rPr lang="cs-CZ" sz="1600" dirty="0" smtClean="0"/>
              <a:t>hodnotou </a:t>
            </a:r>
            <a:r>
              <a:rPr lang="cs-CZ" sz="1600" dirty="0"/>
              <a:t>1 a 2 eura</a:t>
            </a:r>
            <a:r>
              <a:rPr lang="cs-CZ" sz="1600" dirty="0" smtClean="0"/>
              <a:t>.</a:t>
            </a:r>
          </a:p>
          <a:p>
            <a:r>
              <a:rPr lang="cs-CZ" sz="1600" dirty="0"/>
              <a:t>Přirozeným zdrojem niklu v atmosféře jsou aerosoly z mořské hladiny, půdní </a:t>
            </a:r>
          </a:p>
          <a:p>
            <a:pPr marL="68580" indent="0">
              <a:buNone/>
            </a:pPr>
            <a:r>
              <a:rPr lang="cs-CZ" sz="1600" dirty="0" smtClean="0"/>
              <a:t>      prachy </a:t>
            </a:r>
            <a:r>
              <a:rPr lang="cs-CZ" sz="1600" dirty="0"/>
              <a:t>a sopečný popel. Nikl se také uvolňuje při lesních </a:t>
            </a:r>
            <a:r>
              <a:rPr lang="cs-CZ" sz="1600" dirty="0" smtClean="0"/>
              <a:t>požárech</a:t>
            </a:r>
          </a:p>
          <a:p>
            <a:r>
              <a:rPr lang="cs-CZ" sz="1600" dirty="0" smtClean="0"/>
              <a:t>Část </a:t>
            </a:r>
            <a:r>
              <a:rPr lang="cs-CZ" sz="1600" dirty="0"/>
              <a:t>atmosférického </a:t>
            </a:r>
            <a:r>
              <a:rPr lang="cs-CZ" sz="1600" dirty="0" smtClean="0"/>
              <a:t> niklu </a:t>
            </a:r>
            <a:r>
              <a:rPr lang="cs-CZ" sz="1600" dirty="0"/>
              <a:t>pochází z meteoritického prachu. Meteority obsahují 5 – 50 % niklu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25764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cs-CZ" smtClean="0"/>
              <a:t>Zdroje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340768"/>
            <a:ext cx="6777317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2"/>
              </a:rPr>
              <a:t>Učebnice: Chemie obecná a anorganická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www.oppapers.com</a:t>
            </a:r>
            <a:r>
              <a:rPr lang="en-US" dirty="0" smtClean="0">
                <a:hlinkClick r:id="rId3"/>
              </a:rPr>
              <a:t>/essays/Nickel/14357</a:t>
            </a:r>
            <a:endParaRPr lang="cs-CZ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www.irz.cz</a:t>
            </a:r>
            <a:r>
              <a:rPr lang="en-US" dirty="0">
                <a:hlinkClick r:id="rId4"/>
              </a:rPr>
              <a:t>/repository/</a:t>
            </a:r>
            <a:r>
              <a:rPr lang="en-US" dirty="0" err="1">
                <a:hlinkClick r:id="rId4"/>
              </a:rPr>
              <a:t>latky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nikl_a_jeho_slouceniny.pdf</a:t>
            </a:r>
            <a:endParaRPr lang="cs-CZ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www.preservearticles.com</a:t>
            </a:r>
            <a:r>
              <a:rPr lang="en-US" dirty="0">
                <a:hlinkClick r:id="rId2"/>
              </a:rPr>
              <a:t>/2012021323251/short-essay-on-</a:t>
            </a:r>
            <a:r>
              <a:rPr lang="en-US" dirty="0" err="1">
                <a:hlinkClick r:id="rId2"/>
              </a:rPr>
              <a:t>nickel.html</a:t>
            </a:r>
            <a:endParaRPr lang="cs-CZ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err="1">
                <a:hlinkClick r:id="rId5"/>
              </a:rPr>
              <a:t>referaty-seminarky.cz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nikl</a:t>
            </a:r>
            <a:r>
              <a:rPr lang="en-US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err="1" smtClean="0">
                <a:hlinkClick r:id="rId6"/>
              </a:rPr>
              <a:t>wwwchem.uwimona.edu.jm</a:t>
            </a:r>
            <a:r>
              <a:rPr lang="en-US" dirty="0" smtClean="0">
                <a:hlinkClick r:id="rId6"/>
              </a:rPr>
              <a:t>/courses/</a:t>
            </a:r>
            <a:r>
              <a:rPr lang="en-US" dirty="0" err="1" smtClean="0">
                <a:hlinkClick r:id="rId6"/>
              </a:rPr>
              <a:t>nickel.html</a:t>
            </a:r>
            <a:endParaRPr lang="cs-CZ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err="1" smtClean="0">
                <a:hlinkClick r:id="rId7"/>
              </a:rPr>
              <a:t>cs.wikipedia.org</a:t>
            </a:r>
            <a:r>
              <a:rPr lang="en-US" dirty="0" smtClean="0">
                <a:hlinkClick r:id="rId7"/>
              </a:rPr>
              <a:t>/wiki/</a:t>
            </a:r>
            <a:r>
              <a:rPr lang="en-US" dirty="0" err="1" smtClean="0">
                <a:hlinkClick r:id="rId7"/>
              </a:rPr>
              <a:t>Nikl</a:t>
            </a:r>
            <a:endParaRPr lang="cs-CZ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err="1" smtClean="0">
                <a:hlinkClick r:id="rId8"/>
              </a:rPr>
              <a:t>www.referaty10.com</a:t>
            </a:r>
            <a:r>
              <a:rPr lang="en-US" dirty="0" smtClean="0">
                <a:hlinkClick r:id="rId8"/>
              </a:rPr>
              <a:t>/</a:t>
            </a:r>
            <a:r>
              <a:rPr lang="en-US" dirty="0" err="1" smtClean="0">
                <a:hlinkClick r:id="rId8"/>
              </a:rPr>
              <a:t>referat</a:t>
            </a:r>
            <a:r>
              <a:rPr lang="en-US" dirty="0" smtClean="0">
                <a:hlinkClick r:id="rId8"/>
              </a:rPr>
              <a:t>/</a:t>
            </a:r>
            <a:r>
              <a:rPr lang="en-US" dirty="0" err="1" smtClean="0">
                <a:hlinkClick r:id="rId8"/>
              </a:rPr>
              <a:t>Chemie</a:t>
            </a:r>
            <a:r>
              <a:rPr lang="en-US" dirty="0" smtClean="0">
                <a:hlinkClick r:id="rId8"/>
              </a:rPr>
              <a:t>/1/</a:t>
            </a:r>
            <a:r>
              <a:rPr lang="en-US" dirty="0" err="1" smtClean="0">
                <a:hlinkClick r:id="rId8"/>
              </a:rPr>
              <a:t>tema</a:t>
            </a:r>
            <a:r>
              <a:rPr lang="en-US" dirty="0" smtClean="0">
                <a:hlinkClick r:id="rId8"/>
              </a:rPr>
              <a:t>-1-22-</a:t>
            </a:r>
            <a:r>
              <a:rPr lang="en-US" dirty="0" err="1" smtClean="0">
                <a:hlinkClick r:id="rId8"/>
              </a:rPr>
              <a:t>Chemie.php</a:t>
            </a:r>
            <a:endParaRPr lang="cs-CZ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err="1">
                <a:hlinkClick r:id="rId9"/>
              </a:rPr>
              <a:t>www.google.cz</a:t>
            </a:r>
            <a:r>
              <a:rPr lang="en-US" dirty="0">
                <a:hlinkClick r:id="rId9"/>
              </a:rPr>
              <a:t>/</a:t>
            </a:r>
            <a:r>
              <a:rPr lang="en-US" dirty="0" err="1">
                <a:hlinkClick r:id="rId9"/>
              </a:rPr>
              <a:t>imghp?hl</a:t>
            </a:r>
            <a:r>
              <a:rPr lang="en-US" dirty="0">
                <a:hlinkClick r:id="rId9"/>
              </a:rPr>
              <a:t>=</a:t>
            </a:r>
            <a:r>
              <a:rPr lang="en-US" dirty="0" err="1">
                <a:hlinkClick r:id="rId9"/>
              </a:rPr>
              <a:t>en&amp;tab</a:t>
            </a:r>
            <a:r>
              <a:rPr lang="en-US" dirty="0">
                <a:hlinkClick r:id="rId9"/>
              </a:rPr>
              <a:t>=</a:t>
            </a:r>
            <a:r>
              <a:rPr lang="en-US" dirty="0" err="1">
                <a:hlinkClick r:id="rId9"/>
              </a:rPr>
              <a:t>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3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11430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429324"/>
              </p:ext>
            </p:extLst>
          </p:nvPr>
        </p:nvGraphicFramePr>
        <p:xfrm>
          <a:off x="611560" y="1628800"/>
          <a:ext cx="3456384" cy="4176466"/>
        </p:xfrm>
        <a:graphic>
          <a:graphicData uri="http://schemas.openxmlformats.org/drawingml/2006/table">
            <a:tbl>
              <a:tblPr/>
              <a:tblGrid>
                <a:gridCol w="1728192"/>
                <a:gridCol w="1728192"/>
              </a:tblGrid>
              <a:tr h="2006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Atomové číslo</a:t>
                      </a:r>
                      <a:endParaRPr lang="en-US" sz="1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543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Relativní atomová</a:t>
                      </a:r>
                      <a:r>
                        <a:rPr lang="cs-CZ" sz="1000" b="1" kern="12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hmotnost</a:t>
                      </a:r>
                      <a:endParaRPr lang="en-US" sz="10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58.6934(2</a:t>
                      </a:r>
                      <a:r>
                        <a:rPr lang="en-US" sz="1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000" kern="1200" baseline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amu</a:t>
                      </a: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75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Elektronová</a:t>
                      </a:r>
                      <a:r>
                        <a:rPr lang="cs-CZ" sz="1000" b="1" kern="1200" baseline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konfigurace</a:t>
                      </a:r>
                      <a:endParaRPr lang="en-US" sz="10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0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3d8 4s2</a:t>
                      </a: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06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Skupe</a:t>
                      </a:r>
                      <a:r>
                        <a:rPr lang="cs-CZ" sz="1000" b="1" kern="120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nství</a:t>
                      </a:r>
                      <a:endParaRPr lang="en-US" sz="10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Pevné</a:t>
                      </a: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75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Oxidační čísla</a:t>
                      </a:r>
                      <a:endParaRPr lang="en-US" sz="10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Ni1-, Ni1+, Ni2+, Ni3+, Ni4+,</a:t>
                      </a: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75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Teplota tání</a:t>
                      </a:r>
                      <a:endParaRPr lang="en-US" sz="10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1 455 °C, (1 728 K)</a:t>
                      </a: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75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Teplota varu</a:t>
                      </a:r>
                      <a:endParaRPr lang="en-US" sz="10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2 913 °C, (3 186 K)</a:t>
                      </a: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75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Elektronegativita</a:t>
                      </a:r>
                      <a:endParaRPr lang="en-US" sz="10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1,91</a:t>
                      </a: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543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1" u="none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Počet přírodních izotopů</a:t>
                      </a:r>
                      <a:endParaRPr lang="en-US" sz="1000" b="1" u="none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06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Hustota</a:t>
                      </a:r>
                      <a:endParaRPr lang="en-US" sz="10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8,908 g/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cm3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75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Hustota</a:t>
                      </a:r>
                      <a:r>
                        <a:rPr lang="en-US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00" b="1" kern="120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při</a:t>
                      </a:r>
                      <a:r>
                        <a:rPr lang="en-US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teplotě</a:t>
                      </a:r>
                      <a:r>
                        <a:rPr lang="en-US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tání</a:t>
                      </a:r>
                      <a:endParaRPr lang="en-US" sz="10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7,81 g/cm3</a:t>
                      </a: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06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Tvrdost</a:t>
                      </a:r>
                      <a:endParaRPr lang="en-US" sz="10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295" marR="10295" marT="10295" marB="1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283968" y="1268760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Je </a:t>
            </a:r>
            <a:r>
              <a:rPr lang="cs-CZ" dirty="0" smtClean="0"/>
              <a:t>přechodný </a:t>
            </a:r>
            <a:r>
              <a:rPr lang="en-US" dirty="0" err="1" smtClean="0"/>
              <a:t>prvek</a:t>
            </a:r>
            <a:r>
              <a:rPr lang="en-US" dirty="0" smtClean="0"/>
              <a:t> VIII.</a:t>
            </a:r>
            <a:r>
              <a:rPr lang="cs-CZ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skupiny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Předměty</a:t>
            </a:r>
            <a:r>
              <a:rPr lang="en-US" dirty="0" smtClean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slitin</a:t>
            </a:r>
            <a:r>
              <a:rPr lang="en-US" dirty="0"/>
              <a:t> </a:t>
            </a:r>
            <a:r>
              <a:rPr lang="en-US" dirty="0" err="1"/>
              <a:t>niklu</a:t>
            </a:r>
            <a:r>
              <a:rPr lang="en-US" dirty="0"/>
              <a:t> se </a:t>
            </a:r>
            <a:r>
              <a:rPr lang="en-US" dirty="0" err="1"/>
              <a:t>podařilo</a:t>
            </a:r>
            <a:r>
              <a:rPr lang="en-US" dirty="0"/>
              <a:t> </a:t>
            </a:r>
            <a:r>
              <a:rPr lang="en-US" dirty="0" err="1"/>
              <a:t>nalézt</a:t>
            </a:r>
            <a:r>
              <a:rPr lang="en-US" dirty="0"/>
              <a:t> v </a:t>
            </a:r>
            <a:r>
              <a:rPr lang="en-US" dirty="0" err="1" smtClean="0"/>
              <a:t>Číně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stáří</a:t>
            </a:r>
            <a:r>
              <a:rPr lang="en-US" dirty="0"/>
              <a:t> je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2 000 let</a:t>
            </a:r>
            <a:r>
              <a:rPr lang="en-US" dirty="0" smtClean="0"/>
              <a:t>.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Již v roce 235 př. n. l. byly v Číně vyráběny mince z niklu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Nikl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objeven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 1751 </a:t>
            </a:r>
            <a:r>
              <a:rPr lang="en-US" dirty="0" err="1"/>
              <a:t>německým</a:t>
            </a:r>
            <a:r>
              <a:rPr lang="en-US" dirty="0"/>
              <a:t> </a:t>
            </a:r>
            <a:r>
              <a:rPr lang="en-US" dirty="0" err="1"/>
              <a:t>chemikem</a:t>
            </a:r>
            <a:r>
              <a:rPr lang="en-US" dirty="0"/>
              <a:t> </a:t>
            </a:r>
            <a:r>
              <a:rPr lang="en-US" dirty="0" err="1"/>
              <a:t>baronem</a:t>
            </a:r>
            <a:r>
              <a:rPr lang="en-US" dirty="0"/>
              <a:t> 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Axelem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Frederikem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Cronstedtem</a:t>
            </a:r>
            <a:r>
              <a:rPr lang="en-US" dirty="0"/>
              <a:t> 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pokusech</a:t>
            </a:r>
            <a:r>
              <a:rPr lang="en-US" dirty="0"/>
              <a:t> o </a:t>
            </a:r>
            <a:r>
              <a:rPr lang="en-US" dirty="0" err="1"/>
              <a:t>izolaci</a:t>
            </a:r>
            <a:r>
              <a:rPr lang="en-US" dirty="0"/>
              <a:t> </a:t>
            </a:r>
            <a:r>
              <a:rPr lang="en-US" dirty="0" err="1" smtClean="0"/>
              <a:t>mědi</a:t>
            </a:r>
            <a:r>
              <a:rPr lang="cs-CZ" dirty="0" smtClean="0"/>
              <a:t> </a:t>
            </a:r>
            <a:r>
              <a:rPr lang="en-US" dirty="0" smtClean="0"/>
              <a:t>z </a:t>
            </a:r>
            <a:r>
              <a:rPr lang="en-US" dirty="0" err="1"/>
              <a:t>rudy</a:t>
            </a:r>
            <a:r>
              <a:rPr lang="en-US" dirty="0"/>
              <a:t>. </a:t>
            </a:r>
          </a:p>
        </p:txBody>
      </p:sp>
      <p:pic>
        <p:nvPicPr>
          <p:cNvPr id="1027" name="Picture 3" descr="http://img0.liveinternet.ru/images/attach/c/0/52/822/52822484_Axel_Fredrik_Cronsted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1800200" cy="238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smtClean="0"/>
              <a:t>Poloha v periodické tabulce</a:t>
            </a:r>
            <a:endParaRPr lang="en-US"/>
          </a:p>
        </p:txBody>
      </p:sp>
      <p:pic>
        <p:nvPicPr>
          <p:cNvPr id="2050" name="Picture 2" descr="http://www.resourcecapitalfunds.com/ssl/CMS/images_cms/periodicTable_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1"/>
            <a:ext cx="4464496" cy="27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0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cs-CZ" smtClean="0"/>
              <a:t>Výskyt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988840"/>
            <a:ext cx="7056784" cy="3841652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cs-CZ" u="sng" smtClean="0">
                <a:solidFill>
                  <a:schemeClr val="accent1">
                    <a:lumMod val="75000"/>
                  </a:schemeClr>
                </a:solidFill>
              </a:rPr>
              <a:t>Uměle se nevyrábí, k </a:t>
            </a:r>
            <a:r>
              <a:rPr lang="en-US" u="sng" err="1" smtClean="0">
                <a:solidFill>
                  <a:schemeClr val="accent1">
                    <a:lumMod val="75000"/>
                  </a:schemeClr>
                </a:solidFill>
              </a:rPr>
              <a:t>nejdůležitějším</a:t>
            </a:r>
            <a:r>
              <a:rPr lang="en-US" u="sng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u="sng" err="1">
                <a:solidFill>
                  <a:schemeClr val="accent1">
                    <a:lumMod val="75000"/>
                  </a:schemeClr>
                </a:solidFill>
              </a:rPr>
              <a:t>rudám</a:t>
            </a:r>
            <a:r>
              <a:rPr lang="en-US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u="sng" err="1">
                <a:solidFill>
                  <a:schemeClr val="accent1">
                    <a:lumMod val="75000"/>
                  </a:schemeClr>
                </a:solidFill>
              </a:rPr>
              <a:t>niklu</a:t>
            </a:r>
            <a:r>
              <a:rPr lang="en-US" u="sng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cs-CZ" u="sng" smtClean="0">
                <a:solidFill>
                  <a:schemeClr val="accent1">
                    <a:lumMod val="75000"/>
                  </a:schemeClr>
                </a:solidFill>
              </a:rPr>
              <a:t>patří:</a:t>
            </a:r>
          </a:p>
          <a:p>
            <a:r>
              <a:rPr lang="cs-CZ" b="1" err="1" smtClean="0"/>
              <a:t>Millerit</a:t>
            </a:r>
            <a:r>
              <a:rPr lang="cs-CZ" smtClean="0"/>
              <a:t> – </a:t>
            </a:r>
            <a:r>
              <a:rPr lang="cs-CZ" err="1" smtClean="0"/>
              <a:t>NiS</a:t>
            </a:r>
            <a:r>
              <a:rPr lang="cs-CZ" smtClean="0"/>
              <a:t>: </a:t>
            </a:r>
            <a:r>
              <a:rPr lang="pt-BR"/>
              <a:t>žlutá nebo šedá, tvrd. 3-3,5</a:t>
            </a:r>
            <a:endParaRPr lang="cs-CZ" smtClean="0"/>
          </a:p>
          <a:p>
            <a:r>
              <a:rPr lang="en-US" b="1" err="1"/>
              <a:t>Nikelin</a:t>
            </a:r>
            <a:r>
              <a:rPr lang="en-US"/>
              <a:t> </a:t>
            </a:r>
            <a:r>
              <a:rPr lang="cs-CZ" smtClean="0"/>
              <a:t>– </a:t>
            </a:r>
            <a:r>
              <a:rPr lang="en-US" err="1" smtClean="0"/>
              <a:t>NiAs</a:t>
            </a:r>
            <a:r>
              <a:rPr lang="cs-CZ" smtClean="0"/>
              <a:t>: </a:t>
            </a:r>
            <a:r>
              <a:rPr lang="en-US"/>
              <a:t> </a:t>
            </a:r>
            <a:r>
              <a:rPr lang="en-US" err="1"/>
              <a:t>měďeně</a:t>
            </a:r>
            <a:r>
              <a:rPr lang="en-US"/>
              <a:t> </a:t>
            </a:r>
            <a:r>
              <a:rPr lang="en-US" err="1"/>
              <a:t>červená</a:t>
            </a:r>
            <a:r>
              <a:rPr lang="en-US"/>
              <a:t>, </a:t>
            </a:r>
            <a:r>
              <a:rPr lang="en-US" err="1"/>
              <a:t>tvrd</a:t>
            </a:r>
            <a:r>
              <a:rPr lang="en-US"/>
              <a:t>. 5-5,5</a:t>
            </a:r>
            <a:endParaRPr lang="cs-CZ" smtClean="0"/>
          </a:p>
          <a:p>
            <a:r>
              <a:rPr lang="cs-CZ" b="1" err="1" smtClean="0">
                <a:solidFill>
                  <a:schemeClr val="tx1"/>
                </a:solidFill>
              </a:rPr>
              <a:t>Breithaupit</a:t>
            </a:r>
            <a:r>
              <a:rPr lang="cs-CZ" smtClean="0">
                <a:solidFill>
                  <a:schemeClr val="tx1"/>
                </a:solidFill>
              </a:rPr>
              <a:t> -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err="1" smtClean="0">
                <a:solidFill>
                  <a:schemeClr val="tx1"/>
                </a:solidFill>
              </a:rPr>
              <a:t>NiSb</a:t>
            </a:r>
            <a:r>
              <a:rPr lang="cs-CZ" smtClean="0">
                <a:solidFill>
                  <a:schemeClr val="tx1"/>
                </a:solidFill>
              </a:rPr>
              <a:t>: </a:t>
            </a:r>
            <a:r>
              <a:rPr lang="en-US" err="1" smtClean="0"/>
              <a:t>červená</a:t>
            </a:r>
            <a:r>
              <a:rPr lang="en-US" smtClean="0"/>
              <a:t> </a:t>
            </a:r>
            <a:r>
              <a:rPr lang="en-US" err="1"/>
              <a:t>až</a:t>
            </a:r>
            <a:r>
              <a:rPr lang="en-US"/>
              <a:t> </a:t>
            </a:r>
            <a:r>
              <a:rPr lang="en-US" err="1"/>
              <a:t>purpurověčervená</a:t>
            </a:r>
            <a:r>
              <a:rPr lang="en-US"/>
              <a:t> </a:t>
            </a:r>
            <a:r>
              <a:rPr lang="en-US" err="1"/>
              <a:t>barva</a:t>
            </a:r>
            <a:r>
              <a:rPr lang="en-US"/>
              <a:t>, </a:t>
            </a:r>
            <a:r>
              <a:rPr lang="en-US" err="1"/>
              <a:t>tvrdost</a:t>
            </a:r>
            <a:r>
              <a:rPr lang="en-US"/>
              <a:t> 5,5</a:t>
            </a:r>
            <a:r>
              <a:rPr lang="cs-CZ" smtClean="0">
                <a:solidFill>
                  <a:schemeClr val="tx1"/>
                </a:solidFill>
              </a:rPr>
              <a:t>)</a:t>
            </a:r>
            <a:endParaRPr lang="cs-CZ">
              <a:solidFill>
                <a:schemeClr val="tx1"/>
              </a:solidFill>
            </a:endParaRPr>
          </a:p>
          <a:p>
            <a:r>
              <a:rPr lang="cs-CZ" b="1" err="1" smtClean="0">
                <a:solidFill>
                  <a:schemeClr val="tx1"/>
                </a:solidFill>
              </a:rPr>
              <a:t>Chloantit</a:t>
            </a:r>
            <a:r>
              <a:rPr lang="cs-CZ" smtClean="0">
                <a:solidFill>
                  <a:schemeClr val="tx1"/>
                </a:solidFill>
              </a:rPr>
              <a:t> -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smtClean="0">
                <a:solidFill>
                  <a:schemeClr val="tx1"/>
                </a:solidFill>
              </a:rPr>
              <a:t>NiAs</a:t>
            </a:r>
            <a:r>
              <a:rPr lang="en-US" baseline="-25000" smtClean="0">
                <a:solidFill>
                  <a:schemeClr val="tx1"/>
                </a:solidFill>
              </a:rPr>
              <a:t>2</a:t>
            </a:r>
            <a:endParaRPr lang="cs-CZ" smtClean="0">
              <a:solidFill>
                <a:schemeClr val="tx1"/>
              </a:solidFill>
            </a:endParaRPr>
          </a:p>
          <a:p>
            <a:r>
              <a:rPr lang="cs-CZ" b="1">
                <a:solidFill>
                  <a:schemeClr val="tx1"/>
                </a:solidFill>
              </a:rPr>
              <a:t>G</a:t>
            </a:r>
            <a:r>
              <a:rPr lang="en-US" b="1" err="1" smtClean="0">
                <a:solidFill>
                  <a:schemeClr val="tx1"/>
                </a:solidFill>
              </a:rPr>
              <a:t>ersdorfit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cs-CZ" smtClean="0">
                <a:solidFill>
                  <a:schemeClr val="tx1"/>
                </a:solidFill>
              </a:rPr>
              <a:t>- </a:t>
            </a:r>
            <a:r>
              <a:rPr lang="en-US" err="1" smtClean="0">
                <a:solidFill>
                  <a:schemeClr val="tx1"/>
                </a:solidFill>
              </a:rPr>
              <a:t>NiAsS</a:t>
            </a:r>
            <a:r>
              <a:rPr lang="cs-CZ" smtClean="0">
                <a:solidFill>
                  <a:schemeClr val="tx1"/>
                </a:solidFill>
              </a:rPr>
              <a:t>: </a:t>
            </a:r>
            <a:r>
              <a:rPr lang="en-US" err="1"/>
              <a:t>stříbrný</a:t>
            </a:r>
            <a:r>
              <a:rPr lang="en-US"/>
              <a:t> </a:t>
            </a:r>
            <a:r>
              <a:rPr lang="en-US" err="1"/>
              <a:t>až</a:t>
            </a:r>
            <a:r>
              <a:rPr lang="en-US"/>
              <a:t> </a:t>
            </a:r>
            <a:r>
              <a:rPr lang="en-US" err="1"/>
              <a:t>ocelově</a:t>
            </a:r>
            <a:r>
              <a:rPr lang="en-US"/>
              <a:t> </a:t>
            </a:r>
            <a:r>
              <a:rPr lang="en-US" err="1"/>
              <a:t>šedá</a:t>
            </a:r>
            <a:r>
              <a:rPr lang="en-US"/>
              <a:t>, </a:t>
            </a:r>
            <a:r>
              <a:rPr lang="en-US" err="1"/>
              <a:t>tvrd</a:t>
            </a:r>
            <a:r>
              <a:rPr lang="en-US"/>
              <a:t>. 5,5</a:t>
            </a:r>
            <a:endParaRPr lang="cs-CZ" smtClean="0">
              <a:solidFill>
                <a:schemeClr val="tx1"/>
              </a:solidFill>
            </a:endParaRPr>
          </a:p>
          <a:p>
            <a:r>
              <a:rPr lang="cs-CZ" b="1" smtClean="0">
                <a:solidFill>
                  <a:schemeClr val="tx1"/>
                </a:solidFill>
              </a:rPr>
              <a:t>S</a:t>
            </a:r>
            <a:r>
              <a:rPr lang="en-US" b="1" err="1" smtClean="0">
                <a:solidFill>
                  <a:schemeClr val="tx1"/>
                </a:solidFill>
              </a:rPr>
              <a:t>maltin</a:t>
            </a:r>
            <a:r>
              <a:rPr lang="cs-CZ" smtClean="0">
                <a:solidFill>
                  <a:schemeClr val="tx1"/>
                </a:solidFill>
              </a:rPr>
              <a:t> - </a:t>
            </a:r>
            <a:r>
              <a:rPr lang="en-US" smtClean="0">
                <a:solidFill>
                  <a:schemeClr val="tx1"/>
                </a:solidFill>
              </a:rPr>
              <a:t>(Ni</a:t>
            </a:r>
            <a:r>
              <a:rPr lang="en-US">
                <a:solidFill>
                  <a:schemeClr val="tx1"/>
                </a:solidFill>
              </a:rPr>
              <a:t>, Co, </a:t>
            </a:r>
            <a:r>
              <a:rPr lang="en-US" smtClean="0">
                <a:solidFill>
                  <a:schemeClr val="tx1"/>
                </a:solidFill>
              </a:rPr>
              <a:t>Fe)As</a:t>
            </a:r>
            <a:r>
              <a:rPr lang="en-US" baseline="-25000" smtClean="0">
                <a:solidFill>
                  <a:schemeClr val="tx1"/>
                </a:solidFill>
              </a:rPr>
              <a:t>2</a:t>
            </a:r>
            <a:endParaRPr lang="cs-CZ">
              <a:solidFill>
                <a:schemeClr val="tx1"/>
              </a:solidFill>
            </a:endParaRPr>
          </a:p>
          <a:p>
            <a:r>
              <a:rPr lang="cs-CZ" b="1" smtClean="0">
                <a:solidFill>
                  <a:schemeClr val="tx1"/>
                </a:solidFill>
              </a:rPr>
              <a:t>U</a:t>
            </a:r>
            <a:r>
              <a:rPr lang="en-US" b="1" err="1" smtClean="0">
                <a:solidFill>
                  <a:schemeClr val="tx1"/>
                </a:solidFill>
              </a:rPr>
              <a:t>llmanit</a:t>
            </a:r>
            <a:r>
              <a:rPr lang="cs-CZ" b="1" smtClean="0">
                <a:solidFill>
                  <a:schemeClr val="tx1"/>
                </a:solidFill>
              </a:rPr>
              <a:t> </a:t>
            </a:r>
            <a:r>
              <a:rPr lang="cs-CZ" smtClean="0">
                <a:solidFill>
                  <a:schemeClr val="tx1"/>
                </a:solidFill>
              </a:rPr>
              <a:t>-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err="1" smtClean="0">
                <a:solidFill>
                  <a:schemeClr val="tx1"/>
                </a:solidFill>
              </a:rPr>
              <a:t>NiSbS</a:t>
            </a:r>
            <a:endParaRPr lang="cs-CZ" smtClean="0">
              <a:solidFill>
                <a:schemeClr val="tx1"/>
              </a:solidFill>
            </a:endParaRPr>
          </a:p>
          <a:p>
            <a:r>
              <a:rPr lang="cs-CZ" smtClean="0">
                <a:solidFill>
                  <a:schemeClr val="tx1"/>
                </a:solidFill>
              </a:rPr>
              <a:t>Dále </a:t>
            </a:r>
            <a:r>
              <a:rPr lang="cs-CZ" err="1" smtClean="0">
                <a:solidFill>
                  <a:schemeClr val="tx1"/>
                </a:solidFill>
              </a:rPr>
              <a:t>annabergit</a:t>
            </a:r>
            <a:r>
              <a:rPr lang="cs-CZ" smtClean="0">
                <a:solidFill>
                  <a:schemeClr val="tx1"/>
                </a:solidFill>
              </a:rPr>
              <a:t>, </a:t>
            </a:r>
            <a:r>
              <a:rPr lang="en-US" err="1"/>
              <a:t>limonit</a:t>
            </a:r>
            <a:r>
              <a:rPr lang="en-US"/>
              <a:t> (</a:t>
            </a:r>
            <a:r>
              <a:rPr lang="en-US" err="1"/>
              <a:t>hnědel</a:t>
            </a:r>
            <a:r>
              <a:rPr lang="en-US" smtClean="0"/>
              <a:t>)</a:t>
            </a:r>
            <a:r>
              <a:rPr lang="cs-CZ" smtClean="0"/>
              <a:t>, </a:t>
            </a:r>
            <a:r>
              <a:rPr lang="en-US" err="1" smtClean="0"/>
              <a:t>polydymi</a:t>
            </a:r>
            <a:r>
              <a:rPr lang="cs-CZ" smtClean="0"/>
              <a:t>t, </a:t>
            </a:r>
            <a:r>
              <a:rPr lang="en-US" err="1" smtClean="0"/>
              <a:t>pentlandit</a:t>
            </a:r>
            <a:r>
              <a:rPr lang="cs-CZ" smtClean="0"/>
              <a:t> aj.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6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eologie.vsb.cz/loziska/loziska/rudy/nikel%C3%ADn%2001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92190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8078" y="240841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Nikelin</a:t>
            </a:r>
            <a:r>
              <a:rPr lang="en-US"/>
              <a:t> – </a:t>
            </a:r>
            <a:r>
              <a:rPr lang="en-US" err="1"/>
              <a:t>NiAs</a:t>
            </a:r>
            <a:endParaRPr lang="en-US"/>
          </a:p>
        </p:txBody>
      </p:sp>
      <p:pic>
        <p:nvPicPr>
          <p:cNvPr id="3076" name="Picture 4" descr="http://www.galleries.com/minerals/sulfides/millerit/miller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6644"/>
            <a:ext cx="2655692" cy="19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35116" y="2399601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/>
              <a:t>Millerit</a:t>
            </a:r>
            <a:r>
              <a:rPr lang="en-US" smtClean="0"/>
              <a:t> – </a:t>
            </a:r>
            <a:r>
              <a:rPr lang="en-US" err="1" smtClean="0"/>
              <a:t>NiS</a:t>
            </a:r>
            <a:endParaRPr lang="en-US"/>
          </a:p>
        </p:txBody>
      </p:sp>
      <p:pic>
        <p:nvPicPr>
          <p:cNvPr id="3080" name="Picture 8" descr="http://www.austria-lexikon.at/attach/Wissenssammlungen/Mineralien/%C3%96sterreichische_Spezifika/Gersdorffit/scaled-300x237_gersdorf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7392"/>
            <a:ext cx="2520280" cy="19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104905" y="2408414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/>
              <a:t>Gersdorfit</a:t>
            </a:r>
            <a:r>
              <a:rPr lang="en-US" smtClean="0"/>
              <a:t> - </a:t>
            </a:r>
            <a:r>
              <a:rPr lang="en-US" err="1" smtClean="0"/>
              <a:t>NiAsS</a:t>
            </a:r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562858" y="2852936"/>
            <a:ext cx="6601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" indent="0">
              <a:buNone/>
            </a:pPr>
            <a:r>
              <a:rPr lang="cs-CZ" u="sng" smtClean="0">
                <a:solidFill>
                  <a:schemeClr val="accent1">
                    <a:lumMod val="75000"/>
                  </a:schemeClr>
                </a:solidFill>
              </a:rPr>
              <a:t>Obvykle v oxidech ve směsi s železem v rudách: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err="1" smtClean="0"/>
              <a:t>Limonit</a:t>
            </a:r>
            <a:r>
              <a:rPr lang="cs-CZ" smtClean="0"/>
              <a:t> - </a:t>
            </a:r>
            <a:r>
              <a:rPr lang="en-US" smtClean="0"/>
              <a:t>(Fe, Ni)O(OH</a:t>
            </a:r>
            <a:r>
              <a:rPr lang="cs-CZ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err="1" smtClean="0"/>
              <a:t>Garnierit</a:t>
            </a:r>
            <a:r>
              <a:rPr lang="cs-CZ" smtClean="0"/>
              <a:t> - </a:t>
            </a:r>
            <a:r>
              <a:rPr lang="en-US" smtClean="0"/>
              <a:t>(Ni, Mg)</a:t>
            </a:r>
            <a:r>
              <a:rPr lang="en-US" baseline="-25000" smtClean="0"/>
              <a:t>3</a:t>
            </a:r>
            <a:r>
              <a:rPr lang="en-US" smtClean="0"/>
              <a:t>Si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5</a:t>
            </a:r>
            <a:r>
              <a:rPr lang="en-US" smtClean="0"/>
              <a:t>(OH)</a:t>
            </a:r>
            <a:endParaRPr lang="cs-CZ" smtClean="0"/>
          </a:p>
          <a:p>
            <a:r>
              <a:rPr lang="cs-CZ" smtClean="0"/>
              <a:t>Nebo jako </a:t>
            </a:r>
            <a:r>
              <a:rPr lang="cs-CZ" b="1" smtClean="0"/>
              <a:t>p</a:t>
            </a:r>
            <a:r>
              <a:rPr lang="en-US" b="1" err="1" smtClean="0"/>
              <a:t>entlandi</a:t>
            </a:r>
            <a:r>
              <a:rPr lang="cs-CZ" b="1" smtClean="0"/>
              <a:t>t </a:t>
            </a:r>
            <a:r>
              <a:rPr lang="cs-CZ" smtClean="0"/>
              <a:t>- (</a:t>
            </a:r>
            <a:r>
              <a:rPr lang="en-US" smtClean="0"/>
              <a:t>Ni, Fe)</a:t>
            </a:r>
            <a:r>
              <a:rPr lang="en-US" baseline="-25000" smtClean="0"/>
              <a:t>9</a:t>
            </a:r>
            <a:r>
              <a:rPr lang="en-US" smtClean="0"/>
              <a:t>S</a:t>
            </a:r>
            <a:r>
              <a:rPr lang="en-US" baseline="-25000" smtClean="0"/>
              <a:t>8</a:t>
            </a:r>
            <a:r>
              <a:rPr lang="cs-CZ" baseline="-25000" smtClean="0"/>
              <a:t> </a:t>
            </a:r>
            <a:r>
              <a:rPr lang="cs-CZ" smtClean="0"/>
              <a:t>-</a:t>
            </a:r>
            <a:r>
              <a:rPr lang="en-US" smtClean="0"/>
              <a:t> </a:t>
            </a:r>
            <a:r>
              <a:rPr lang="en-US" err="1" smtClean="0"/>
              <a:t>sulfid</a:t>
            </a:r>
            <a:r>
              <a:rPr lang="en-US" smtClean="0"/>
              <a:t> </a:t>
            </a:r>
            <a:r>
              <a:rPr lang="en-US" err="1" smtClean="0"/>
              <a:t>nikelnato-železitý</a:t>
            </a:r>
            <a:r>
              <a:rPr lang="en-US" smtClean="0"/>
              <a:t> </a:t>
            </a:r>
          </a:p>
          <a:p>
            <a:endParaRPr lang="en-US"/>
          </a:p>
        </p:txBody>
      </p:sp>
      <p:pic>
        <p:nvPicPr>
          <p:cNvPr id="3082" name="Picture 10" descr="http://peruiron.com/rnd/Limon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8" y="4075513"/>
            <a:ext cx="24487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oubor:GarneiriteUSGO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5513"/>
            <a:ext cx="2407199" cy="20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geologie.vsb.cz/loziska/loziska/rudy/pentlandit%2001_resiz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21" y="4075513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533164" y="616766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/>
              <a:t>Limonit</a:t>
            </a:r>
            <a:endParaRPr lang="cs-CZ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3221432" y="6163745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Garnierit</a:t>
            </a:r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5699421" y="6156289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Pentlandit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1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cs-CZ" smtClean="0"/>
              <a:t>Výroba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484784"/>
                <a:ext cx="7776864" cy="482453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/>
                  <a:t>2 Ni</a:t>
                </a:r>
                <a:r>
                  <a:rPr lang="en-US" baseline="-25000"/>
                  <a:t>3</a:t>
                </a:r>
                <a:r>
                  <a:rPr lang="en-US"/>
                  <a:t>S</a:t>
                </a:r>
                <a:r>
                  <a:rPr lang="en-US" baseline="-25000"/>
                  <a:t>2</a:t>
                </a:r>
                <a:r>
                  <a:rPr lang="en-US"/>
                  <a:t> + 7 O</a:t>
                </a:r>
                <a:r>
                  <a:rPr lang="en-US" baseline="-25000"/>
                  <a:t>2</a:t>
                </a:r>
                <a:r>
                  <a:rPr lang="en-US"/>
                  <a:t> → 6 </a:t>
                </a:r>
                <a:r>
                  <a:rPr lang="en-US" err="1"/>
                  <a:t>NiO</a:t>
                </a:r>
                <a:r>
                  <a:rPr lang="en-US"/>
                  <a:t> + 4 SO</a:t>
                </a:r>
                <a:r>
                  <a:rPr lang="en-US" baseline="-25000"/>
                  <a:t>2</a:t>
                </a:r>
                <a:endParaRPr lang="cs-CZ" baseline="-25000"/>
              </a:p>
              <a:p>
                <a:r>
                  <a:rPr lang="en-US" err="1"/>
                  <a:t>NiO</a:t>
                </a:r>
                <a:r>
                  <a:rPr lang="en-US"/>
                  <a:t> + C → Ni + </a:t>
                </a:r>
                <a:r>
                  <a:rPr lang="en-US" smtClean="0"/>
                  <a:t>CO</a:t>
                </a:r>
                <a:endParaRPr lang="cs-CZ" smtClean="0"/>
              </a:p>
              <a:p>
                <a:r>
                  <a:rPr lang="cs-CZ" smtClean="0"/>
                  <a:t>Poměrně složitými pochody se získá z rudy </a:t>
                </a:r>
                <a:r>
                  <a:rPr lang="cs-CZ" err="1" smtClean="0"/>
                  <a:t>NiO</a:t>
                </a:r>
                <a:r>
                  <a:rPr lang="cs-CZ" smtClean="0"/>
                  <a:t>(nejdůležitější rudy: </a:t>
                </a:r>
                <a:r>
                  <a:rPr lang="cs-CZ" err="1" smtClean="0"/>
                  <a:t>garniet</a:t>
                </a:r>
                <a:r>
                  <a:rPr lang="cs-CZ" smtClean="0"/>
                  <a:t>, </a:t>
                </a:r>
                <a:r>
                  <a:rPr lang="cs-CZ" err="1" smtClean="0"/>
                  <a:t>pyrrhotin</a:t>
                </a:r>
                <a:r>
                  <a:rPr lang="cs-CZ" smtClean="0"/>
                  <a:t>) který se redukuje uhlíkem na nikl. Ten se dále rafinuje elektrolýzou nebo Mondovým způsobem. </a:t>
                </a:r>
              </a:p>
              <a:p>
                <a:pPr marL="68580" indent="0">
                  <a:buNone/>
                </a:pPr>
                <a:endParaRPr lang="cs-CZ" smtClean="0"/>
              </a:p>
              <a:p>
                <a:pPr marL="68580" indent="0">
                  <a:buNone/>
                </a:pPr>
                <a:r>
                  <a:rPr lang="cs-CZ" b="1" smtClean="0">
                    <a:solidFill>
                      <a:schemeClr val="accent1">
                        <a:lumMod val="75000"/>
                      </a:schemeClr>
                    </a:solidFill>
                  </a:rPr>
                  <a:t>Elektrolytická rafinace:</a:t>
                </a:r>
              </a:p>
              <a:p>
                <a:r>
                  <a:rPr lang="en-US" smtClean="0"/>
                  <a:t>K </a:t>
                </a:r>
                <a:r>
                  <a:rPr lang="en-US" err="1"/>
                  <a:t>přečišťování</a:t>
                </a:r>
                <a:r>
                  <a:rPr lang="en-US"/>
                  <a:t> </a:t>
                </a:r>
                <a:r>
                  <a:rPr lang="en-US" err="1" smtClean="0"/>
                  <a:t>niklu</a:t>
                </a:r>
                <a:r>
                  <a:rPr lang="cs-CZ" smtClean="0"/>
                  <a:t>, </a:t>
                </a:r>
                <a:r>
                  <a:rPr lang="cs-CZ"/>
                  <a:t>h</a:t>
                </a:r>
                <a:r>
                  <a:rPr lang="en-US" err="1" smtClean="0"/>
                  <a:t>lavně</a:t>
                </a:r>
                <a:r>
                  <a:rPr lang="en-US" smtClean="0"/>
                  <a:t> </a:t>
                </a:r>
                <a:r>
                  <a:rPr lang="en-US"/>
                  <a:t>u </a:t>
                </a:r>
                <a:r>
                  <a:rPr lang="en-US" err="1"/>
                  <a:t>surového</a:t>
                </a:r>
                <a:r>
                  <a:rPr lang="en-US"/>
                  <a:t> </a:t>
                </a:r>
                <a:r>
                  <a:rPr lang="en-US" err="1"/>
                  <a:t>niklu</a:t>
                </a:r>
                <a:r>
                  <a:rPr lang="en-US"/>
                  <a:t>, </a:t>
                </a:r>
                <a:r>
                  <a:rPr lang="en-US" err="1"/>
                  <a:t>který</a:t>
                </a:r>
                <a:r>
                  <a:rPr lang="en-US"/>
                  <a:t> </a:t>
                </a:r>
                <a:r>
                  <a:rPr lang="en-US" err="1"/>
                  <a:t>obsahuje</a:t>
                </a:r>
                <a:r>
                  <a:rPr lang="en-US"/>
                  <a:t> </a:t>
                </a:r>
                <a:r>
                  <a:rPr lang="en-US" err="1" smtClean="0"/>
                  <a:t>platinu</a:t>
                </a:r>
                <a:r>
                  <a:rPr lang="cs-CZ" smtClean="0"/>
                  <a:t>, protože  z</a:t>
                </a:r>
                <a:r>
                  <a:rPr lang="en-US"/>
                  <a:t> </a:t>
                </a:r>
                <a:r>
                  <a:rPr lang="en-US" err="1"/>
                  <a:t>anodového</a:t>
                </a:r>
                <a:r>
                  <a:rPr lang="en-US"/>
                  <a:t> </a:t>
                </a:r>
                <a:r>
                  <a:rPr lang="en-US" err="1"/>
                  <a:t>kalu</a:t>
                </a:r>
                <a:r>
                  <a:rPr lang="en-US"/>
                  <a:t>, </a:t>
                </a:r>
                <a:r>
                  <a:rPr lang="en-US" err="1"/>
                  <a:t>který</a:t>
                </a:r>
                <a:r>
                  <a:rPr lang="en-US"/>
                  <a:t> </a:t>
                </a:r>
                <a:r>
                  <a:rPr lang="en-US" err="1"/>
                  <a:t>přitom</a:t>
                </a:r>
                <a:r>
                  <a:rPr lang="en-US"/>
                  <a:t> </a:t>
                </a:r>
                <a:r>
                  <a:rPr lang="en-US" err="1"/>
                  <a:t>odpadá</a:t>
                </a:r>
                <a:r>
                  <a:rPr lang="en-US"/>
                  <a:t>, </a:t>
                </a:r>
                <a:r>
                  <a:rPr lang="en-US" err="1"/>
                  <a:t>může</a:t>
                </a:r>
                <a:r>
                  <a:rPr lang="en-US"/>
                  <a:t> </a:t>
                </a:r>
                <a:r>
                  <a:rPr lang="en-US" err="1"/>
                  <a:t>být</a:t>
                </a:r>
                <a:r>
                  <a:rPr lang="en-US"/>
                  <a:t> </a:t>
                </a:r>
                <a:r>
                  <a:rPr lang="en-US" err="1"/>
                  <a:t>platina</a:t>
                </a:r>
                <a:r>
                  <a:rPr lang="en-US"/>
                  <a:t> a </a:t>
                </a:r>
                <a:r>
                  <a:rPr lang="en-US" err="1"/>
                  <a:t>kovy</a:t>
                </a:r>
                <a:r>
                  <a:rPr lang="en-US"/>
                  <a:t>, </a:t>
                </a:r>
                <a:r>
                  <a:rPr lang="en-US" err="1"/>
                  <a:t>které</a:t>
                </a:r>
                <a:r>
                  <a:rPr lang="en-US"/>
                  <a:t> </a:t>
                </a:r>
                <a:r>
                  <a:rPr lang="en-US" err="1"/>
                  <a:t>ji</a:t>
                </a:r>
                <a:r>
                  <a:rPr lang="en-US"/>
                  <a:t> </a:t>
                </a:r>
                <a:r>
                  <a:rPr lang="en-US" err="1"/>
                  <a:t>doprovází</a:t>
                </a:r>
                <a:r>
                  <a:rPr lang="en-US"/>
                  <a:t>, </a:t>
                </a:r>
                <a:r>
                  <a:rPr lang="en-US" err="1"/>
                  <a:t>snadno</a:t>
                </a:r>
                <a:r>
                  <a:rPr lang="en-US"/>
                  <a:t> </a:t>
                </a:r>
                <a:r>
                  <a:rPr lang="en-US" err="1"/>
                  <a:t>získány</a:t>
                </a:r>
                <a:r>
                  <a:rPr lang="en-US"/>
                  <a:t>. </a:t>
                </a:r>
                <a:r>
                  <a:rPr lang="cs-CZ" smtClean="0"/>
                  <a:t>Získaný nikl </a:t>
                </a:r>
                <a:r>
                  <a:rPr lang="en-US" smtClean="0"/>
                  <a:t>je </a:t>
                </a:r>
                <a:r>
                  <a:rPr lang="en-US"/>
                  <a:t>z </a:t>
                </a:r>
                <a:r>
                  <a:rPr lang="en-US" u="sng"/>
                  <a:t>99,99 % </a:t>
                </a:r>
                <a:r>
                  <a:rPr lang="en-US" err="1" smtClean="0"/>
                  <a:t>čistý</a:t>
                </a:r>
                <a:r>
                  <a:rPr lang="cs-CZ" smtClean="0"/>
                  <a:t>.</a:t>
                </a:r>
              </a:p>
              <a:p>
                <a:pPr marL="68580" indent="0">
                  <a:buNone/>
                </a:pPr>
                <a:endParaRPr lang="cs-CZ" smtClean="0"/>
              </a:p>
              <a:p>
                <a:pPr marL="68580" indent="0">
                  <a:buNone/>
                </a:pPr>
                <a:r>
                  <a:rPr lang="cs-CZ" b="1" smtClean="0">
                    <a:solidFill>
                      <a:schemeClr val="accent1">
                        <a:lumMod val="75000"/>
                      </a:schemeClr>
                    </a:solidFill>
                  </a:rPr>
                  <a:t>Mondův způsob:</a:t>
                </a:r>
                <a:endParaRPr lang="cs-CZ" b="1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cs-CZ" smtClean="0"/>
                  <a:t>Působením CO za obyčejného tlaku při 50 °C na surový nikl vzniká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cs-CZ"/>
                          <m:t>Ni</m:t>
                        </m:r>
                        <m:r>
                          <m:rPr>
                            <m:nor/>
                          </m:rPr>
                          <a:rPr lang="cs-CZ"/>
                          <m:t>(</m:t>
                        </m:r>
                        <m:r>
                          <m:rPr>
                            <m:nor/>
                          </m:rPr>
                          <a:rPr lang="cs-CZ"/>
                          <m:t>CO</m:t>
                        </m:r>
                        <m:r>
                          <m:rPr>
                            <m:nor/>
                          </m:rPr>
                          <a:rPr lang="cs-CZ"/>
                          <m:t>)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mtClean="0"/>
                  <a:t> </a:t>
                </a:r>
                <a:r>
                  <a:rPr lang="cs-CZ" err="1" smtClean="0"/>
                  <a:t>tetrakarbonyl</a:t>
                </a:r>
                <a:r>
                  <a:rPr lang="cs-CZ" smtClean="0"/>
                  <a:t> niklu, který se při 180 °C rozkládá na Ni a CO. </a:t>
                </a:r>
                <a:r>
                  <a:rPr lang="en-US"/>
                  <a:t> </a:t>
                </a:r>
                <a:r>
                  <a:rPr lang="cs-CZ" smtClean="0"/>
                  <a:t>Získaný </a:t>
                </a:r>
                <a:r>
                  <a:rPr lang="en-US" err="1" smtClean="0"/>
                  <a:t>nikl</a:t>
                </a:r>
                <a:r>
                  <a:rPr lang="en-US" smtClean="0"/>
                  <a:t> </a:t>
                </a:r>
                <a:r>
                  <a:rPr lang="cs-CZ" smtClean="0"/>
                  <a:t>je z </a:t>
                </a:r>
                <a:r>
                  <a:rPr lang="en-US" u="sng" smtClean="0"/>
                  <a:t>99,95</a:t>
                </a:r>
                <a:r>
                  <a:rPr lang="en-US" u="sng"/>
                  <a:t> </a:t>
                </a:r>
                <a:r>
                  <a:rPr lang="en-US" u="sng" smtClean="0"/>
                  <a:t>%</a:t>
                </a:r>
                <a:r>
                  <a:rPr lang="cs-CZ" smtClean="0"/>
                  <a:t> čistý.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484784"/>
                <a:ext cx="7776864" cy="4824536"/>
              </a:xfrm>
              <a:blipFill rotWithShape="1">
                <a:blip r:embed="rId2"/>
                <a:stretch>
                  <a:fillRect t="-1896" r="-1332" b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ttp://t1.gstatic.com/images?q=tbn:ANd9GcTUti20Xg6_F-MyAVuXb3opMS4GHXsViQ45ctsKj88L6R13TZW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1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cs-CZ" smtClean="0"/>
              <a:t>Mondův proces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4968552" cy="4968553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u="sng" err="1">
                <a:solidFill>
                  <a:schemeClr val="accent1">
                    <a:lumMod val="75000"/>
                  </a:schemeClr>
                </a:solidFill>
              </a:rPr>
              <a:t>Proces</a:t>
            </a:r>
            <a:r>
              <a:rPr lang="en-US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u="sng" err="1">
                <a:solidFill>
                  <a:schemeClr val="accent1">
                    <a:lumMod val="75000"/>
                  </a:schemeClr>
                </a:solidFill>
              </a:rPr>
              <a:t>má</a:t>
            </a:r>
            <a:r>
              <a:rPr lang="en-US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u="sng" err="1">
                <a:solidFill>
                  <a:schemeClr val="accent1">
                    <a:lumMod val="75000"/>
                  </a:schemeClr>
                </a:solidFill>
              </a:rPr>
              <a:t>tři</a:t>
            </a:r>
            <a:r>
              <a:rPr lang="en-US" u="sng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u="sng" err="1">
                <a:solidFill>
                  <a:schemeClr val="accent1">
                    <a:lumMod val="75000"/>
                  </a:schemeClr>
                </a:solidFill>
              </a:rPr>
              <a:t>kroky</a:t>
            </a:r>
            <a:r>
              <a:rPr lang="en-US" u="sng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/>
              <a:t>1. </a:t>
            </a:r>
            <a:r>
              <a:rPr lang="en-US" err="1"/>
              <a:t>Oxid</a:t>
            </a:r>
            <a:r>
              <a:rPr lang="en-US"/>
              <a:t> </a:t>
            </a:r>
            <a:r>
              <a:rPr lang="en-US" err="1" smtClean="0"/>
              <a:t>nikelnatý</a:t>
            </a:r>
            <a:r>
              <a:rPr lang="cs-CZ"/>
              <a:t> </a:t>
            </a:r>
            <a:r>
              <a:rPr lang="en-US" smtClean="0"/>
              <a:t>je </a:t>
            </a:r>
            <a:r>
              <a:rPr lang="en-US" err="1"/>
              <a:t>redukován</a:t>
            </a:r>
            <a:r>
              <a:rPr lang="en-US"/>
              <a:t> </a:t>
            </a:r>
            <a:r>
              <a:rPr lang="en-US" err="1"/>
              <a:t>vodíkem</a:t>
            </a:r>
            <a:r>
              <a:rPr lang="en-US"/>
              <a:t> </a:t>
            </a:r>
            <a:r>
              <a:rPr lang="en-US" err="1"/>
              <a:t>ze</a:t>
            </a:r>
            <a:r>
              <a:rPr lang="en-US"/>
              <a:t> </a:t>
            </a:r>
            <a:r>
              <a:rPr lang="en-US" err="1"/>
              <a:t>syntetického</a:t>
            </a:r>
            <a:r>
              <a:rPr lang="en-US"/>
              <a:t> </a:t>
            </a:r>
            <a:r>
              <a:rPr lang="en-US" err="1"/>
              <a:t>plynu</a:t>
            </a:r>
            <a:r>
              <a:rPr lang="en-US"/>
              <a:t> </a:t>
            </a:r>
            <a:r>
              <a:rPr lang="en-US" err="1"/>
              <a:t>při</a:t>
            </a:r>
            <a:r>
              <a:rPr lang="en-US"/>
              <a:t> </a:t>
            </a:r>
            <a:r>
              <a:rPr lang="en-US" err="1"/>
              <a:t>teplotě</a:t>
            </a:r>
            <a:r>
              <a:rPr lang="en-US"/>
              <a:t> 200 °C</a:t>
            </a:r>
          </a:p>
          <a:p>
            <a:pPr marL="68580" indent="0">
              <a:buNone/>
            </a:pPr>
            <a:r>
              <a:rPr lang="cs-CZ" smtClean="0"/>
              <a:t>	</a:t>
            </a:r>
            <a:r>
              <a:rPr lang="en-US" b="1" err="1" smtClean="0"/>
              <a:t>NiO</a:t>
            </a:r>
            <a:r>
              <a:rPr lang="en-US" b="1" smtClean="0"/>
              <a:t> </a:t>
            </a:r>
            <a:r>
              <a:rPr lang="en-US" b="1"/>
              <a:t>(s) + H</a:t>
            </a:r>
            <a:r>
              <a:rPr lang="en-US" b="1" baseline="-25000"/>
              <a:t>2</a:t>
            </a:r>
            <a:r>
              <a:rPr lang="en-US" b="1"/>
              <a:t> (g) → Ni (s) + </a:t>
            </a:r>
            <a:r>
              <a:rPr lang="en-US" b="1" smtClean="0"/>
              <a:t>H</a:t>
            </a:r>
            <a:r>
              <a:rPr lang="en-US" b="1" baseline="-25000" smtClean="0"/>
              <a:t>2</a:t>
            </a:r>
            <a:r>
              <a:rPr lang="en-US" b="1" smtClean="0"/>
              <a:t>O(g)</a:t>
            </a:r>
            <a:endParaRPr lang="cs-CZ" b="1" smtClean="0"/>
          </a:p>
          <a:p>
            <a:r>
              <a:rPr lang="en-US" smtClean="0"/>
              <a:t>2</a:t>
            </a:r>
            <a:r>
              <a:rPr lang="en-US"/>
              <a:t>. </a:t>
            </a:r>
            <a:r>
              <a:rPr lang="en-US" err="1"/>
              <a:t>Surový</a:t>
            </a:r>
            <a:r>
              <a:rPr lang="en-US"/>
              <a:t> </a:t>
            </a:r>
            <a:r>
              <a:rPr lang="en-US" err="1"/>
              <a:t>nikl</a:t>
            </a:r>
            <a:r>
              <a:rPr lang="en-US"/>
              <a:t> </a:t>
            </a:r>
            <a:r>
              <a:rPr lang="en-US" err="1"/>
              <a:t>reaguje</a:t>
            </a:r>
            <a:r>
              <a:rPr lang="en-US"/>
              <a:t> s </a:t>
            </a:r>
            <a:r>
              <a:rPr lang="en-US" err="1"/>
              <a:t>nadbytkem</a:t>
            </a:r>
            <a:r>
              <a:rPr lang="en-US"/>
              <a:t> </a:t>
            </a:r>
            <a:r>
              <a:rPr lang="en-US" err="1"/>
              <a:t>oxidu</a:t>
            </a:r>
            <a:r>
              <a:rPr lang="en-US"/>
              <a:t> </a:t>
            </a:r>
            <a:r>
              <a:rPr lang="en-US" err="1"/>
              <a:t>uhelnatého</a:t>
            </a:r>
            <a:r>
              <a:rPr lang="en-US"/>
              <a:t> </a:t>
            </a:r>
            <a:r>
              <a:rPr lang="en-US" err="1"/>
              <a:t>za</a:t>
            </a:r>
            <a:r>
              <a:rPr lang="en-US"/>
              <a:t> </a:t>
            </a:r>
            <a:r>
              <a:rPr lang="en-US" err="1"/>
              <a:t>vzniku</a:t>
            </a:r>
            <a:r>
              <a:rPr lang="en-US"/>
              <a:t> </a:t>
            </a:r>
            <a:r>
              <a:rPr lang="en-US" err="1"/>
              <a:t>karbonylu</a:t>
            </a:r>
            <a:r>
              <a:rPr lang="en-US"/>
              <a:t> </a:t>
            </a:r>
            <a:r>
              <a:rPr lang="en-US" err="1"/>
              <a:t>niklu</a:t>
            </a:r>
            <a:r>
              <a:rPr lang="en-US"/>
              <a:t> </a:t>
            </a:r>
            <a:r>
              <a:rPr lang="en-US" err="1"/>
              <a:t>při</a:t>
            </a:r>
            <a:r>
              <a:rPr lang="en-US"/>
              <a:t> </a:t>
            </a:r>
            <a:r>
              <a:rPr lang="en-US" err="1"/>
              <a:t>teplotě</a:t>
            </a:r>
            <a:r>
              <a:rPr lang="en-US"/>
              <a:t> 50-60 °C</a:t>
            </a:r>
          </a:p>
          <a:p>
            <a:pPr marL="68580" indent="0">
              <a:buNone/>
            </a:pPr>
            <a:r>
              <a:rPr lang="cs-CZ" b="1" smtClean="0"/>
              <a:t>	</a:t>
            </a:r>
            <a:r>
              <a:rPr lang="en-US" b="1" smtClean="0"/>
              <a:t>Ni </a:t>
            </a:r>
            <a:r>
              <a:rPr lang="en-US" b="1"/>
              <a:t>(s) + 4 CO (g) → Ni(CO)</a:t>
            </a:r>
            <a:r>
              <a:rPr lang="en-US" b="1" baseline="-25000"/>
              <a:t>4</a:t>
            </a:r>
            <a:r>
              <a:rPr lang="en-US" b="1"/>
              <a:t> (</a:t>
            </a:r>
            <a:r>
              <a:rPr lang="en-US" b="1" smtClean="0"/>
              <a:t>g)</a:t>
            </a:r>
            <a:endParaRPr lang="cs-CZ" b="1" smtClean="0"/>
          </a:p>
          <a:p>
            <a:r>
              <a:rPr lang="en-US"/>
              <a:t>3. </a:t>
            </a:r>
            <a:r>
              <a:rPr lang="en-US" err="1"/>
              <a:t>Směs</a:t>
            </a:r>
            <a:r>
              <a:rPr lang="en-US"/>
              <a:t> </a:t>
            </a:r>
            <a:r>
              <a:rPr lang="en-US" err="1"/>
              <a:t>oxidu</a:t>
            </a:r>
            <a:r>
              <a:rPr lang="en-US"/>
              <a:t> </a:t>
            </a:r>
            <a:r>
              <a:rPr lang="en-US" err="1"/>
              <a:t>uhelnatého</a:t>
            </a:r>
            <a:r>
              <a:rPr lang="en-US"/>
              <a:t> a </a:t>
            </a:r>
            <a:r>
              <a:rPr lang="en-US" err="1"/>
              <a:t>karbonylu</a:t>
            </a:r>
            <a:r>
              <a:rPr lang="en-US"/>
              <a:t> </a:t>
            </a:r>
            <a:r>
              <a:rPr lang="en-US" err="1"/>
              <a:t>niklu</a:t>
            </a:r>
            <a:r>
              <a:rPr lang="en-US"/>
              <a:t> je </a:t>
            </a:r>
            <a:r>
              <a:rPr lang="en-US" err="1"/>
              <a:t>zahřáta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230 °C. </a:t>
            </a:r>
            <a:r>
              <a:rPr lang="en-US" err="1"/>
              <a:t>Tetrakarbonyl</a:t>
            </a:r>
            <a:r>
              <a:rPr lang="en-US"/>
              <a:t> </a:t>
            </a:r>
            <a:r>
              <a:rPr lang="en-US" err="1"/>
              <a:t>niklu</a:t>
            </a:r>
            <a:r>
              <a:rPr lang="en-US"/>
              <a:t> se </a:t>
            </a:r>
            <a:r>
              <a:rPr lang="en-US" err="1"/>
              <a:t>rozloží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oxid</a:t>
            </a:r>
            <a:r>
              <a:rPr lang="en-US"/>
              <a:t> </a:t>
            </a:r>
            <a:r>
              <a:rPr lang="en-US" err="1"/>
              <a:t>uhelnatý</a:t>
            </a:r>
            <a:r>
              <a:rPr lang="en-US"/>
              <a:t> a </a:t>
            </a:r>
            <a:r>
              <a:rPr lang="en-US" err="1"/>
              <a:t>čistý</a:t>
            </a:r>
            <a:r>
              <a:rPr lang="en-US"/>
              <a:t> </a:t>
            </a:r>
            <a:r>
              <a:rPr lang="en-US" err="1"/>
              <a:t>nikl</a:t>
            </a:r>
            <a:endParaRPr lang="en-US"/>
          </a:p>
          <a:p>
            <a:pPr marL="68580" indent="0">
              <a:buNone/>
            </a:pPr>
            <a:r>
              <a:rPr lang="cs-CZ" smtClean="0"/>
              <a:t>	</a:t>
            </a:r>
            <a:r>
              <a:rPr lang="en-US" b="1" smtClean="0"/>
              <a:t>Ni(CO)</a:t>
            </a:r>
            <a:r>
              <a:rPr lang="en-US" b="1" baseline="-25000" smtClean="0"/>
              <a:t>4</a:t>
            </a:r>
            <a:r>
              <a:rPr lang="en-US" b="1"/>
              <a:t> (g) → Ni (s) + 4 CO (g</a:t>
            </a:r>
            <a:r>
              <a:rPr lang="en-US" b="1" smtClean="0"/>
              <a:t>)</a:t>
            </a:r>
            <a:endParaRPr lang="cs-CZ" b="1" smtClean="0"/>
          </a:p>
          <a:p>
            <a:pPr marL="68580" indent="0">
              <a:buNone/>
            </a:pPr>
            <a:endParaRPr lang="cs-CZ" b="1"/>
          </a:p>
          <a:p>
            <a:pPr marL="68580" indent="0">
              <a:buNone/>
            </a:pPr>
            <a:r>
              <a:rPr lang="cs-CZ" smtClean="0"/>
              <a:t>Proces byl </a:t>
            </a:r>
            <a:r>
              <a:rPr lang="en-US" err="1" smtClean="0"/>
              <a:t>vyvinut</a:t>
            </a:r>
            <a:r>
              <a:rPr lang="en-US"/>
              <a:t> </a:t>
            </a: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Ludwigem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err="1">
                <a:solidFill>
                  <a:schemeClr val="accent1">
                    <a:lumMod val="75000"/>
                  </a:schemeClr>
                </a:solidFill>
              </a:rPr>
              <a:t>Mondem</a:t>
            </a:r>
            <a:r>
              <a:rPr lang="en-US"/>
              <a:t> v </a:t>
            </a:r>
            <a:r>
              <a:rPr lang="en-US" err="1"/>
              <a:t>roce</a:t>
            </a:r>
            <a:r>
              <a:rPr lang="en-US"/>
              <a:t> </a:t>
            </a:r>
            <a:r>
              <a:rPr lang="en-US" smtClean="0"/>
              <a:t>1899,slouží </a:t>
            </a:r>
            <a:r>
              <a:rPr lang="en-US"/>
              <a:t>k </a:t>
            </a:r>
            <a:r>
              <a:rPr lang="en-US" err="1"/>
              <a:t>přípravě</a:t>
            </a:r>
            <a:r>
              <a:rPr lang="en-US"/>
              <a:t> </a:t>
            </a:r>
            <a:r>
              <a:rPr lang="en-US" err="1" smtClean="0"/>
              <a:t>velmi</a:t>
            </a:r>
            <a:r>
              <a:rPr lang="cs-CZ"/>
              <a:t> </a:t>
            </a:r>
            <a:r>
              <a:rPr lang="en-US" err="1" smtClean="0"/>
              <a:t>čistého</a:t>
            </a:r>
            <a:r>
              <a:rPr lang="cs-CZ"/>
              <a:t> </a:t>
            </a:r>
            <a:r>
              <a:rPr lang="en-US" err="1" smtClean="0"/>
              <a:t>nikluz</a:t>
            </a:r>
            <a:r>
              <a:rPr lang="en-US" smtClean="0"/>
              <a:t> </a:t>
            </a:r>
            <a:r>
              <a:rPr lang="en-US" err="1"/>
              <a:t>jeho</a:t>
            </a:r>
            <a:r>
              <a:rPr lang="en-US"/>
              <a:t> </a:t>
            </a:r>
            <a:r>
              <a:rPr lang="en-US" err="1" smtClean="0"/>
              <a:t>oxidů</a:t>
            </a:r>
            <a:r>
              <a:rPr lang="en-US"/>
              <a:t>.</a:t>
            </a:r>
            <a:endParaRPr lang="en-US" b="1"/>
          </a:p>
        </p:txBody>
      </p:sp>
      <p:pic>
        <p:nvPicPr>
          <p:cNvPr id="6146" name="Picture 2" descr="http://s3-eu-west-1.amazonaws.com/lowres-picturecabinet.com/43/main/11/90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492896"/>
            <a:ext cx="2742153" cy="38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Nickel kugel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764704"/>
            <a:ext cx="2448272" cy="16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9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f/f9/Pyrrhotite-195241.jpg/300px-Pyrrhotite-195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45" y="1041890"/>
            <a:ext cx="367842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79912" y="508518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pyrrhotin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5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Příprava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Ni + F2 55 ° C / </a:t>
            </a:r>
            <a:r>
              <a:rPr lang="en-US" err="1"/>
              <a:t>pomalé</a:t>
            </a:r>
            <a:r>
              <a:rPr lang="en-US"/>
              <a:t> → </a:t>
            </a:r>
            <a:r>
              <a:rPr lang="en-US" smtClean="0"/>
              <a:t>NiF2</a:t>
            </a:r>
            <a:r>
              <a:rPr lang="en-US"/>
              <a:t/>
            </a:r>
            <a:br>
              <a:rPr lang="en-US"/>
            </a:br>
            <a:r>
              <a:rPr lang="en-US"/>
              <a:t>Ni + Cl2 </a:t>
            </a:r>
            <a:r>
              <a:rPr lang="en-US" err="1"/>
              <a:t>EtOH</a:t>
            </a:r>
            <a:r>
              <a:rPr lang="en-US"/>
              <a:t> / 20 ° C → NiCl2</a:t>
            </a:r>
            <a:r>
              <a:rPr lang="en-US"/>
              <a:t/>
            </a:r>
            <a:br>
              <a:rPr lang="en-US"/>
            </a:br>
            <a:r>
              <a:rPr lang="en-US"/>
              <a:t>Ni + Br2 </a:t>
            </a:r>
            <a:r>
              <a:rPr lang="en-US" err="1"/>
              <a:t>červené</a:t>
            </a:r>
            <a:r>
              <a:rPr lang="en-US"/>
              <a:t> </a:t>
            </a:r>
            <a:r>
              <a:rPr lang="en-US" err="1"/>
              <a:t>teplo</a:t>
            </a:r>
            <a:r>
              <a:rPr lang="en-US"/>
              <a:t> → NiBr2</a:t>
            </a:r>
            <a:r>
              <a:rPr lang="en-US"/>
              <a:t/>
            </a:r>
            <a:br>
              <a:rPr lang="en-US"/>
            </a:br>
            <a:r>
              <a:rPr lang="en-US"/>
              <a:t>NiCl2 + 2NaI → NiI2 + </a:t>
            </a:r>
            <a:r>
              <a:rPr lang="en-US" smtClean="0"/>
              <a:t>2NaCl</a:t>
            </a:r>
            <a:endParaRPr lang="cs-CZ" smtClean="0"/>
          </a:p>
          <a:p>
            <a:endParaRPr lang="cs-CZ"/>
          </a:p>
          <a:p>
            <a:r>
              <a:rPr lang="cs-CZ" smtClean="0"/>
              <a:t>(zdroj webová stránka v angličtině: </a:t>
            </a:r>
            <a:r>
              <a:rPr lang="en-US" smtClean="0">
                <a:hlinkClick r:id="rId2"/>
              </a:rPr>
              <a:t>http</a:t>
            </a:r>
            <a:r>
              <a:rPr lang="en-US">
                <a:hlinkClick r:id="rId2"/>
              </a:rPr>
              <a:t>://wwwchem.uwimona.edu.jm/courses/nickel.html</a:t>
            </a:r>
            <a:r>
              <a:rPr lang="cs-CZ" smtClean="0"/>
              <a:t>)</a:t>
            </a:r>
            <a:endParaRPr lang="en-US"/>
          </a:p>
        </p:txBody>
      </p:sp>
      <p:pic>
        <p:nvPicPr>
          <p:cNvPr id="8194" name="Picture 2" descr="http://www.stuffintheair.com/images/CartoonChemi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35468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9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247</TotalTime>
  <Words>498</Words>
  <Application>Microsoft Office PowerPoint</Application>
  <PresentationFormat>Předvádění na obrazovce (4:3)</PresentationFormat>
  <Paragraphs>171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Austin</vt:lpstr>
      <vt:lpstr>NIKL</vt:lpstr>
      <vt:lpstr>Úvod</vt:lpstr>
      <vt:lpstr>Poloha v periodické tabulce</vt:lpstr>
      <vt:lpstr>Výskyt</vt:lpstr>
      <vt:lpstr>Prezentace aplikace PowerPoint</vt:lpstr>
      <vt:lpstr>Výroba</vt:lpstr>
      <vt:lpstr>Mondův proces</vt:lpstr>
      <vt:lpstr>Prezentace aplikace PowerPoint</vt:lpstr>
      <vt:lpstr>Příprava</vt:lpstr>
      <vt:lpstr>Vlastnosti</vt:lpstr>
      <vt:lpstr>Užití niklu a jeho sloučenin</vt:lpstr>
      <vt:lpstr>Prezentace aplikace PowerPoint</vt:lpstr>
      <vt:lpstr>Prezentace aplikace PowerPoint</vt:lpstr>
      <vt:lpstr>Prezentace aplikace PowerPoint</vt:lpstr>
      <vt:lpstr>Nikelnaté sloučeniny</vt:lpstr>
      <vt:lpstr>Prezentace aplikace PowerPoint</vt:lpstr>
      <vt:lpstr>Prezentace aplikace PowerPoint</vt:lpstr>
      <vt:lpstr>Zajímavosti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Nikl</dc:title>
  <dc:creator>Admin</dc:creator>
  <cp:lastModifiedBy>Admin</cp:lastModifiedBy>
  <cp:revision>25</cp:revision>
  <dcterms:created xsi:type="dcterms:W3CDTF">2012-04-25T18:26:13Z</dcterms:created>
  <dcterms:modified xsi:type="dcterms:W3CDTF">2012-04-25T22:33:17Z</dcterms:modified>
</cp:coreProperties>
</file>