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99" r:id="rId5"/>
    <p:sldId id="283" r:id="rId6"/>
    <p:sldId id="303" r:id="rId7"/>
    <p:sldId id="259" r:id="rId8"/>
    <p:sldId id="264" r:id="rId9"/>
    <p:sldId id="265" r:id="rId10"/>
    <p:sldId id="305" r:id="rId11"/>
    <p:sldId id="306" r:id="rId12"/>
    <p:sldId id="307" r:id="rId13"/>
    <p:sldId id="285" r:id="rId14"/>
    <p:sldId id="288" r:id="rId15"/>
    <p:sldId id="289" r:id="rId16"/>
    <p:sldId id="290" r:id="rId17"/>
    <p:sldId id="302" r:id="rId18"/>
    <p:sldId id="300" r:id="rId19"/>
    <p:sldId id="292" r:id="rId20"/>
    <p:sldId id="293" r:id="rId21"/>
    <p:sldId id="294" r:id="rId22"/>
    <p:sldId id="301" r:id="rId23"/>
    <p:sldId id="296" r:id="rId24"/>
    <p:sldId id="297" r:id="rId25"/>
    <p:sldId id="298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4660"/>
  </p:normalViewPr>
  <p:slideViewPr>
    <p:cSldViewPr>
      <p:cViewPr>
        <p:scale>
          <a:sx n="50" d="100"/>
          <a:sy n="50" d="100"/>
        </p:scale>
        <p:origin x="-105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79CE3DDB-EECF-47CD-84B1-EF9FDAD19297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85EBFE0-1278-44C8-940B-6C851A346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5CF0-4A5E-4DE9-A590-D3C960AA57F0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4F2A-D17C-4776-9B5D-460B644549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226D-8212-4933-AF04-54D55FA36536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669B-2112-4192-A667-CB65EF1A13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E85B6-A97A-476D-9DAB-E00E2FAE20AB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4019-0281-4C00-BE2E-74F95C223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49F6-2185-4CD9-9D7B-736CC45D9B27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F6A5-677A-42F3-B9A8-52333EDC6E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A3BD-860F-4318-98D0-409079D01B3A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0262-11E2-4BD1-AAB4-0536AFEDCC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12BD-7084-469B-8B35-5930AE2B7414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8353-E574-4390-91D1-6B41D15554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D2AA7-E17E-47BC-B26D-1F2BBDEFDD28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CBDD-FDBE-4262-B49C-9109ED4B8E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4D26-CE75-4C32-B5BF-8E62DB260605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2ABC-B46C-4F1A-8E83-0D2F6D01DE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5604-BD0C-4786-A130-DF51AF8FBACE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FBCB-88E5-41B3-BA28-FD42D81EA1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CDB9-088E-4E6E-BDCA-6F18F0A36E49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D98C-1632-4F1F-A5FA-63C2D15C20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3520-3E3F-4210-BC85-1ACAE82F7739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B2FD-86E8-4B71-9EB1-3105DFA178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36DFE7D6-9699-4BCA-8D4B-4F0A8464C644}" type="datetimeFigureOut">
              <a:rPr lang="cs-CZ"/>
              <a:pPr>
                <a:defRPr/>
              </a:pPr>
              <a:t>25.4.2012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1D847F1-27EA-4A24-A9AB-1C0E20DD70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22" r:id="rId8"/>
    <p:sldLayoutId id="2147483723" r:id="rId9"/>
    <p:sldLayoutId id="2147483719" r:id="rId10"/>
    <p:sldLayoutId id="2147483720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eriodictable.com/Elements/Source-harvardMuseum/index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Iridium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5076825" y="188913"/>
            <a:ext cx="2949575" cy="215900"/>
          </a:xfrm>
        </p:spPr>
        <p:txBody>
          <a:bodyPr anchor="b">
            <a:normAutofit fontScale="55000" lnSpcReduction="20000"/>
          </a:bodyPr>
          <a:lstStyle/>
          <a:p>
            <a:pPr algn="r" eaLnBrk="1" hangingPunct="1">
              <a:defRPr/>
            </a:pPr>
            <a:r>
              <a:rPr lang="cs-CZ" smtClean="0">
                <a:latin typeface="Arial" charset="0"/>
              </a:rPr>
              <a:t>Kateřina</a:t>
            </a:r>
            <a:r>
              <a:rPr lang="cs-CZ" smtClean="0"/>
              <a:t> </a:t>
            </a:r>
            <a:r>
              <a:rPr lang="cs-CZ" smtClean="0">
                <a:latin typeface="Arial" charset="0"/>
              </a:rPr>
              <a:t>Burianová 4.B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Bezkyslíkaté sloučeniny</a:t>
            </a: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3213100"/>
            <a:ext cx="4032250" cy="2087563"/>
          </a:xfrm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16013" y="2636838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187450" y="2708275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cuproiridsit</a:t>
            </a:r>
            <a:r>
              <a:rPr lang="cs-CZ">
                <a:solidFill>
                  <a:schemeClr val="tx2"/>
                </a:solidFill>
              </a:rPr>
              <a:t> CuIr</a:t>
            </a:r>
            <a:r>
              <a:rPr lang="cs-CZ" baseline="-25000">
                <a:solidFill>
                  <a:schemeClr val="tx2"/>
                </a:solidFill>
              </a:rPr>
              <a:t>2</a:t>
            </a:r>
            <a:r>
              <a:rPr lang="cs-CZ">
                <a:solidFill>
                  <a:schemeClr val="tx2"/>
                </a:solidFill>
              </a:rPr>
              <a:t>S</a:t>
            </a:r>
            <a:r>
              <a:rPr lang="cs-CZ" baseline="-250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Zajímavosti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Ze slitin iridia a platiny se vyrábějí např. chirurgické nástroje a elektrické kontakty. Ze slitiny iridia a osmia se vyrábějí přesná ložiska pro jemnou mechaniku. Iridium se také používá k barvení porcelánu na černo. 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4370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Zajímavosti</a:t>
            </a: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420938"/>
            <a:ext cx="2952750" cy="3241675"/>
          </a:xfrm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356100" y="3500438"/>
            <a:ext cx="251936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Iridium bylo díky rozmanitosti zbarvení sloučenin pojmenováno podle řecké bohyně Iris, jejímž znamením byla duha).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ctrTitle" idx="4294967295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Osmium</a:t>
            </a:r>
          </a:p>
        </p:txBody>
      </p:sp>
      <p:sp>
        <p:nvSpPr>
          <p:cNvPr id="26626" name="Podnadpis 2"/>
          <p:cNvSpPr>
            <a:spLocks noGrp="1"/>
          </p:cNvSpPr>
          <p:nvPr>
            <p:ph type="subTitle" idx="4294967295"/>
          </p:nvPr>
        </p:nvSpPr>
        <p:spPr>
          <a:xfrm>
            <a:off x="5076825" y="188913"/>
            <a:ext cx="2949575" cy="215900"/>
          </a:xfrm>
        </p:spPr>
        <p:txBody>
          <a:bodyPr anchor="b"/>
          <a:lstStyle/>
          <a:p>
            <a:pPr marL="0" indent="0" algn="r" eaLnBrk="1" hangingPunct="1">
              <a:buFont typeface="Wingdings 2" pitchFamily="18" charset="2"/>
              <a:buNone/>
            </a:pPr>
            <a:r>
              <a:rPr lang="cs-CZ" sz="1800" smtClean="0">
                <a:solidFill>
                  <a:srgbClr val="424242"/>
                </a:solidFill>
                <a:latin typeface="Arial" charset="0"/>
              </a:rPr>
              <a:t>Kateřina</a:t>
            </a:r>
            <a:r>
              <a:rPr lang="cs-CZ" sz="1800" smtClean="0">
                <a:solidFill>
                  <a:srgbClr val="424242"/>
                </a:solidFill>
              </a:rPr>
              <a:t> </a:t>
            </a:r>
            <a:r>
              <a:rPr lang="cs-CZ" sz="1800" smtClean="0">
                <a:solidFill>
                  <a:srgbClr val="424242"/>
                </a:solidFill>
                <a:latin typeface="Arial" charset="0"/>
              </a:rPr>
              <a:t>Burianová 4.B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/>
          </p:cNvSpPr>
          <p:nvPr/>
        </p:nvSpPr>
        <p:spPr bwMode="auto">
          <a:xfrm>
            <a:off x="1187450" y="836613"/>
            <a:ext cx="702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4000">
                <a:solidFill>
                  <a:schemeClr val="accent1"/>
                </a:solidFill>
                <a:latin typeface="Century Gothic" pitchFamily="34" charset="0"/>
              </a:rPr>
              <a:t>Poloha v periodické tabulce</a:t>
            </a:r>
          </a:p>
        </p:txBody>
      </p:sp>
      <p:sp>
        <p:nvSpPr>
          <p:cNvPr id="27650" name="Zástupný symbol pro obsah 2"/>
          <p:cNvSpPr>
            <a:spLocks/>
          </p:cNvSpPr>
          <p:nvPr/>
        </p:nvSpPr>
        <p:spPr bwMode="auto">
          <a:xfrm>
            <a:off x="1258888" y="2060575"/>
            <a:ext cx="6553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>
                <a:solidFill>
                  <a:schemeClr val="tx2"/>
                </a:solidFill>
              </a:rPr>
              <a:t>Je to prvek VIII.B skupiny (přechodný kov)  a patří do skupiny těžkých platinových kovů</a:t>
            </a: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>
                <a:solidFill>
                  <a:schemeClr val="tx2"/>
                </a:solidFill>
              </a:rPr>
              <a:t>Nachází se v 6. periodě </a:t>
            </a:r>
          </a:p>
        </p:txBody>
      </p:sp>
      <p:pic>
        <p:nvPicPr>
          <p:cNvPr id="27651" name="Picture 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13100"/>
            <a:ext cx="47529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Line 359"/>
          <p:cNvSpPr>
            <a:spLocks noChangeShapeType="1"/>
          </p:cNvSpPr>
          <p:nvPr/>
        </p:nvSpPr>
        <p:spPr bwMode="auto">
          <a:xfrm flipH="1" flipV="1">
            <a:off x="3563938" y="5013325"/>
            <a:ext cx="36004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653" name="Line 370"/>
          <p:cNvSpPr>
            <a:spLocks noChangeShapeType="1"/>
          </p:cNvSpPr>
          <p:nvPr/>
        </p:nvSpPr>
        <p:spPr bwMode="auto">
          <a:xfrm flipV="1">
            <a:off x="3492500" y="47974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Line 371"/>
          <p:cNvSpPr>
            <a:spLocks noChangeShapeType="1"/>
          </p:cNvSpPr>
          <p:nvPr/>
        </p:nvSpPr>
        <p:spPr bwMode="auto">
          <a:xfrm>
            <a:off x="3276600" y="4797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Line 372"/>
          <p:cNvSpPr>
            <a:spLocks noChangeShapeType="1"/>
          </p:cNvSpPr>
          <p:nvPr/>
        </p:nvSpPr>
        <p:spPr bwMode="auto">
          <a:xfrm flipV="1">
            <a:off x="3276600" y="47974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6" name="Line 373"/>
          <p:cNvSpPr>
            <a:spLocks noChangeShapeType="1"/>
          </p:cNvSpPr>
          <p:nvPr/>
        </p:nvSpPr>
        <p:spPr bwMode="auto">
          <a:xfrm>
            <a:off x="3276600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7" name="Text Box 374"/>
          <p:cNvSpPr txBox="1">
            <a:spLocks noChangeArrowheads="1"/>
          </p:cNvSpPr>
          <p:nvPr/>
        </p:nvSpPr>
        <p:spPr bwMode="auto">
          <a:xfrm>
            <a:off x="7164388" y="50133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osmium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/>
          </p:cNvSpPr>
          <p:nvPr/>
        </p:nvSpPr>
        <p:spPr bwMode="auto">
          <a:xfrm>
            <a:off x="1042988" y="1196975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cs-CZ" sz="4000">
                <a:solidFill>
                  <a:schemeClr val="accent1"/>
                </a:solidFill>
                <a:latin typeface="Century Gothic" pitchFamily="34" charset="0"/>
              </a:rPr>
              <a:t>Elektronová konfigurace</a:t>
            </a:r>
          </a:p>
        </p:txBody>
      </p:sp>
      <p:sp>
        <p:nvSpPr>
          <p:cNvPr id="28674" name="Zástupný symbol pro obsah 2"/>
          <p:cNvSpPr>
            <a:spLocks/>
          </p:cNvSpPr>
          <p:nvPr/>
        </p:nvSpPr>
        <p:spPr bwMode="auto">
          <a:xfrm>
            <a:off x="1042988" y="23495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40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u="sng">
                <a:solidFill>
                  <a:schemeClr val="tx2"/>
                </a:solidFill>
                <a:latin typeface="Century Gothic" pitchFamily="34" charset="0"/>
              </a:rPr>
              <a:t>Úplným zápisem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1s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2s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2p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3s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3p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 3d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10</a:t>
            </a:r>
            <a:r>
              <a:rPr lang="cs-CZ" sz="2200" baseline="30000">
                <a:solidFill>
                  <a:schemeClr val="tx2"/>
                </a:solidFill>
              </a:rPr>
              <a:t> 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4s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4p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4d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10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5s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5p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4f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14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 5d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6</a:t>
            </a:r>
            <a:r>
              <a:rPr lang="cs-CZ" sz="2200">
                <a:solidFill>
                  <a:schemeClr val="tx2"/>
                </a:solidFill>
              </a:rPr>
              <a:t> </a:t>
            </a:r>
            <a:r>
              <a:rPr lang="cs-CZ" sz="2200">
                <a:solidFill>
                  <a:schemeClr val="tx2"/>
                </a:solidFill>
                <a:latin typeface="Century Gothic" pitchFamily="34" charset="0"/>
              </a:rPr>
              <a:t>6s</a:t>
            </a:r>
            <a:r>
              <a:rPr lang="cs-CZ" sz="2200" baseline="30000">
                <a:solidFill>
                  <a:schemeClr val="tx2"/>
                </a:solidFill>
                <a:latin typeface="Century Gothic" pitchFamily="34" charset="0"/>
              </a:rPr>
              <a:t>2</a:t>
            </a:r>
            <a:endParaRPr lang="cs-CZ" sz="2400">
              <a:solidFill>
                <a:schemeClr val="tx2"/>
              </a:solidFill>
              <a:latin typeface="Century Gothic" pitchFamily="34" charset="0"/>
            </a:endParaRPr>
          </a:p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400" u="sng">
                <a:solidFill>
                  <a:schemeClr val="tx2"/>
                </a:solidFill>
                <a:latin typeface="Century Gothic" pitchFamily="34" charset="0"/>
              </a:rPr>
              <a:t>Pomocí vzácného plynu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cs-CZ" sz="2200">
                <a:solidFill>
                  <a:schemeClr val="tx2"/>
                </a:solidFill>
              </a:rPr>
              <a:t>[Xe] 4f</a:t>
            </a:r>
            <a:r>
              <a:rPr lang="cs-CZ" sz="2200" baseline="30000">
                <a:solidFill>
                  <a:schemeClr val="tx2"/>
                </a:solidFill>
              </a:rPr>
              <a:t>14</a:t>
            </a:r>
            <a:r>
              <a:rPr lang="cs-CZ" sz="2200">
                <a:solidFill>
                  <a:schemeClr val="tx2"/>
                </a:solidFill>
              </a:rPr>
              <a:t> 5d</a:t>
            </a:r>
            <a:r>
              <a:rPr lang="cs-CZ" sz="2200" baseline="30000">
                <a:solidFill>
                  <a:schemeClr val="tx2"/>
                </a:solidFill>
              </a:rPr>
              <a:t>6</a:t>
            </a:r>
            <a:r>
              <a:rPr lang="cs-CZ" sz="2200">
                <a:solidFill>
                  <a:schemeClr val="tx2"/>
                </a:solidFill>
              </a:rPr>
              <a:t> 6s</a:t>
            </a:r>
            <a:r>
              <a:rPr lang="cs-CZ" sz="2200" baseline="30000">
                <a:solidFill>
                  <a:schemeClr val="tx2"/>
                </a:solidFill>
              </a:rPr>
              <a:t>2</a:t>
            </a:r>
          </a:p>
          <a:p>
            <a:pPr marL="639763" lvl="1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endParaRPr lang="cs-CZ" sz="220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Výskyt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2324100"/>
            <a:ext cx="7058025" cy="3508375"/>
          </a:xfrm>
        </p:spPr>
        <p:txBody>
          <a:bodyPr/>
          <a:lstStyle/>
          <a:p>
            <a:pPr lvl="1" eaLnBrk="1" hangingPunct="1"/>
            <a:r>
              <a:rPr lang="cs-CZ" sz="1800" smtClean="0"/>
              <a:t>V přírodě se osmium nachází jako ryzí kov v platinových rudách, většinou v doprovodu iridia.</a:t>
            </a:r>
            <a:endParaRPr lang="cs-CZ" sz="1800" smtClean="0">
              <a:latin typeface="Arial" charset="0"/>
            </a:endParaRPr>
          </a:p>
          <a:p>
            <a:pPr lvl="1" eaLnBrk="1" hangingPunct="1"/>
            <a:r>
              <a:rPr lang="cs-CZ" sz="1800" smtClean="0"/>
              <a:t>Průměrný obsah osmia v zemské kůře je 0,0015 ppm. </a:t>
            </a:r>
          </a:p>
          <a:p>
            <a:pPr lvl="1" eaLnBrk="1" hangingPunct="1"/>
            <a:r>
              <a:rPr lang="cs-CZ" sz="1800" smtClean="0"/>
              <a:t>Přírodní osmium je směsí šesti stabilních izotopů s nukleonovými čísly 184, 187, 188, 189, 190 a 192 a radioaktivního izotopu 186Os, který má poločas rozpadu 2.1015 let. Uměle bylo připraveno dalších 27 radioaktivních izotopů osmia.</a:t>
            </a:r>
          </a:p>
          <a:p>
            <a:pPr lvl="1" eaLnBrk="1" hangingPunct="1"/>
            <a:endParaRPr 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Výskyt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2708275"/>
            <a:ext cx="4249738" cy="2200275"/>
          </a:xfrm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997200"/>
            <a:ext cx="294798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651500" y="2636838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Čisté osmium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Výskyt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Je známo mnoho minerálů např:</a:t>
            </a:r>
          </a:p>
          <a:p>
            <a:r>
              <a:rPr lang="cs-CZ" b="1" smtClean="0"/>
              <a:t>roseit</a:t>
            </a:r>
            <a:r>
              <a:rPr lang="cs-CZ" smtClean="0"/>
              <a:t> (Os,Ir)S </a:t>
            </a:r>
          </a:p>
          <a:p>
            <a:r>
              <a:rPr lang="cs-CZ" b="1" smtClean="0"/>
              <a:t>osarsit</a:t>
            </a:r>
            <a:r>
              <a:rPr lang="cs-CZ" smtClean="0"/>
              <a:t> (Os,Ru)AsS. </a:t>
            </a:r>
          </a:p>
          <a:p>
            <a:r>
              <a:rPr lang="cs-CZ" b="1" smtClean="0"/>
              <a:t>erlichmanit</a:t>
            </a:r>
            <a:r>
              <a:rPr lang="cs-CZ" smtClean="0"/>
              <a:t> OsS2 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Výroba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Osmium se získává z rud společně s iridiem chemickou cestou. Působením lučavky královské a fosforu na jemně mletou rudu. V nerozpustném zbytku zůstane osmium a iridium, všechny ostatní kovy se rozpustí. Z roztoku se působením Ca(OH)2 vysráží rozpuštěné kovy s výjimkou platiny a části paladia.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971550" y="1125538"/>
            <a:ext cx="7024688" cy="685800"/>
          </a:xfrm>
        </p:spPr>
        <p:txBody>
          <a:bodyPr/>
          <a:lstStyle/>
          <a:p>
            <a:pPr eaLnBrk="1" hangingPunct="1"/>
            <a:r>
              <a:rPr lang="cs-CZ" sz="3600" smtClean="0"/>
              <a:t>Poloha v periodické tabulce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1116013" y="1916113"/>
            <a:ext cx="6553200" cy="1033462"/>
          </a:xfrm>
        </p:spPr>
        <p:txBody>
          <a:bodyPr/>
          <a:lstStyle/>
          <a:p>
            <a:pPr eaLnBrk="1" hangingPunct="1"/>
            <a:r>
              <a:rPr lang="cs-CZ" sz="2000" smtClean="0">
                <a:latin typeface="Arial" charset="0"/>
              </a:rPr>
              <a:t>Je to prvek VIII.B skupiny (přechodný kov)  a patří do skupiny těžkých platinových kovů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Nachází se v 6. periodě</a:t>
            </a:r>
            <a:endParaRPr lang="cs-CZ" smtClean="0">
              <a:latin typeface="Arial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</p:txBody>
      </p:sp>
      <p:pic>
        <p:nvPicPr>
          <p:cNvPr id="15363" name="Picture 3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13100"/>
            <a:ext cx="47529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Line 359"/>
          <p:cNvSpPr>
            <a:spLocks noChangeShapeType="1"/>
          </p:cNvSpPr>
          <p:nvPr/>
        </p:nvSpPr>
        <p:spPr bwMode="auto">
          <a:xfrm flipH="1" flipV="1">
            <a:off x="4067175" y="5013325"/>
            <a:ext cx="30972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365" name="Line 370"/>
          <p:cNvSpPr>
            <a:spLocks noChangeShapeType="1"/>
          </p:cNvSpPr>
          <p:nvPr/>
        </p:nvSpPr>
        <p:spPr bwMode="auto">
          <a:xfrm flipV="1">
            <a:off x="3779838" y="47974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6" name="Line 371"/>
          <p:cNvSpPr>
            <a:spLocks noChangeShapeType="1"/>
          </p:cNvSpPr>
          <p:nvPr/>
        </p:nvSpPr>
        <p:spPr bwMode="auto">
          <a:xfrm>
            <a:off x="3563938" y="4797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7" name="Line 372"/>
          <p:cNvSpPr>
            <a:spLocks noChangeShapeType="1"/>
          </p:cNvSpPr>
          <p:nvPr/>
        </p:nvSpPr>
        <p:spPr bwMode="auto">
          <a:xfrm flipV="1">
            <a:off x="3563938" y="47974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373"/>
          <p:cNvSpPr>
            <a:spLocks noChangeShapeType="1"/>
          </p:cNvSpPr>
          <p:nvPr/>
        </p:nvSpPr>
        <p:spPr bwMode="auto">
          <a:xfrm>
            <a:off x="3563938" y="50133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9" name="Text Box 374"/>
          <p:cNvSpPr txBox="1">
            <a:spLocks noChangeArrowheads="1"/>
          </p:cNvSpPr>
          <p:nvPr/>
        </p:nvSpPr>
        <p:spPr bwMode="auto">
          <a:xfrm>
            <a:off x="7164388" y="50133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/>
              <a:t>iridium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Bezkyslíkaté sloučeniny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smtClean="0"/>
              <a:t>roseit</a:t>
            </a:r>
            <a:r>
              <a:rPr lang="cs-CZ" smtClean="0"/>
              <a:t> - (Os,Ir)S </a:t>
            </a:r>
          </a:p>
          <a:p>
            <a:r>
              <a:rPr lang="cs-CZ" b="1" smtClean="0"/>
              <a:t>osarsit</a:t>
            </a:r>
            <a:r>
              <a:rPr lang="cs-CZ" smtClean="0"/>
              <a:t> - (Os,Ru)AsS. </a:t>
            </a:r>
          </a:p>
          <a:p>
            <a:r>
              <a:rPr lang="cs-CZ" b="1" smtClean="0"/>
              <a:t>erlichmanit</a:t>
            </a:r>
            <a:r>
              <a:rPr lang="cs-CZ" smtClean="0"/>
              <a:t> - OsS2 </a:t>
            </a:r>
          </a:p>
          <a:p>
            <a:r>
              <a:rPr lang="cs-CZ" b="1" smtClean="0"/>
              <a:t>chlorid osmičelý</a:t>
            </a:r>
            <a:r>
              <a:rPr lang="cs-CZ" smtClean="0"/>
              <a:t> - OsCl8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Kyslíkaté sloučeniny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OsO</a:t>
            </a:r>
            <a:r>
              <a:rPr lang="cs-CZ" baseline="-25000" smtClean="0"/>
              <a:t>4</a:t>
            </a:r>
          </a:p>
          <a:p>
            <a:r>
              <a:rPr lang="cs-CZ" sz="2000" smtClean="0"/>
              <a:t>Oxid osmičelý vzniká reakcí osmia se vzduchem již za normální teploty. Vzniká charakteristicky páchnoucího a jedovatý oxid osmičelý .</a:t>
            </a:r>
          </a:p>
          <a:p>
            <a:r>
              <a:rPr lang="cs-CZ" sz="2000" smtClean="0"/>
              <a:t>Osmium je spolu s rutheniem jediným prvkem, který ve svých sloučeninách může vystupovat v oxidačním stupni +VIII. (V oxidačním stupni +VIII existují i sloučeniny xenonu, ale ty jsou za normální teploty nestabilní.)</a:t>
            </a:r>
          </a:p>
          <a:p>
            <a:endParaRPr lang="cs-CZ" sz="20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908050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Kyslíkaté sloučeniny</a:t>
            </a:r>
          </a:p>
        </p:txBody>
      </p:sp>
      <p:pic>
        <p:nvPicPr>
          <p:cNvPr id="3584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3213100"/>
            <a:ext cx="2562225" cy="2200275"/>
          </a:xfrm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258888" y="2636838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Oxid osmičelý</a:t>
            </a:r>
          </a:p>
        </p:txBody>
      </p:sp>
      <p:pic>
        <p:nvPicPr>
          <p:cNvPr id="35844" name="Picture 6" descr="os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73463"/>
            <a:ext cx="17033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4787900" y="256540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Vazby v oxidu osmičelém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>
          <a:xfrm>
            <a:off x="1979613" y="981075"/>
            <a:ext cx="7024687" cy="1143000"/>
          </a:xfrm>
        </p:spPr>
        <p:txBody>
          <a:bodyPr/>
          <a:lstStyle/>
          <a:p>
            <a:pPr eaLnBrk="1" hangingPunct="1"/>
            <a:r>
              <a:rPr lang="cs-CZ" smtClean="0"/>
              <a:t>Základní vlastnosti</a:t>
            </a:r>
          </a:p>
        </p:txBody>
      </p:sp>
      <p:graphicFrame>
        <p:nvGraphicFramePr>
          <p:cNvPr id="40045" name="Group 109"/>
          <p:cNvGraphicFramePr>
            <a:graphicFrameLocks noGrp="1"/>
          </p:cNvGraphicFramePr>
          <p:nvPr>
            <p:ph idx="4294967295"/>
          </p:nvPr>
        </p:nvGraphicFramePr>
        <p:xfrm>
          <a:off x="1763713" y="2565400"/>
          <a:ext cx="5040312" cy="2971800"/>
        </p:xfrm>
        <a:graphic>
          <a:graphicData uri="http://schemas.openxmlformats.org/drawingml/2006/table">
            <a:tbl>
              <a:tblPr/>
              <a:tblGrid>
                <a:gridCol w="2520950"/>
                <a:gridCol w="25193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Chemická značka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Protonové číslo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Elektronegativita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Oxidační čísla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4, 8 	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Teplota tání (ºC)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3033 °C (3306 K)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Teplota varu (ºC)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5012 °C (5285 K)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Hustota (g/m</a:t>
                      </a:r>
                      <a:r>
                        <a:rPr kumimoji="0" 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22,59 g.cm-3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Tvrdost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vlastnosti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Osmium je modrošedý, velmi tvrdý a křehký kov. Společně s iridiem a platinou se osmium řadí mezi těžké platinové kovy. </a:t>
            </a:r>
          </a:p>
          <a:p>
            <a:pPr>
              <a:lnSpc>
                <a:spcPct val="90000"/>
              </a:lnSpc>
            </a:pPr>
            <a:r>
              <a:rPr lang="cs-CZ" smtClean="0"/>
              <a:t>Kovové osmium nemá negativní vliv na živé organismy, ale jeho sloučeniny jsou významně toxické. Oxid i chlorid osmičelý jsou prudce toxické látky se silným dráždícím účinkem. Výpary oxidu osmičelého již v nepatrné koncentraci způsobují závažný otok plic. 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83661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zajímavosti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Osmium bývá někdy označováno jako prvek s největší hustotou neboli nejtěžší prvek (těsně před iridiem), protože podle přesných teoretických výpočtů z krystalové mřížky by dokonale čisté osmium mělo dosahovat hustoty 22,587 ± 0,009  g/cm³, zatímco iridium 22,562 ± 0,009 g/cm³.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Přirozeně se vyskytující slitina iridia a osmia.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2974975"/>
            <a:ext cx="2835275" cy="2835275"/>
          </a:xfrm>
        </p:spPr>
      </p:pic>
      <p:sp>
        <p:nvSpPr>
          <p:cNvPr id="39939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2974975"/>
            <a:ext cx="3419475" cy="2835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600" b="1" smtClean="0"/>
              <a:t>Iridosmine.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Naturally occurring alloy of iridium and osmium.</a:t>
            </a:r>
            <a:br>
              <a:rPr lang="en-US" sz="1600" smtClean="0"/>
            </a:br>
            <a:endParaRPr lang="cs-CZ" sz="1600" smtClean="0"/>
          </a:p>
          <a:p>
            <a:pPr>
              <a:buFont typeface="Wingdings 2" pitchFamily="18" charset="2"/>
              <a:buNone/>
            </a:pPr>
            <a:r>
              <a:rPr lang="en-US" sz="1600" b="1" smtClean="0"/>
              <a:t>Location:</a:t>
            </a:r>
            <a:r>
              <a:rPr lang="en-US" sz="1600" smtClean="0"/>
              <a:t> </a:t>
            </a:r>
            <a:r>
              <a:rPr lang="en-US" sz="1600" smtClean="0">
                <a:hlinkClick r:id="rId3"/>
              </a:rPr>
              <a:t>The Harvard Museum of Natural History</a:t>
            </a:r>
            <a:endParaRPr lang="cs-CZ" sz="16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Zajímavosti</a:t>
            </a:r>
          </a:p>
        </p:txBody>
      </p:sp>
      <p:sp>
        <p:nvSpPr>
          <p:cNvPr id="40962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1913" y="2349500"/>
            <a:ext cx="2735262" cy="566738"/>
          </a:xfrm>
        </p:spPr>
        <p:txBody>
          <a:bodyPr/>
          <a:lstStyle/>
          <a:p>
            <a:r>
              <a:rPr lang="cs-CZ" b="0" smtClean="0">
                <a:solidFill>
                  <a:schemeClr val="tx1"/>
                </a:solidFill>
              </a:rPr>
              <a:t>Osmiridium pen</a:t>
            </a:r>
          </a:p>
        </p:txBody>
      </p:sp>
      <p:sp>
        <p:nvSpPr>
          <p:cNvPr id="40963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endParaRPr lang="cs-CZ" smtClean="0"/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2974975"/>
            <a:ext cx="2835275" cy="2835275"/>
          </a:xfrm>
        </p:spPr>
      </p:pic>
      <p:pic>
        <p:nvPicPr>
          <p:cNvPr id="4096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83088" y="1916113"/>
            <a:ext cx="3894137" cy="389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Zajímavosti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Osmium bylo objeveno (stejně jako iridium) v roce 1804 Smithsonem Tennantem.  Je pojmenováno podle řeckého slova, které znamená zápach, protože oxid osmičelý je velmi jedovatý a vydává silný a nepříjemný zápach.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Elektronová konfigurace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u="sng" smtClean="0"/>
              <a:t>Úplným zápisem</a:t>
            </a:r>
          </a:p>
          <a:p>
            <a:pPr lvl="1" eaLnBrk="1" hangingPunct="1"/>
            <a:r>
              <a:rPr lang="cs-CZ" smtClean="0"/>
              <a:t>1s</a:t>
            </a:r>
            <a:r>
              <a:rPr lang="cs-CZ" baseline="30000" smtClean="0"/>
              <a:t>2</a:t>
            </a:r>
            <a:r>
              <a:rPr lang="cs-CZ" smtClean="0"/>
              <a:t> 2s</a:t>
            </a:r>
            <a:r>
              <a:rPr lang="cs-CZ" baseline="30000" smtClean="0"/>
              <a:t>2</a:t>
            </a:r>
            <a:r>
              <a:rPr lang="cs-CZ" smtClean="0"/>
              <a:t> 2p</a:t>
            </a:r>
            <a:r>
              <a:rPr lang="cs-CZ" baseline="30000" smtClean="0"/>
              <a:t>6</a:t>
            </a:r>
            <a:r>
              <a:rPr lang="cs-CZ" smtClean="0"/>
              <a:t> 3s</a:t>
            </a:r>
            <a:r>
              <a:rPr lang="cs-CZ" baseline="30000" smtClean="0"/>
              <a:t>2</a:t>
            </a:r>
            <a:r>
              <a:rPr lang="cs-CZ" smtClean="0"/>
              <a:t> 3p</a:t>
            </a:r>
            <a:r>
              <a:rPr lang="cs-CZ" baseline="30000" smtClean="0"/>
              <a:t>6</a:t>
            </a:r>
            <a:r>
              <a:rPr lang="cs-CZ" smtClean="0"/>
              <a:t> 3d</a:t>
            </a:r>
            <a:r>
              <a:rPr lang="cs-CZ" baseline="30000" smtClean="0"/>
              <a:t>10 </a:t>
            </a:r>
            <a:r>
              <a:rPr lang="cs-CZ" smtClean="0"/>
              <a:t>4s</a:t>
            </a:r>
            <a:r>
              <a:rPr lang="cs-CZ" baseline="30000" smtClean="0"/>
              <a:t>2 </a:t>
            </a:r>
            <a:r>
              <a:rPr lang="cs-CZ" smtClean="0"/>
              <a:t>4p</a:t>
            </a:r>
            <a:r>
              <a:rPr lang="cs-CZ" baseline="30000" smtClean="0"/>
              <a:t>6</a:t>
            </a:r>
            <a:r>
              <a:rPr lang="cs-CZ" smtClean="0"/>
              <a:t> 4d</a:t>
            </a:r>
            <a:r>
              <a:rPr lang="cs-CZ" baseline="30000" smtClean="0"/>
              <a:t>10</a:t>
            </a:r>
            <a:r>
              <a:rPr lang="cs-CZ" smtClean="0"/>
              <a:t> 5s</a:t>
            </a:r>
            <a:r>
              <a:rPr lang="cs-CZ" baseline="30000" smtClean="0"/>
              <a:t>2</a:t>
            </a:r>
            <a:r>
              <a:rPr lang="cs-CZ" smtClean="0"/>
              <a:t> 5p</a:t>
            </a:r>
            <a:r>
              <a:rPr lang="cs-CZ" baseline="30000" smtClean="0"/>
              <a:t>6</a:t>
            </a:r>
            <a:r>
              <a:rPr lang="cs-CZ" smtClean="0"/>
              <a:t> </a:t>
            </a:r>
            <a:r>
              <a:rPr lang="cs-CZ" baseline="30000" smtClean="0"/>
              <a:t> </a:t>
            </a:r>
            <a:r>
              <a:rPr lang="cs-CZ" smtClean="0"/>
              <a:t>4f</a:t>
            </a:r>
            <a:r>
              <a:rPr lang="cs-CZ" baseline="30000" smtClean="0"/>
              <a:t>14 </a:t>
            </a:r>
            <a:r>
              <a:rPr lang="cs-CZ" smtClean="0"/>
              <a:t>5d</a:t>
            </a:r>
            <a:r>
              <a:rPr lang="cs-CZ" baseline="30000" smtClean="0"/>
              <a:t>7 </a:t>
            </a:r>
            <a:r>
              <a:rPr lang="cs-CZ" smtClean="0"/>
              <a:t>6s</a:t>
            </a:r>
            <a:r>
              <a:rPr lang="cs-CZ" baseline="30000" smtClean="0"/>
              <a:t>2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u="sng" smtClean="0"/>
              <a:t>Pomocí vzácného plynu</a:t>
            </a:r>
          </a:p>
          <a:p>
            <a:pPr lvl="1" eaLnBrk="1" hangingPunct="1"/>
            <a:r>
              <a:rPr lang="cs-CZ" smtClean="0">
                <a:latin typeface="Arial" charset="0"/>
              </a:rPr>
              <a:t>[Xe] 4f</a:t>
            </a:r>
            <a:r>
              <a:rPr lang="cs-CZ" baseline="30000" smtClean="0">
                <a:latin typeface="Arial" charset="0"/>
              </a:rPr>
              <a:t>14</a:t>
            </a:r>
            <a:r>
              <a:rPr lang="cs-CZ" smtClean="0">
                <a:latin typeface="Arial" charset="0"/>
              </a:rPr>
              <a:t> 5d</a:t>
            </a:r>
            <a:r>
              <a:rPr lang="cs-CZ" baseline="30000" smtClean="0">
                <a:latin typeface="Arial" charset="0"/>
              </a:rPr>
              <a:t>7</a:t>
            </a:r>
            <a:r>
              <a:rPr lang="cs-CZ" smtClean="0">
                <a:latin typeface="Arial" charset="0"/>
              </a:rPr>
              <a:t> 6s</a:t>
            </a:r>
            <a:r>
              <a:rPr lang="cs-CZ" baseline="30000" smtClean="0">
                <a:latin typeface="Arial" charset="0"/>
              </a:rPr>
              <a:t>2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Výskyt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 přírodě se iridium vyskytuje většinou ryzí nebo ve slitině s platinou nebo osmiem. </a:t>
            </a:r>
          </a:p>
          <a:p>
            <a:r>
              <a:rPr lang="cs-CZ" smtClean="0"/>
              <a:t>Průměrný obsah iridia v zemské kůře je 0,0004 ppm. Přírodní iridium je směsí stabilních izotopů 191Ir a 193Ir. Uměle bylo připraveno 32 radioaktivních izotopů s nukleonovými čísly 165 ˜ 198.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2700338" y="476250"/>
            <a:ext cx="5295900" cy="1249363"/>
          </a:xfrm>
        </p:spPr>
        <p:txBody>
          <a:bodyPr/>
          <a:lstStyle/>
          <a:p>
            <a:r>
              <a:rPr lang="cs-CZ" smtClean="0">
                <a:latin typeface="Arial" charset="0"/>
              </a:rPr>
              <a:t>Výskyt</a:t>
            </a:r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276475"/>
            <a:ext cx="4248150" cy="3695700"/>
          </a:xfrm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364163" y="242093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o"/>
            </a:pPr>
            <a:endParaRPr lang="cs-CZ" sz="1800">
              <a:solidFill>
                <a:schemeClr val="tx2"/>
              </a:solidFill>
            </a:endParaRPr>
          </a:p>
        </p:txBody>
      </p:sp>
      <p:sp>
        <p:nvSpPr>
          <p:cNvPr id="18436" name="Zástupný symbol pro obsah 2"/>
          <p:cNvSpPr>
            <a:spLocks/>
          </p:cNvSpPr>
          <p:nvPr/>
        </p:nvSpPr>
        <p:spPr bwMode="auto">
          <a:xfrm>
            <a:off x="900113" y="1125538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cs-CZ" sz="2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187450" y="1844675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258888" y="1773238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 meteoritech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 idx="4294967295"/>
          </p:nvPr>
        </p:nvSpPr>
        <p:spPr>
          <a:xfrm>
            <a:off x="1979613" y="981075"/>
            <a:ext cx="7024687" cy="1143000"/>
          </a:xfrm>
        </p:spPr>
        <p:txBody>
          <a:bodyPr/>
          <a:lstStyle/>
          <a:p>
            <a:pPr eaLnBrk="1" hangingPunct="1"/>
            <a:r>
              <a:rPr lang="cs-CZ" smtClean="0"/>
              <a:t>Základní vlastnosti</a:t>
            </a:r>
          </a:p>
        </p:txBody>
      </p:sp>
      <p:graphicFrame>
        <p:nvGraphicFramePr>
          <p:cNvPr id="48166" name="Group 38"/>
          <p:cNvGraphicFramePr>
            <a:graphicFrameLocks noGrp="1"/>
          </p:cNvGraphicFramePr>
          <p:nvPr>
            <p:ph idx="4294967295"/>
          </p:nvPr>
        </p:nvGraphicFramePr>
        <p:xfrm>
          <a:off x="1835150" y="2276475"/>
          <a:ext cx="5040313" cy="2971800"/>
        </p:xfrm>
        <a:graphic>
          <a:graphicData uri="http://schemas.openxmlformats.org/drawingml/2006/table">
            <a:tbl>
              <a:tblPr/>
              <a:tblGrid>
                <a:gridCol w="2520950"/>
                <a:gridCol w="25193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Chemická značka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Protonové číslo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Elektronegativita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Oxidační čísla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2, 3, 4, 6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Teplota tání (ºC)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2446  °C (2719 K)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Teplota varu (ºC)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4428  °C (4701 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Hustota (g/m</a:t>
                      </a:r>
                      <a:r>
                        <a:rPr kumimoji="0" 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22,65 g/cm3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Tvrdost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1187450" y="1412875"/>
            <a:ext cx="4897438" cy="711200"/>
          </a:xfrm>
        </p:spPr>
        <p:txBody>
          <a:bodyPr/>
          <a:lstStyle/>
          <a:p>
            <a:pPr eaLnBrk="1" hangingPunct="1"/>
            <a:r>
              <a:rPr lang="cs-CZ" smtClean="0"/>
              <a:t>Základní vlastnosti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Ušlechtilý, poměrně tvrdý i když křehký kov, elektricky i tepelně středně dobře vodivý. </a:t>
            </a:r>
          </a:p>
          <a:p>
            <a:pPr eaLnBrk="1" hangingPunct="1"/>
            <a:r>
              <a:rPr lang="cs-CZ" sz="2000" smtClean="0"/>
              <a:t>Je supravodičem I typu za teplot pod </a:t>
            </a:r>
            <a:r>
              <a:rPr lang="cs-CZ" sz="2000" smtClean="0">
                <a:solidFill>
                  <a:schemeClr val="tx1"/>
                </a:solidFill>
              </a:rPr>
              <a:t>0,112 K.</a:t>
            </a:r>
            <a:r>
              <a:rPr lang="cs-CZ" sz="200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cs-CZ" sz="2000" smtClean="0"/>
              <a:t>V přírodě se vyskytuje téměř pouze jako ryzí kov, převážně v okolí míst dopadu meteoritů, vždy společně s jinými drahými kovy. </a:t>
            </a:r>
          </a:p>
          <a:p>
            <a:pPr eaLnBrk="1" hangingPunct="1"/>
            <a:r>
              <a:rPr lang="cs-CZ" sz="2000" smtClean="0"/>
              <a:t>Dále je spolu s dalšími platinovými kovy obsažen v ultrabazických masivech a díky chemické stálosti se koncentruje v náplavech. Hlavní naleziště představuje Sibiř a jižní Afrika. Jméno dostalo podle duhového odrazu povrchu svých sloučenin (duha je latinsky </a:t>
            </a:r>
            <a:r>
              <a:rPr lang="cs-CZ" sz="2000" i="1" smtClean="0"/>
              <a:t>iris</a:t>
            </a:r>
            <a:r>
              <a:rPr lang="cs-CZ" sz="2000" smtClean="0"/>
              <a:t>).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836613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Výroba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Iridium se získává z rud společně s osmiem chemickou cestou. Působením lučavky královské a fosforu na jemně mletou rudu. V nerozpustném zbytku zůstane osmium a iridium, všechny ostatní kovy se rozpustí. Z roztoku se působením Ca(OH)2 vysráží rozpuštěné kovy s výjimkou platiny a části paladia.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Bezkyslíkaté sloučeniny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042988" y="2324100"/>
            <a:ext cx="7058025" cy="3508375"/>
          </a:xfrm>
        </p:spPr>
        <p:txBody>
          <a:bodyPr/>
          <a:lstStyle/>
          <a:p>
            <a:pPr lvl="1" eaLnBrk="1" hangingPunct="1"/>
            <a:r>
              <a:rPr lang="cs-CZ" smtClean="0"/>
              <a:t>Mezi známé nerosty s obsahem iridia patří např. </a:t>
            </a:r>
            <a:r>
              <a:rPr lang="cs-CZ" b="1" smtClean="0"/>
              <a:t>chengdeit</a:t>
            </a:r>
            <a:r>
              <a:rPr lang="cs-CZ" smtClean="0"/>
              <a:t> Ir</a:t>
            </a:r>
            <a:r>
              <a:rPr lang="cs-CZ" baseline="-25000" smtClean="0"/>
              <a:t>3</a:t>
            </a:r>
            <a:r>
              <a:rPr lang="cs-CZ" smtClean="0"/>
              <a:t>Fe, </a:t>
            </a:r>
            <a:r>
              <a:rPr lang="cs-CZ" b="1" smtClean="0"/>
              <a:t>cuproiridsit</a:t>
            </a:r>
            <a:r>
              <a:rPr lang="cs-CZ" smtClean="0"/>
              <a:t> CuIr</a:t>
            </a:r>
            <a:r>
              <a:rPr lang="cs-CZ" baseline="-25000" smtClean="0"/>
              <a:t>2</a:t>
            </a:r>
            <a:r>
              <a:rPr lang="cs-CZ" smtClean="0"/>
              <a:t>S</a:t>
            </a:r>
            <a:r>
              <a:rPr lang="cs-CZ" baseline="-25000" smtClean="0"/>
              <a:t>4</a:t>
            </a:r>
            <a:r>
              <a:rPr lang="cs-CZ" smtClean="0"/>
              <a:t>, </a:t>
            </a:r>
            <a:r>
              <a:rPr lang="cs-CZ" b="1" smtClean="0"/>
              <a:t>kashinit</a:t>
            </a:r>
            <a:r>
              <a:rPr lang="cs-CZ" smtClean="0"/>
              <a:t> (Ir,Rh)</a:t>
            </a:r>
            <a:r>
              <a:rPr lang="cs-CZ" baseline="-25000" smtClean="0"/>
              <a:t>2</a:t>
            </a:r>
            <a:r>
              <a:rPr lang="cs-CZ" smtClean="0"/>
              <a:t>S</a:t>
            </a:r>
            <a:r>
              <a:rPr lang="cs-CZ" baseline="-25000" smtClean="0"/>
              <a:t>3</a:t>
            </a:r>
            <a:r>
              <a:rPr lang="cs-CZ" smtClean="0"/>
              <a:t>, </a:t>
            </a:r>
            <a:r>
              <a:rPr lang="cs-CZ" b="1" smtClean="0"/>
              <a:t>tolovkit</a:t>
            </a:r>
            <a:r>
              <a:rPr lang="cs-CZ" smtClean="0"/>
              <a:t> IrSbS, </a:t>
            </a:r>
            <a:r>
              <a:rPr lang="cs-CZ" b="1" smtClean="0"/>
              <a:t>gaotait</a:t>
            </a:r>
            <a:r>
              <a:rPr lang="cs-CZ" smtClean="0"/>
              <a:t> Ir</a:t>
            </a:r>
            <a:r>
              <a:rPr lang="cs-CZ" baseline="-25000" smtClean="0"/>
              <a:t>3</a:t>
            </a:r>
            <a:r>
              <a:rPr lang="cs-CZ" smtClean="0"/>
              <a:t>Te</a:t>
            </a:r>
            <a:r>
              <a:rPr lang="cs-CZ" baseline="-25000" smtClean="0"/>
              <a:t>8</a:t>
            </a:r>
            <a:r>
              <a:rPr lang="cs-CZ" smtClean="0"/>
              <a:t> nebo </a:t>
            </a:r>
            <a:r>
              <a:rPr lang="cs-CZ" b="1" smtClean="0"/>
              <a:t>malanit</a:t>
            </a:r>
            <a:r>
              <a:rPr lang="cs-CZ" smtClean="0"/>
              <a:t> Cu(Pt,Ir)</a:t>
            </a:r>
            <a:r>
              <a:rPr lang="cs-CZ" baseline="-25000" smtClean="0"/>
              <a:t>2</a:t>
            </a:r>
            <a:r>
              <a:rPr lang="cs-CZ" smtClean="0"/>
              <a:t>S</a:t>
            </a:r>
            <a:r>
              <a:rPr lang="cs-CZ" baseline="-25000" smtClean="0"/>
              <a:t>4</a:t>
            </a:r>
            <a:r>
              <a:rPr lang="cs-CZ" smtClean="0"/>
              <a:t>. </a:t>
            </a:r>
          </a:p>
          <a:p>
            <a:pPr lvl="1" eaLnBrk="1" hangingPunct="1"/>
            <a:r>
              <a:rPr lang="cs-CZ" smtClean="0"/>
              <a:t>Celkem je známo cca 25 minerálů iridia. Nejvyšší obsah iridia (91,17 % Ir) má nerost chengdeit.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585</TotalTime>
  <Words>793</Words>
  <Application>Microsoft Office PowerPoint</Application>
  <PresentationFormat>Předvádění na obrazovce (4:3)</PresentationFormat>
  <Paragraphs>117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Century Gothic</vt:lpstr>
      <vt:lpstr>Wingdings 2</vt:lpstr>
      <vt:lpstr>Calibri</vt:lpstr>
      <vt:lpstr>Motiv1</vt:lpstr>
      <vt:lpstr>Motiv1</vt:lpstr>
      <vt:lpstr>Motiv1</vt:lpstr>
      <vt:lpstr>Motiv1</vt:lpstr>
      <vt:lpstr>Motiv1</vt:lpstr>
      <vt:lpstr>Iridium</vt:lpstr>
      <vt:lpstr>Poloha v periodické tabulce</vt:lpstr>
      <vt:lpstr>Elektronová konfigurace</vt:lpstr>
      <vt:lpstr>Výskyt</vt:lpstr>
      <vt:lpstr>Výskyt</vt:lpstr>
      <vt:lpstr>Základní vlastnosti</vt:lpstr>
      <vt:lpstr>Základní vlastnosti</vt:lpstr>
      <vt:lpstr>Výroba</vt:lpstr>
      <vt:lpstr>Bezkyslíkaté sloučeniny</vt:lpstr>
      <vt:lpstr>Bezkyslíkaté sloučeniny</vt:lpstr>
      <vt:lpstr>Zajímavosti</vt:lpstr>
      <vt:lpstr>Zajímavosti</vt:lpstr>
      <vt:lpstr>Osmium</vt:lpstr>
      <vt:lpstr>Snímek 14</vt:lpstr>
      <vt:lpstr>Snímek 15</vt:lpstr>
      <vt:lpstr>Výskyt</vt:lpstr>
      <vt:lpstr>Výskyt</vt:lpstr>
      <vt:lpstr>Výskyt</vt:lpstr>
      <vt:lpstr>Výroba</vt:lpstr>
      <vt:lpstr>Bezkyslíkaté sloučeniny</vt:lpstr>
      <vt:lpstr>Kyslíkaté sloučeniny</vt:lpstr>
      <vt:lpstr>Kyslíkaté sloučeniny</vt:lpstr>
      <vt:lpstr>Základní vlastnosti</vt:lpstr>
      <vt:lpstr>Základní vlastnosti</vt:lpstr>
      <vt:lpstr>zajímavosti</vt:lpstr>
      <vt:lpstr>Přirozeně se vyskytující slitina iridia a osmia.</vt:lpstr>
      <vt:lpstr>Zajímavosti</vt:lpstr>
      <vt:lpstr>Zajímavosti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Kateřina Burianová</cp:lastModifiedBy>
  <cp:revision>47</cp:revision>
  <dcterms:created xsi:type="dcterms:W3CDTF">2012-04-21T07:48:00Z</dcterms:created>
  <dcterms:modified xsi:type="dcterms:W3CDTF">2012-04-25T18:25:47Z</dcterms:modified>
</cp:coreProperties>
</file>