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95" r:id="rId2"/>
    <p:sldId id="257" r:id="rId3"/>
    <p:sldId id="267" r:id="rId4"/>
    <p:sldId id="258" r:id="rId5"/>
    <p:sldId id="296" r:id="rId6"/>
    <p:sldId id="297" r:id="rId7"/>
    <p:sldId id="259" r:id="rId8"/>
    <p:sldId id="299" r:id="rId9"/>
    <p:sldId id="300" r:id="rId10"/>
    <p:sldId id="303" r:id="rId11"/>
    <p:sldId id="304" r:id="rId12"/>
    <p:sldId id="305" r:id="rId13"/>
    <p:sldId id="301" r:id="rId14"/>
    <p:sldId id="302" r:id="rId15"/>
    <p:sldId id="310" r:id="rId16"/>
    <p:sldId id="309" r:id="rId17"/>
    <p:sldId id="308" r:id="rId18"/>
    <p:sldId id="307" r:id="rId19"/>
    <p:sldId id="298" r:id="rId20"/>
    <p:sldId id="261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4" autoAdjust="0"/>
    <p:restoredTop sz="94660" autoAdjust="0"/>
  </p:normalViewPr>
  <p:slideViewPr>
    <p:cSldViewPr>
      <p:cViewPr>
        <p:scale>
          <a:sx n="60" d="100"/>
          <a:sy n="60" d="100"/>
        </p:scale>
        <p:origin x="-1854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4D0A89B-FADF-4DA3-AF26-E9D417A56F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BE9D1-4651-4950-B8A3-7BDCC0DD5A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06F9-7D38-4CA4-A8F9-BF57B5F970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46C18-5BCC-4879-94D0-6475AD3BD7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2B508-46CE-4C58-909B-8C69335257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5E8D3-69B7-4B6E-A06C-858E6BE4A0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49473-AB11-4BEA-AC61-AFB93FC96B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1E0B7-1634-48E7-BC50-E8B536A7BF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EAD01-F33B-4476-8EC2-E644BCA68E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F9CD5-0925-406C-A39F-57253472AC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848F9-5C8D-46E1-9B5A-CDE6BABB76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FFAB9-B4F3-4D93-90FB-518D7D928D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E1A1C7CD-3201-4F06-9B8C-2FCE54C465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5" r:id="rId8"/>
    <p:sldLayoutId id="2147483676" r:id="rId9"/>
    <p:sldLayoutId id="2147483672" r:id="rId10"/>
    <p:sldLayoutId id="2147483673" r:id="rId11"/>
    <p:sldLayoutId id="214748367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ctrTitle"/>
          </p:nvPr>
        </p:nvSpPr>
        <p:spPr>
          <a:xfrm>
            <a:off x="4733925" y="2708275"/>
            <a:ext cx="3313113" cy="1701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Prvky s protonovým číslem 93 - 103</a:t>
            </a:r>
          </a:p>
        </p:txBody>
      </p:sp>
      <p:sp>
        <p:nvSpPr>
          <p:cNvPr id="14338" name="Podnadpis 2"/>
          <p:cNvSpPr>
            <a:spLocks noGrp="1"/>
          </p:cNvSpPr>
          <p:nvPr>
            <p:ph type="subTitle" idx="1"/>
          </p:nvPr>
        </p:nvSpPr>
        <p:spPr>
          <a:xfrm>
            <a:off x="4733925" y="4421188"/>
            <a:ext cx="3309938" cy="1260475"/>
          </a:xfrm>
        </p:spPr>
        <p:txBody>
          <a:bodyPr/>
          <a:lstStyle/>
          <a:p>
            <a:r>
              <a:rPr lang="cs-CZ" smtClean="0"/>
              <a:t>Marie Sušánková</a:t>
            </a:r>
          </a:p>
          <a:p>
            <a:r>
              <a:rPr lang="cs-CZ" smtClean="0"/>
              <a:t>GVP, 2011 /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15950"/>
          </a:xfrm>
        </p:spPr>
        <p:txBody>
          <a:bodyPr/>
          <a:lstStyle/>
          <a:p>
            <a:r>
              <a:rPr lang="cs-CZ" smtClean="0"/>
              <a:t>Americium - Am</a:t>
            </a:r>
          </a:p>
        </p:txBody>
      </p:sp>
      <p:pic>
        <p:nvPicPr>
          <p:cNvPr id="23554" name="Zástupný symbol pro obsah 3" descr="americiu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392906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Zástupný symbol pro obsah 7"/>
          <p:cNvSpPr>
            <a:spLocks noGrp="1"/>
          </p:cNvSpPr>
          <p:nvPr>
            <p:ph idx="1"/>
          </p:nvPr>
        </p:nvSpPr>
        <p:spPr>
          <a:xfrm>
            <a:off x="1042988" y="1714500"/>
            <a:ext cx="6777037" cy="4117975"/>
          </a:xfrm>
        </p:spPr>
        <p:txBody>
          <a:bodyPr/>
          <a:lstStyle/>
          <a:p>
            <a:pPr>
              <a:buFont typeface="Century Gothic" pitchFamily="34" charset="0"/>
              <a:buChar char="−"/>
            </a:pPr>
            <a:r>
              <a:rPr lang="cs-CZ" sz="2200" smtClean="0"/>
              <a:t>uměle připravovaný z plutonia</a:t>
            </a:r>
          </a:p>
          <a:p>
            <a:pPr>
              <a:buFont typeface="Century Gothic" pitchFamily="34" charset="0"/>
              <a:buChar char="−"/>
            </a:pPr>
            <a:r>
              <a:rPr lang="cs-CZ" sz="2200" smtClean="0"/>
              <a:t>používá se v měřících přístrojích a detektorech kouře</a:t>
            </a:r>
          </a:p>
          <a:p>
            <a:pPr>
              <a:buFont typeface="Century Gothic" pitchFamily="34" charset="0"/>
              <a:buChar char="−"/>
            </a:pPr>
            <a:r>
              <a:rPr lang="cs-CZ" sz="2200" smtClean="0"/>
              <a:t>používá se k léčení nádorů štítné žlázy</a:t>
            </a:r>
          </a:p>
          <a:p>
            <a:pPr>
              <a:buFont typeface="Century Gothic" pitchFamily="34" charset="0"/>
              <a:buChar char="−"/>
            </a:pPr>
            <a:r>
              <a:rPr lang="cs-CZ" sz="2200" smtClean="0"/>
              <a:t>AmO</a:t>
            </a:r>
            <a:r>
              <a:rPr lang="cs-CZ" sz="2200" baseline="-25000" smtClean="0"/>
              <a:t>2 </a:t>
            </a:r>
            <a:r>
              <a:rPr lang="cs-CZ" sz="2200" smtClean="0"/>
              <a:t>– pro přípravu obdobných sloučenin</a:t>
            </a:r>
          </a:p>
          <a:p>
            <a:pPr>
              <a:buFont typeface="Wingdings 2" pitchFamily="18" charset="2"/>
              <a:buNone/>
            </a:pPr>
            <a:endParaRPr lang="cs-CZ" smtClean="0"/>
          </a:p>
        </p:txBody>
      </p:sp>
      <p:pic>
        <p:nvPicPr>
          <p:cNvPr id="23556" name="Obrázek 10" descr="220px-Americiu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3643313"/>
            <a:ext cx="1879600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Obrázek 11" descr="amerika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40005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15950"/>
          </a:xfrm>
        </p:spPr>
        <p:txBody>
          <a:bodyPr/>
          <a:lstStyle/>
          <a:p>
            <a:r>
              <a:rPr lang="cs-CZ" smtClean="0"/>
              <a:t>Curium - Cm</a:t>
            </a:r>
          </a:p>
        </p:txBody>
      </p:sp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>
          <a:xfrm>
            <a:off x="1042988" y="1785938"/>
            <a:ext cx="7029450" cy="4046537"/>
          </a:xfrm>
        </p:spPr>
        <p:txBody>
          <a:bodyPr/>
          <a:lstStyle/>
          <a:p>
            <a:pPr>
              <a:buFont typeface="Vrinda" pitchFamily="2" charset="0"/>
              <a:buChar char="-"/>
            </a:pPr>
            <a:r>
              <a:rPr lang="cs-CZ" smtClean="0"/>
              <a:t>uměle připravovaný z plutonia</a:t>
            </a:r>
          </a:p>
          <a:p>
            <a:pPr>
              <a:buFont typeface="Vrinda" pitchFamily="2" charset="0"/>
              <a:buChar char="-"/>
            </a:pPr>
            <a:r>
              <a:rPr lang="cs-CZ" baseline="30000" smtClean="0"/>
              <a:t>239</a:t>
            </a:r>
            <a:r>
              <a:rPr lang="cs-CZ" baseline="-25000" smtClean="0"/>
              <a:t>94</a:t>
            </a:r>
            <a:r>
              <a:rPr lang="cs-CZ" smtClean="0"/>
              <a:t>Pu + </a:t>
            </a:r>
            <a:r>
              <a:rPr lang="cs-CZ" baseline="30000" smtClean="0"/>
              <a:t>4</a:t>
            </a:r>
            <a:r>
              <a:rPr lang="cs-CZ" baseline="-25000" smtClean="0"/>
              <a:t>2</a:t>
            </a:r>
            <a:r>
              <a:rPr lang="cs-CZ" smtClean="0"/>
              <a:t>He → </a:t>
            </a:r>
            <a:r>
              <a:rPr lang="cs-CZ" baseline="30000" smtClean="0"/>
              <a:t>242</a:t>
            </a:r>
            <a:r>
              <a:rPr lang="cs-CZ" baseline="-25000" smtClean="0"/>
              <a:t>96</a:t>
            </a:r>
            <a:r>
              <a:rPr lang="cs-CZ" smtClean="0"/>
              <a:t>Cm + </a:t>
            </a:r>
            <a:r>
              <a:rPr lang="cs-CZ" baseline="30000" smtClean="0"/>
              <a:t>1</a:t>
            </a:r>
            <a:r>
              <a:rPr lang="cs-CZ" baseline="-25000" smtClean="0"/>
              <a:t>0</a:t>
            </a:r>
            <a:r>
              <a:rPr lang="cs-CZ" smtClean="0"/>
              <a:t>n</a:t>
            </a:r>
          </a:p>
          <a:p>
            <a:pPr>
              <a:buFont typeface="Vrinda" pitchFamily="2" charset="0"/>
              <a:buChar char="-"/>
            </a:pPr>
            <a:r>
              <a:rPr lang="cs-CZ" smtClean="0"/>
              <a:t>akumulace v kostní tkáni –&gt; zabraňuje tvorbě nových červených krvinek</a:t>
            </a:r>
          </a:p>
          <a:p>
            <a:pPr>
              <a:buFont typeface="Vrinda" pitchFamily="2" charset="0"/>
              <a:buChar char="-"/>
            </a:pPr>
            <a:r>
              <a:rPr lang="cs-CZ" smtClean="0"/>
              <a:t>pojmenován podle manželů Curieových, kteří zkoumali radioaktivitu</a:t>
            </a:r>
          </a:p>
        </p:txBody>
      </p:sp>
      <p:pic>
        <p:nvPicPr>
          <p:cNvPr id="24579" name="Obrázek 3" descr="96_Cm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4357688"/>
            <a:ext cx="2762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Obrázek 4" descr="o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4357688"/>
            <a:ext cx="1714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Obrázek 5" descr="MC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4071938"/>
            <a:ext cx="2092325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15950"/>
          </a:xfrm>
        </p:spPr>
        <p:txBody>
          <a:bodyPr/>
          <a:lstStyle/>
          <a:p>
            <a:r>
              <a:rPr lang="cs-CZ" smtClean="0"/>
              <a:t>Berkelium - Bk</a:t>
            </a:r>
          </a:p>
        </p:txBody>
      </p:sp>
      <p:sp>
        <p:nvSpPr>
          <p:cNvPr id="25602" name="Zástupný symbol pro obsah 2"/>
          <p:cNvSpPr>
            <a:spLocks noGrp="1"/>
          </p:cNvSpPr>
          <p:nvPr>
            <p:ph idx="1"/>
          </p:nvPr>
        </p:nvSpPr>
        <p:spPr>
          <a:xfrm>
            <a:off x="1042988" y="1785938"/>
            <a:ext cx="7029450" cy="4046537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mtClean="0"/>
              <a:t>nebylo vyrobeno v dostatečném množství, aby se zjistili všechny jeho vlastnosti</a:t>
            </a:r>
          </a:p>
          <a:p>
            <a:pPr>
              <a:buFontTx/>
              <a:buChar char="-"/>
            </a:pPr>
            <a:r>
              <a:rPr lang="cs-CZ" smtClean="0"/>
              <a:t>objeveno na univerzitě Berkeley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     -&gt; viz Zajímavosti</a:t>
            </a:r>
          </a:p>
        </p:txBody>
      </p:sp>
      <p:pic>
        <p:nvPicPr>
          <p:cNvPr id="25603" name="Obrázek 3" descr="Berkeliu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309938"/>
            <a:ext cx="335756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15950"/>
          </a:xfrm>
        </p:spPr>
        <p:txBody>
          <a:bodyPr/>
          <a:lstStyle/>
          <a:p>
            <a:r>
              <a:rPr lang="cs-CZ" smtClean="0"/>
              <a:t>Kalifornium – Cf</a:t>
            </a:r>
          </a:p>
        </p:txBody>
      </p:sp>
      <p:sp>
        <p:nvSpPr>
          <p:cNvPr id="26626" name="Zástupný symbol pro obsah 2"/>
          <p:cNvSpPr>
            <a:spLocks noGrp="1"/>
          </p:cNvSpPr>
          <p:nvPr>
            <p:ph idx="1"/>
          </p:nvPr>
        </p:nvSpPr>
        <p:spPr>
          <a:xfrm>
            <a:off x="1042988" y="1785938"/>
            <a:ext cx="7029450" cy="40465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mtClean="0"/>
              <a:t> - silný zdroj neutronů</a:t>
            </a:r>
          </a:p>
          <a:p>
            <a:pPr lvl="3">
              <a:buFont typeface="Arial" charset="0"/>
              <a:buChar char="•"/>
            </a:pPr>
            <a:r>
              <a:rPr lang="cs-CZ" sz="2000" smtClean="0"/>
              <a:t>nastartování řetězové reakce v reaktoru</a:t>
            </a:r>
          </a:p>
          <a:p>
            <a:pPr lvl="3">
              <a:buFont typeface="Arial" charset="0"/>
              <a:buChar char="•"/>
            </a:pPr>
            <a:r>
              <a:rPr lang="cs-CZ" sz="2000" smtClean="0"/>
              <a:t>ozařování rakovinných nádorů</a:t>
            </a:r>
          </a:p>
          <a:p>
            <a:pPr lvl="3">
              <a:buFont typeface="Arial" charset="0"/>
              <a:buChar char="•"/>
            </a:pPr>
            <a:r>
              <a:rPr lang="cs-CZ" sz="2000" smtClean="0"/>
              <a:t>využití neutronového toku při kontrole materiálů</a:t>
            </a:r>
          </a:p>
        </p:txBody>
      </p:sp>
      <p:pic>
        <p:nvPicPr>
          <p:cNvPr id="26627" name="Obrázek 3" descr="Californiu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4071938"/>
            <a:ext cx="22352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Obrázek 4" descr="270px-California_in_United_States.sv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643313"/>
            <a:ext cx="314960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ovéPole 5"/>
          <p:cNvSpPr txBox="1">
            <a:spLocks noChangeArrowheads="1"/>
          </p:cNvSpPr>
          <p:nvPr/>
        </p:nvSpPr>
        <p:spPr bwMode="auto">
          <a:xfrm>
            <a:off x="4071938" y="5572125"/>
            <a:ext cx="3500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sz="1400"/>
              <a:t>pojmenován podle Kalifornie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15950"/>
          </a:xfrm>
        </p:spPr>
        <p:txBody>
          <a:bodyPr/>
          <a:lstStyle/>
          <a:p>
            <a:r>
              <a:rPr lang="cs-CZ" smtClean="0"/>
              <a:t>Einsteinium - Es</a:t>
            </a:r>
          </a:p>
        </p:txBody>
      </p:sp>
      <p:pic>
        <p:nvPicPr>
          <p:cNvPr id="27650" name="Zástupný symbol pro obsah 3" descr="Einstei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4071938"/>
            <a:ext cx="2214563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Zástupný symbol pro obsah 7"/>
          <p:cNvSpPr>
            <a:spLocks noGrp="1"/>
          </p:cNvSpPr>
          <p:nvPr>
            <p:ph idx="1"/>
          </p:nvPr>
        </p:nvSpPr>
        <p:spPr>
          <a:xfrm>
            <a:off x="1042988" y="1714500"/>
            <a:ext cx="6777037" cy="41179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mtClean="0"/>
              <a:t>- ví se o něm velmi málo</a:t>
            </a:r>
          </a:p>
          <a:p>
            <a:pPr>
              <a:buFontTx/>
              <a:buChar char="-"/>
            </a:pPr>
            <a:r>
              <a:rPr lang="cs-CZ" smtClean="0"/>
              <a:t>používán k vědeckých účelům</a:t>
            </a:r>
          </a:p>
          <a:p>
            <a:pPr>
              <a:buFontTx/>
              <a:buChar char="-"/>
            </a:pPr>
            <a:r>
              <a:rPr lang="cs-CZ" smtClean="0"/>
              <a:t>Albert Einstein byl teoretický fyzik a vědec, který převrátil uvažování o světu svou teorií relativity</a:t>
            </a:r>
          </a:p>
        </p:txBody>
      </p:sp>
      <p:pic>
        <p:nvPicPr>
          <p:cNvPr id="27652" name="Zástupný symbol pro obsah 6" descr="Einsteiniu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3714750"/>
            <a:ext cx="1785937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ovéPole 9"/>
          <p:cNvSpPr txBox="1">
            <a:spLocks noChangeArrowheads="1"/>
          </p:cNvSpPr>
          <p:nvPr/>
        </p:nvSpPr>
        <p:spPr bwMode="auto">
          <a:xfrm>
            <a:off x="2714625" y="6143625"/>
            <a:ext cx="2643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/>
              <a:t>Albert Einstein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15950"/>
          </a:xfrm>
        </p:spPr>
        <p:txBody>
          <a:bodyPr/>
          <a:lstStyle/>
          <a:p>
            <a:r>
              <a:rPr lang="cs-CZ" smtClean="0"/>
              <a:t>Fermium - Fm</a:t>
            </a:r>
          </a:p>
        </p:txBody>
      </p:sp>
      <p:sp>
        <p:nvSpPr>
          <p:cNvPr id="28674" name="Zástupný symbol pro obsah 2"/>
          <p:cNvSpPr>
            <a:spLocks noGrp="1"/>
          </p:cNvSpPr>
          <p:nvPr>
            <p:ph idx="1"/>
          </p:nvPr>
        </p:nvSpPr>
        <p:spPr>
          <a:xfrm>
            <a:off x="1042988" y="1714500"/>
            <a:ext cx="6777037" cy="4117975"/>
          </a:xfrm>
        </p:spPr>
        <p:txBody>
          <a:bodyPr/>
          <a:lstStyle/>
          <a:p>
            <a:pPr>
              <a:buFont typeface="Vrinda" pitchFamily="2" charset="0"/>
              <a:buChar char="-"/>
            </a:pPr>
            <a:r>
              <a:rPr lang="cs-CZ" smtClean="0"/>
              <a:t>ví se o něm velmi málo</a:t>
            </a:r>
          </a:p>
          <a:p>
            <a:pPr>
              <a:buFont typeface="Vrinda" pitchFamily="2" charset="0"/>
              <a:buChar char="-"/>
            </a:pPr>
            <a:r>
              <a:rPr lang="cs-CZ" smtClean="0"/>
              <a:t>používán k vědeckých účelům</a:t>
            </a:r>
          </a:p>
          <a:p>
            <a:pPr>
              <a:buFont typeface="Vrinda" pitchFamily="2" charset="0"/>
              <a:buChar char="-"/>
            </a:pPr>
            <a:r>
              <a:rPr lang="cs-CZ" smtClean="0"/>
              <a:t>pojmenován podle Enrica Fermi, který byl italským  fyzikem a zkoumal jaderné reakce</a:t>
            </a:r>
          </a:p>
        </p:txBody>
      </p:sp>
      <p:pic>
        <p:nvPicPr>
          <p:cNvPr id="28675" name="Obrázek 3" descr="H4060187-Enrico_Fermi-SP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3429000"/>
            <a:ext cx="2386013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Obrázek 4" descr="Fermium-Ytterbium_Allo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4214813"/>
            <a:ext cx="2181225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87387"/>
          </a:xfrm>
        </p:spPr>
        <p:txBody>
          <a:bodyPr/>
          <a:lstStyle/>
          <a:p>
            <a:r>
              <a:rPr lang="cs-CZ" smtClean="0"/>
              <a:t>Mendelevium - Md</a:t>
            </a:r>
          </a:p>
        </p:txBody>
      </p:sp>
      <p:sp>
        <p:nvSpPr>
          <p:cNvPr id="29698" name="Zástupný symbol pro obsah 2"/>
          <p:cNvSpPr>
            <a:spLocks noGrp="1"/>
          </p:cNvSpPr>
          <p:nvPr>
            <p:ph idx="1"/>
          </p:nvPr>
        </p:nvSpPr>
        <p:spPr>
          <a:xfrm>
            <a:off x="1042988" y="1857375"/>
            <a:ext cx="6777037" cy="3975100"/>
          </a:xfrm>
        </p:spPr>
        <p:txBody>
          <a:bodyPr/>
          <a:lstStyle/>
          <a:p>
            <a:pPr>
              <a:buFont typeface="Verdana" pitchFamily="34" charset="0"/>
              <a:buChar char="-"/>
            </a:pPr>
            <a:r>
              <a:rPr lang="cs-CZ" smtClean="0"/>
              <a:t>ví se o něm velmi málo</a:t>
            </a:r>
          </a:p>
          <a:p>
            <a:pPr>
              <a:buFont typeface="Verdana" pitchFamily="34" charset="0"/>
              <a:buChar char="-"/>
            </a:pPr>
            <a:r>
              <a:rPr lang="cs-CZ" smtClean="0"/>
              <a:t>pojmenováno podle Dmitrije Ivanoviče Mendělejeva, který byl ruský chemik a vytvořil periodickou tabulku prvků</a:t>
            </a:r>
          </a:p>
        </p:txBody>
      </p:sp>
      <p:pic>
        <p:nvPicPr>
          <p:cNvPr id="29699" name="Obrázek 3" descr="mendeleviu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3500438"/>
            <a:ext cx="2095500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Obrázek 4" descr="periodicka_soustava_prvku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3714750"/>
            <a:ext cx="33099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15950"/>
          </a:xfrm>
        </p:spPr>
        <p:txBody>
          <a:bodyPr/>
          <a:lstStyle/>
          <a:p>
            <a:r>
              <a:rPr lang="cs-CZ" smtClean="0"/>
              <a:t>Nobelium - No</a:t>
            </a:r>
          </a:p>
        </p:txBody>
      </p:sp>
      <p:pic>
        <p:nvPicPr>
          <p:cNvPr id="30722" name="Zástupný symbol pro obsah 3" descr="Nobelov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3786188"/>
            <a:ext cx="260508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Zástupný symbol pro obsah 7"/>
          <p:cNvSpPr>
            <a:spLocks noGrp="1"/>
          </p:cNvSpPr>
          <p:nvPr>
            <p:ph idx="1"/>
          </p:nvPr>
        </p:nvSpPr>
        <p:spPr>
          <a:xfrm>
            <a:off x="1042988" y="1643063"/>
            <a:ext cx="6777037" cy="41894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mtClean="0"/>
              <a:t>- ví se o něm velmi málo</a:t>
            </a:r>
          </a:p>
          <a:p>
            <a:pPr>
              <a:buFontTx/>
              <a:buChar char="-"/>
            </a:pPr>
            <a:r>
              <a:rPr lang="cs-CZ" smtClean="0"/>
              <a:t>používán k vědeckých účelům</a:t>
            </a:r>
          </a:p>
          <a:p>
            <a:pPr>
              <a:buFontTx/>
              <a:buChar char="-"/>
            </a:pPr>
            <a:r>
              <a:rPr lang="cs-CZ" smtClean="0"/>
              <a:t>pojmenován na počest Alfreda Nobela, byl to švédský fyzik, který vynalezl dynamit, zakladatel Nobelovy ceny</a:t>
            </a:r>
          </a:p>
          <a:p>
            <a:endParaRPr lang="cs-CZ" smtClean="0"/>
          </a:p>
        </p:txBody>
      </p:sp>
      <p:pic>
        <p:nvPicPr>
          <p:cNvPr id="30724" name="Zástupný symbol pro obsah 6" descr="436px-AlfredNobel_adjust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286125"/>
            <a:ext cx="2220913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544512"/>
          </a:xfrm>
        </p:spPr>
        <p:txBody>
          <a:bodyPr/>
          <a:lstStyle/>
          <a:p>
            <a:r>
              <a:rPr lang="cs-CZ" smtClean="0"/>
              <a:t>Lawrencium - Lr</a:t>
            </a:r>
          </a:p>
        </p:txBody>
      </p:sp>
      <p:sp>
        <p:nvSpPr>
          <p:cNvPr id="31746" name="Zástupný symbol pro obsah 2"/>
          <p:cNvSpPr>
            <a:spLocks noGrp="1"/>
          </p:cNvSpPr>
          <p:nvPr>
            <p:ph idx="1"/>
          </p:nvPr>
        </p:nvSpPr>
        <p:spPr>
          <a:xfrm>
            <a:off x="1042988" y="1714500"/>
            <a:ext cx="6777037" cy="41179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z="2200" smtClean="0"/>
              <a:t>- ví se o něm velmi málo</a:t>
            </a:r>
          </a:p>
          <a:p>
            <a:pPr>
              <a:buFontTx/>
              <a:buChar char="-"/>
            </a:pPr>
            <a:r>
              <a:rPr lang="cs-CZ" sz="2200" smtClean="0"/>
              <a:t>používán k vědeckých účelům</a:t>
            </a:r>
          </a:p>
          <a:p>
            <a:pPr>
              <a:buFontTx/>
              <a:buChar char="-"/>
            </a:pPr>
            <a:r>
              <a:rPr lang="cs-CZ" sz="2200" smtClean="0"/>
              <a:t>připraven pomocí lineárního urychlovače částic (1962)</a:t>
            </a:r>
          </a:p>
          <a:p>
            <a:pPr>
              <a:buFontTx/>
              <a:buChar char="-"/>
            </a:pPr>
            <a:r>
              <a:rPr lang="cs-CZ" sz="2200" smtClean="0"/>
              <a:t>Ernest Orlando Lawrence byl americký fyzik, který zkoumal radioaktivitu a vynalezl cyklotron</a:t>
            </a:r>
          </a:p>
          <a:p>
            <a:endParaRPr lang="cs-CZ" smtClean="0"/>
          </a:p>
        </p:txBody>
      </p:sp>
      <p:pic>
        <p:nvPicPr>
          <p:cNvPr id="31747" name="Obrázek 4" descr="lawrenciu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4429125"/>
            <a:ext cx="1357312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Obrázek 5" descr="800px-Cyclotron_paten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4071938"/>
            <a:ext cx="371475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ovéPole 6"/>
          <p:cNvSpPr txBox="1">
            <a:spLocks noChangeArrowheads="1"/>
          </p:cNvSpPr>
          <p:nvPr/>
        </p:nvSpPr>
        <p:spPr bwMode="auto">
          <a:xfrm>
            <a:off x="4857750" y="6072188"/>
            <a:ext cx="300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/>
              <a:t>cyklotron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/>
          </p:nvPr>
        </p:nvSpPr>
        <p:spPr>
          <a:xfrm>
            <a:off x="571500" y="1027113"/>
            <a:ext cx="8072438" cy="615950"/>
          </a:xfrm>
        </p:spPr>
        <p:txBody>
          <a:bodyPr/>
          <a:lstStyle/>
          <a:p>
            <a:r>
              <a:rPr lang="cs-CZ" smtClean="0"/>
              <a:t>Zajímavosti - Univerzita Berkeley </a:t>
            </a:r>
          </a:p>
        </p:txBody>
      </p:sp>
      <p:pic>
        <p:nvPicPr>
          <p:cNvPr id="32770" name="Zástupný symbol pro obsah 3" descr="University_of_California_Berkele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3786188"/>
            <a:ext cx="332898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Zástupný symbol pro obsah 7"/>
          <p:cNvSpPr>
            <a:spLocks noGrp="1"/>
          </p:cNvSpPr>
          <p:nvPr>
            <p:ph idx="1"/>
          </p:nvPr>
        </p:nvSpPr>
        <p:spPr>
          <a:xfrm>
            <a:off x="1042988" y="1643063"/>
            <a:ext cx="6777037" cy="4189412"/>
          </a:xfrm>
        </p:spPr>
        <p:txBody>
          <a:bodyPr/>
          <a:lstStyle/>
          <a:p>
            <a:pPr>
              <a:buFont typeface="Century Gothic" pitchFamily="34" charset="0"/>
              <a:buChar char="-"/>
            </a:pPr>
            <a:r>
              <a:rPr lang="cs-CZ" sz="2200" smtClean="0"/>
              <a:t>2. nejlepší univerzita na světě ( podle ARWU)</a:t>
            </a:r>
          </a:p>
          <a:p>
            <a:pPr>
              <a:buFont typeface="Century Gothic" pitchFamily="34" charset="0"/>
              <a:buChar char="-"/>
            </a:pPr>
            <a:r>
              <a:rPr lang="cs-CZ" sz="2200" smtClean="0"/>
              <a:t>z transuranů tu byly v laboratoři objeveny tyto prvky: Pu, Cm, Bk, Cf, Es, Md, No, Lr</a:t>
            </a:r>
          </a:p>
          <a:p>
            <a:pPr>
              <a:buFont typeface="Century Gothic" pitchFamily="34" charset="0"/>
              <a:buChar char="-"/>
            </a:pPr>
            <a:r>
              <a:rPr lang="cs-CZ" sz="2200" smtClean="0"/>
              <a:t>Berkelium – pojmenováno podle této univerzity</a:t>
            </a:r>
          </a:p>
          <a:p>
            <a:pPr>
              <a:buFont typeface="Century Gothic" pitchFamily="34" charset="0"/>
              <a:buChar char="-"/>
            </a:pPr>
            <a:r>
              <a:rPr lang="cs-CZ" sz="2200" smtClean="0"/>
              <a:t>nachází se v Kalifornii</a:t>
            </a:r>
          </a:p>
        </p:txBody>
      </p:sp>
      <p:pic>
        <p:nvPicPr>
          <p:cNvPr id="32772" name="Zástupný symbol pro obsah 6" descr="UCBerkeleyCampu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4214813"/>
            <a:ext cx="3294063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027113"/>
            <a:ext cx="7024687" cy="601662"/>
          </a:xfrm>
        </p:spPr>
        <p:txBody>
          <a:bodyPr/>
          <a:lstStyle/>
          <a:p>
            <a:pPr eaLnBrk="1" hangingPunct="1"/>
            <a:r>
              <a:rPr lang="cs-CZ" smtClean="0"/>
              <a:t>Poloha v PTP</a:t>
            </a:r>
          </a:p>
        </p:txBody>
      </p:sp>
      <p:pic>
        <p:nvPicPr>
          <p:cNvPr id="15362" name="Zástupný symbol pro obsah 3" descr="PTP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27075" y="1857375"/>
            <a:ext cx="7488238" cy="4005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027113"/>
            <a:ext cx="7024687" cy="6873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928813"/>
            <a:ext cx="6842125" cy="4308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baseline="-25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smtClean="0"/>
              <a:t>Chemie obecná a anorganická –Ing. Vratislav Šrámek, 	nakladatelství Olomouc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smtClean="0"/>
              <a:t>Všeobecná a anorganická chemie – J. Gažo a kolektiv, vydavatelství ALFA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smtClean="0"/>
              <a:t>Přehled středoškolské chemie – Prof. RNDr. Jiří Vacík, DrSc a kolektiv, SPN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800" smtClean="0">
                <a:hlinkClick r:id="rId2"/>
              </a:rPr>
              <a:t>http://en.wikipedia.org</a:t>
            </a:r>
            <a:endParaRPr lang="cs-CZ" sz="180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800" smtClean="0"/>
              <a:t>Chemie pro čtyřletá gymnázia – RNDr. J. Honza, CSc. , nakladatelství Olomouc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1800" smtClean="0"/>
              <a:t>obrázky – www.google.com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cs-CZ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Zástupný symbol pro obsah 7" descr="f e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928813"/>
            <a:ext cx="5357812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027113"/>
            <a:ext cx="7024687" cy="687387"/>
          </a:xfrm>
        </p:spPr>
        <p:txBody>
          <a:bodyPr/>
          <a:lstStyle/>
          <a:p>
            <a:pPr eaLnBrk="1" hangingPunct="1"/>
            <a:r>
              <a:rPr lang="cs-CZ" smtClean="0"/>
              <a:t>Elektronové konfigurace</a:t>
            </a:r>
          </a:p>
        </p:txBody>
      </p:sp>
      <p:sp>
        <p:nvSpPr>
          <p:cNvPr id="16387" name="Zástupný symbol pro obsah 8"/>
          <p:cNvSpPr>
            <a:spLocks noGrp="1"/>
          </p:cNvSpPr>
          <p:nvPr>
            <p:ph idx="1"/>
          </p:nvPr>
        </p:nvSpPr>
        <p:spPr>
          <a:xfrm>
            <a:off x="1071563" y="1785938"/>
            <a:ext cx="6777037" cy="40465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mtClean="0"/>
              <a:t>Obecná :(n-2)f</a:t>
            </a:r>
            <a:r>
              <a:rPr lang="cs-CZ" baseline="30000" smtClean="0"/>
              <a:t>1-14</a:t>
            </a:r>
          </a:p>
          <a:p>
            <a:pPr>
              <a:buFont typeface="Wingdings 2" pitchFamily="18" charset="2"/>
              <a:buNone/>
            </a:pPr>
            <a:endParaRPr lang="cs-CZ" baseline="30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027113"/>
            <a:ext cx="7024687" cy="615950"/>
          </a:xfrm>
        </p:spPr>
        <p:txBody>
          <a:bodyPr/>
          <a:lstStyle/>
          <a:p>
            <a:pPr eaLnBrk="1" hangingPunct="1"/>
            <a:r>
              <a:rPr lang="cs-CZ" smtClean="0"/>
              <a:t>Výskyt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071563" y="1714500"/>
            <a:ext cx="6777037" cy="4117975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cs-CZ" smtClean="0"/>
              <a:t>v přírodě se nevyskytují</a:t>
            </a:r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Obrázek 3" descr="jaderný reakto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4313" y="3000375"/>
            <a:ext cx="20193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15950"/>
          </a:xfrm>
        </p:spPr>
        <p:txBody>
          <a:bodyPr/>
          <a:lstStyle/>
          <a:p>
            <a:r>
              <a:rPr lang="cs-CZ" smtClean="0"/>
              <a:t>Příprava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1042988" y="1714500"/>
            <a:ext cx="6777037" cy="4117975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mtClean="0"/>
              <a:t>první pokusy proběhly v roce 1940</a:t>
            </a:r>
          </a:p>
          <a:p>
            <a:pPr>
              <a:buFontTx/>
              <a:buChar char="-"/>
            </a:pPr>
            <a:r>
              <a:rPr lang="cs-CZ" smtClean="0"/>
              <a:t>vytvořené v jaderných reaktorech</a:t>
            </a:r>
          </a:p>
          <a:p>
            <a:pPr>
              <a:buFontTx/>
              <a:buChar char="-"/>
            </a:pPr>
            <a:r>
              <a:rPr lang="cs-CZ" smtClean="0"/>
              <a:t>bombardujeme tenkou uranovou fólii těžkým vodíkem nebo neutrony , 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ty se zachytí  -&gt; vznikne uměle 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vytvořený prvek</a:t>
            </a:r>
          </a:p>
        </p:txBody>
      </p:sp>
      <p:sp>
        <p:nvSpPr>
          <p:cNvPr id="18436" name="TextovéPole 4"/>
          <p:cNvSpPr txBox="1">
            <a:spLocks noChangeArrowheads="1"/>
          </p:cNvSpPr>
          <p:nvPr/>
        </p:nvSpPr>
        <p:spPr bwMode="auto">
          <a:xfrm>
            <a:off x="6643688" y="6000750"/>
            <a:ext cx="185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jaderný reaktor</a:t>
            </a:r>
          </a:p>
        </p:txBody>
      </p:sp>
      <p:pic>
        <p:nvPicPr>
          <p:cNvPr id="18437" name="Picture 2" descr="^{238}\mathrm{U(n,2n)}\ ^{237}\mathrm{U}\ \xrightarrow[6,75\ \mathrm{d}]{\beta^-}\ ^{237}\mathrm{Np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4857750"/>
            <a:ext cx="4357688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ovéPole 6"/>
          <p:cNvSpPr txBox="1">
            <a:spLocks noChangeArrowheads="1"/>
          </p:cNvSpPr>
          <p:nvPr/>
        </p:nvSpPr>
        <p:spPr bwMode="auto">
          <a:xfrm>
            <a:off x="1285875" y="5500688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/>
              <a:t>rovnice pro přípravu Neptunia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87387"/>
          </a:xfrm>
        </p:spPr>
        <p:txBody>
          <a:bodyPr/>
          <a:lstStyle/>
          <a:p>
            <a:r>
              <a:rPr lang="cs-CZ" smtClean="0"/>
              <a:t>Výroba</a:t>
            </a:r>
          </a:p>
        </p:txBody>
      </p:sp>
      <p:sp>
        <p:nvSpPr>
          <p:cNvPr id="19458" name="Zástupný symbol pro obsah 2"/>
          <p:cNvSpPr>
            <a:spLocks noGrp="1"/>
          </p:cNvSpPr>
          <p:nvPr>
            <p:ph idx="1"/>
          </p:nvPr>
        </p:nvSpPr>
        <p:spPr>
          <a:xfrm>
            <a:off x="1042988" y="1714500"/>
            <a:ext cx="6777037" cy="41179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mtClean="0"/>
              <a:t>- nevyrábějí se ve velkém množství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692150"/>
            <a:ext cx="8243887" cy="6492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Vlastnosti</a:t>
            </a:r>
            <a:endParaRPr lang="cs-CZ" dirty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428750"/>
            <a:ext cx="7920037" cy="47371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cs-CZ" smtClean="0"/>
              <a:t>uměle připravené = </a:t>
            </a:r>
            <a:r>
              <a:rPr lang="cs-CZ" u="sng" smtClean="0"/>
              <a:t>transurany</a:t>
            </a:r>
          </a:p>
          <a:p>
            <a:pPr eaLnBrk="1" hangingPunct="1">
              <a:buFontTx/>
              <a:buChar char="-"/>
            </a:pPr>
            <a:r>
              <a:rPr lang="cs-CZ" smtClean="0"/>
              <a:t>vysoce radioaktivní</a:t>
            </a:r>
          </a:p>
          <a:p>
            <a:pPr eaLnBrk="1" hangingPunct="1">
              <a:buFontTx/>
              <a:buChar char="-"/>
            </a:pPr>
            <a:r>
              <a:rPr lang="cs-CZ" smtClean="0"/>
              <a:t>zdraví nebezpečné</a:t>
            </a:r>
          </a:p>
          <a:p>
            <a:pPr eaLnBrk="1" hangingPunct="1">
              <a:buFontTx/>
              <a:buChar char="-"/>
            </a:pPr>
            <a:r>
              <a:rPr lang="cs-CZ" smtClean="0"/>
              <a:t>kovový prvek</a:t>
            </a:r>
          </a:p>
          <a:p>
            <a:pPr eaLnBrk="1" hangingPunct="1">
              <a:buFontTx/>
              <a:buChar char="-"/>
            </a:pPr>
            <a:r>
              <a:rPr lang="cs-CZ" smtClean="0"/>
              <a:t>stříbřitá barva, na vzduchu se oxidují -&gt; šedivá barva</a:t>
            </a:r>
          </a:p>
          <a:p>
            <a:pPr eaLnBrk="1" hangingPunct="1">
              <a:buFontTx/>
              <a:buChar char="-"/>
            </a:pPr>
            <a:r>
              <a:rPr lang="cs-CZ" smtClean="0"/>
              <a:t>dlouhý poločas rozpadu</a:t>
            </a:r>
          </a:p>
          <a:p>
            <a:pPr eaLnBrk="1" hangingPunct="1">
              <a:buFontTx/>
              <a:buChar char="-"/>
            </a:pPr>
            <a:r>
              <a:rPr lang="cs-CZ" smtClean="0"/>
              <a:t>použití k vědeckým účelům</a:t>
            </a:r>
          </a:p>
          <a:p>
            <a:pPr eaLnBrk="1" hangingPunct="1">
              <a:buFontTx/>
              <a:buChar char="-"/>
            </a:pPr>
            <a:r>
              <a:rPr lang="cs-CZ" smtClean="0"/>
              <a:t>pevné skupenství</a:t>
            </a:r>
          </a:p>
          <a:p>
            <a:pPr eaLnBrk="1" hangingPunct="1">
              <a:buFontTx/>
              <a:buChar char="-"/>
            </a:pPr>
            <a:endParaRPr lang="cs-CZ" smtClean="0"/>
          </a:p>
        </p:txBody>
      </p:sp>
      <p:pic>
        <p:nvPicPr>
          <p:cNvPr id="20483" name="Zástupný symbol pro obsah 5" descr="250px-Radioactive.svg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14938" y="3714750"/>
            <a:ext cx="2892425" cy="2533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15950"/>
          </a:xfrm>
        </p:spPr>
        <p:txBody>
          <a:bodyPr/>
          <a:lstStyle/>
          <a:p>
            <a:r>
              <a:rPr lang="cs-CZ" smtClean="0"/>
              <a:t>Neptunium - Np</a:t>
            </a:r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>
          <a:xfrm>
            <a:off x="1042988" y="1785938"/>
            <a:ext cx="7029450" cy="4046537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2200" smtClean="0"/>
              <a:t>důležitý izotop : </a:t>
            </a:r>
            <a:r>
              <a:rPr lang="cs-CZ" sz="2200" baseline="30000" smtClean="0"/>
              <a:t>237</a:t>
            </a:r>
            <a:r>
              <a:rPr lang="cs-CZ" sz="2200" smtClean="0"/>
              <a:t>Np – terč při výrobě Pu</a:t>
            </a:r>
          </a:p>
          <a:p>
            <a:pPr>
              <a:buFontTx/>
              <a:buChar char="-"/>
            </a:pPr>
            <a:r>
              <a:rPr lang="cs-CZ" sz="2200" smtClean="0"/>
              <a:t>existují sloučeniny neptunia ( hybridy, halogenidy, oxidy)</a:t>
            </a:r>
          </a:p>
          <a:p>
            <a:pPr>
              <a:buFontTx/>
              <a:buChar char="-"/>
            </a:pPr>
            <a:r>
              <a:rPr lang="cs-CZ" sz="2200" smtClean="0"/>
              <a:t>víme, že dokážeme vyrobit prvek a </a:t>
            </a:r>
          </a:p>
          <a:p>
            <a:pPr>
              <a:buFont typeface="Wingdings 2" pitchFamily="18" charset="2"/>
              <a:buNone/>
            </a:pPr>
            <a:r>
              <a:rPr lang="cs-CZ" sz="2200" smtClean="0"/>
              <a:t>jeho sloučeniny, ale zatím nevíme o jeho dalších možných využití</a:t>
            </a:r>
          </a:p>
          <a:p>
            <a:pPr>
              <a:buFont typeface="Wingdings 2" pitchFamily="18" charset="2"/>
              <a:buNone/>
            </a:pPr>
            <a:r>
              <a:rPr lang="cs-CZ" sz="2200" smtClean="0"/>
              <a:t> </a:t>
            </a:r>
          </a:p>
          <a:p>
            <a:pPr>
              <a:buFont typeface="Wingdings 2" pitchFamily="18" charset="2"/>
              <a:buNone/>
            </a:pPr>
            <a:r>
              <a:rPr lang="cs-CZ" sz="2200" smtClean="0"/>
              <a:t>  </a:t>
            </a:r>
          </a:p>
          <a:p>
            <a:pPr>
              <a:buFont typeface="Wingdings 2" pitchFamily="18" charset="2"/>
              <a:buNone/>
            </a:pPr>
            <a:r>
              <a:rPr lang="cs-CZ" sz="2200" smtClean="0"/>
              <a:t>                                                     </a:t>
            </a:r>
          </a:p>
        </p:txBody>
      </p:sp>
      <p:pic>
        <p:nvPicPr>
          <p:cNvPr id="21507" name="Obrázek 3" descr="neptuniu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4071938"/>
            <a:ext cx="22860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Obrázek 4" descr="neptu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3929063"/>
            <a:ext cx="2762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ovéPole 5"/>
          <p:cNvSpPr txBox="1">
            <a:spLocks noChangeArrowheads="1"/>
          </p:cNvSpPr>
          <p:nvPr/>
        </p:nvSpPr>
        <p:spPr bwMode="auto">
          <a:xfrm>
            <a:off x="4500563" y="6072188"/>
            <a:ext cx="3714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/>
              <a:t>pojmenován podle planety Neptun</a:t>
            </a:r>
          </a:p>
        </p:txBody>
      </p:sp>
      <p:sp>
        <p:nvSpPr>
          <p:cNvPr id="21510" name="TextovéPole 6"/>
          <p:cNvSpPr txBox="1">
            <a:spLocks noChangeArrowheads="1"/>
          </p:cNvSpPr>
          <p:nvPr/>
        </p:nvSpPr>
        <p:spPr bwMode="auto">
          <a:xfrm>
            <a:off x="2357438" y="5929313"/>
            <a:ext cx="185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/>
              <a:t>Neptunium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15950"/>
          </a:xfrm>
        </p:spPr>
        <p:txBody>
          <a:bodyPr/>
          <a:lstStyle/>
          <a:p>
            <a:r>
              <a:rPr lang="cs-CZ" smtClean="0"/>
              <a:t>Plutonium - Pu</a:t>
            </a:r>
          </a:p>
        </p:txBody>
      </p:sp>
      <p:sp>
        <p:nvSpPr>
          <p:cNvPr id="22530" name="Zástupný symbol pro obsah 2"/>
          <p:cNvSpPr>
            <a:spLocks noGrp="1"/>
          </p:cNvSpPr>
          <p:nvPr>
            <p:ph idx="1"/>
          </p:nvPr>
        </p:nvSpPr>
        <p:spPr>
          <a:xfrm>
            <a:off x="1042988" y="1785938"/>
            <a:ext cx="7529512" cy="4046537"/>
          </a:xfrm>
        </p:spPr>
        <p:txBody>
          <a:bodyPr/>
          <a:lstStyle/>
          <a:p>
            <a:pPr>
              <a:buFont typeface="Century Gothic" pitchFamily="34" charset="0"/>
              <a:buChar char="-"/>
            </a:pPr>
            <a:r>
              <a:rPr lang="cs-CZ" sz="2200" smtClean="0"/>
              <a:t>používaný pro výrobu jaderných bomb </a:t>
            </a:r>
          </a:p>
          <a:p>
            <a:pPr>
              <a:buFont typeface="Wingdings 2" pitchFamily="18" charset="2"/>
              <a:buNone/>
            </a:pPr>
            <a:r>
              <a:rPr lang="cs-CZ" sz="2200" baseline="30000" smtClean="0"/>
              <a:t>239</a:t>
            </a:r>
            <a:r>
              <a:rPr lang="cs-CZ" sz="2200" smtClean="0"/>
              <a:t>Pu – velmi rychlá řetězová reakce rozpadajících se jader</a:t>
            </a:r>
          </a:p>
          <a:p>
            <a:pPr>
              <a:buFont typeface="Century Gothic" pitchFamily="34" charset="0"/>
              <a:buChar char="-"/>
            </a:pPr>
            <a:r>
              <a:rPr lang="cs-CZ" sz="2200" smtClean="0"/>
              <a:t>dlouhodobý  energetický zdroj díky dlouhému poločasu rozpadu (kosmické sondy)</a:t>
            </a:r>
          </a:p>
          <a:p>
            <a:pPr>
              <a:buFont typeface="Century Gothic" pitchFamily="34" charset="0"/>
              <a:buChar char="-"/>
            </a:pPr>
            <a:r>
              <a:rPr lang="cs-CZ" sz="2200" smtClean="0"/>
              <a:t>palivo pro jaderné reaktory</a:t>
            </a:r>
          </a:p>
          <a:p>
            <a:pPr>
              <a:buFont typeface="Century Gothic" pitchFamily="34" charset="0"/>
              <a:buChar char="-"/>
            </a:pPr>
            <a:endParaRPr lang="cs-CZ" sz="2200" smtClean="0"/>
          </a:p>
        </p:txBody>
      </p:sp>
      <p:pic>
        <p:nvPicPr>
          <p:cNvPr id="22531" name="Obrázek 3" descr="plutoniu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4071938"/>
            <a:ext cx="2039937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Obrázek 4" descr="nagasaki - pu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3500438"/>
            <a:ext cx="1976437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ovéPole 5"/>
          <p:cNvSpPr txBox="1">
            <a:spLocks noChangeArrowheads="1"/>
          </p:cNvSpPr>
          <p:nvPr/>
        </p:nvSpPr>
        <p:spPr bwMode="auto">
          <a:xfrm>
            <a:off x="6429375" y="5929313"/>
            <a:ext cx="2071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/>
              <a:t>výbuch atomové bomby v Nagasaki, 1945</a:t>
            </a:r>
          </a:p>
        </p:txBody>
      </p:sp>
      <p:sp>
        <p:nvSpPr>
          <p:cNvPr id="22534" name="TextovéPole 6"/>
          <p:cNvSpPr txBox="1">
            <a:spLocks noChangeArrowheads="1"/>
          </p:cNvSpPr>
          <p:nvPr/>
        </p:nvSpPr>
        <p:spPr bwMode="auto">
          <a:xfrm>
            <a:off x="3857625" y="6143625"/>
            <a:ext cx="1985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/>
              <a:t>kovový vzhled plutonia</a:t>
            </a:r>
          </a:p>
        </p:txBody>
      </p:sp>
      <p:pic>
        <p:nvPicPr>
          <p:cNvPr id="22535" name="Obrázek 7" descr="pluto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4143375"/>
            <a:ext cx="2024062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ovéPole 8"/>
          <p:cNvSpPr txBox="1">
            <a:spLocks noChangeArrowheads="1"/>
          </p:cNvSpPr>
          <p:nvPr/>
        </p:nvSpPr>
        <p:spPr bwMode="auto">
          <a:xfrm>
            <a:off x="214313" y="6215063"/>
            <a:ext cx="3000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sz="1400"/>
              <a:t>pojmenován podle planety Pluto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1071</TotalTime>
  <Words>472</Words>
  <Application>Microsoft Office PowerPoint</Application>
  <PresentationFormat>Předvádění na obrazovce (4:3)</PresentationFormat>
  <Paragraphs>100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Šablona návrhu</vt:lpstr>
      </vt:variant>
      <vt:variant>
        <vt:i4>5</vt:i4>
      </vt:variant>
      <vt:variant>
        <vt:lpstr>Nadpisy snímků</vt:lpstr>
      </vt:variant>
      <vt:variant>
        <vt:i4>20</vt:i4>
      </vt:variant>
    </vt:vector>
  </HeadingPairs>
  <TitlesOfParts>
    <vt:vector size="31" baseType="lpstr">
      <vt:lpstr>Arial</vt:lpstr>
      <vt:lpstr>Century Gothic</vt:lpstr>
      <vt:lpstr>Wingdings 2</vt:lpstr>
      <vt:lpstr>Calibri</vt:lpstr>
      <vt:lpstr>Vrinda</vt:lpstr>
      <vt:lpstr>Verdana</vt:lpstr>
      <vt:lpstr>Austin</vt:lpstr>
      <vt:lpstr>Austin</vt:lpstr>
      <vt:lpstr>Austin</vt:lpstr>
      <vt:lpstr>Austin</vt:lpstr>
      <vt:lpstr>Austin</vt:lpstr>
      <vt:lpstr>Prvky s protonovým číslem 93 - 103</vt:lpstr>
      <vt:lpstr>Poloha v PTP</vt:lpstr>
      <vt:lpstr>Elektronové konfigurace</vt:lpstr>
      <vt:lpstr>Výskyt</vt:lpstr>
      <vt:lpstr>Příprava</vt:lpstr>
      <vt:lpstr>Výroba</vt:lpstr>
      <vt:lpstr>Vlastnosti</vt:lpstr>
      <vt:lpstr>Neptunium - Np</vt:lpstr>
      <vt:lpstr>Plutonium - Pu</vt:lpstr>
      <vt:lpstr>Americium - Am</vt:lpstr>
      <vt:lpstr>Curium - Cm</vt:lpstr>
      <vt:lpstr>Berkelium - Bk</vt:lpstr>
      <vt:lpstr>Kalifornium – Cf</vt:lpstr>
      <vt:lpstr>Einsteinium - Es</vt:lpstr>
      <vt:lpstr>Fermium - Fm</vt:lpstr>
      <vt:lpstr>Mendelevium - Md</vt:lpstr>
      <vt:lpstr>Nobelium - No</vt:lpstr>
      <vt:lpstr>Lawrencium - Lr</vt:lpstr>
      <vt:lpstr>Zajímavosti - Univerzita Berkeley </vt:lpstr>
      <vt:lpstr>Zdroje</vt:lpstr>
    </vt:vector>
  </TitlesOfParts>
  <Company>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Výroba železa</dc:title>
  <dc:creator>Helena</dc:creator>
  <cp:lastModifiedBy>student GVP</cp:lastModifiedBy>
  <cp:revision>107</cp:revision>
  <dcterms:created xsi:type="dcterms:W3CDTF">2006-12-08T18:56:04Z</dcterms:created>
  <dcterms:modified xsi:type="dcterms:W3CDTF">2012-04-25T12:20:25Z</dcterms:modified>
</cp:coreProperties>
</file>