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8"/>
  </p:notesMasterIdLst>
  <p:sldIdLst>
    <p:sldId id="295" r:id="rId2"/>
    <p:sldId id="256" r:id="rId3"/>
    <p:sldId id="257" r:id="rId4"/>
    <p:sldId id="258" r:id="rId5"/>
    <p:sldId id="296" r:id="rId6"/>
    <p:sldId id="297" r:id="rId7"/>
    <p:sldId id="260" r:id="rId8"/>
    <p:sldId id="299" r:id="rId9"/>
    <p:sldId id="300" r:id="rId10"/>
    <p:sldId id="298" r:id="rId11"/>
    <p:sldId id="302" r:id="rId12"/>
    <p:sldId id="305" r:id="rId13"/>
    <p:sldId id="303" r:id="rId14"/>
    <p:sldId id="306" r:id="rId15"/>
    <p:sldId id="308" r:id="rId16"/>
    <p:sldId id="307" r:id="rId17"/>
    <p:sldId id="309" r:id="rId18"/>
    <p:sldId id="311" r:id="rId19"/>
    <p:sldId id="310" r:id="rId20"/>
    <p:sldId id="312" r:id="rId21"/>
    <p:sldId id="313" r:id="rId22"/>
    <p:sldId id="314" r:id="rId23"/>
    <p:sldId id="315" r:id="rId24"/>
    <p:sldId id="316" r:id="rId25"/>
    <p:sldId id="318" r:id="rId26"/>
    <p:sldId id="317" r:id="rId2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řední styl 1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789" autoAdjust="0"/>
    <p:restoredTop sz="94660"/>
  </p:normalViewPr>
  <p:slideViewPr>
    <p:cSldViewPr>
      <p:cViewPr>
        <p:scale>
          <a:sx n="100" d="100"/>
          <a:sy n="100" d="100"/>
        </p:scale>
        <p:origin x="-486"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EA29C7-3F89-4BE2-BCF5-2123539E9AA2}" type="datetimeFigureOut">
              <a:rPr lang="cs-CZ" smtClean="0"/>
              <a:pPr/>
              <a:t>26.4.2012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B0DB63-1C1F-4D47-BB51-D5B499B22A85}"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Obrázky</a:t>
            </a:r>
            <a:r>
              <a:rPr lang="cs-CZ" baseline="0" dirty="0" smtClean="0"/>
              <a:t> </a:t>
            </a:r>
            <a:r>
              <a:rPr lang="cs-CZ" baseline="0" dirty="0" err="1" smtClean="0"/>
              <a:t>osbornitu</a:t>
            </a:r>
            <a:r>
              <a:rPr lang="cs-CZ" baseline="0" dirty="0" smtClean="0"/>
              <a:t>, </a:t>
            </a:r>
            <a:r>
              <a:rPr lang="cs-CZ" sz="1200" dirty="0" err="1" smtClean="0">
                <a:solidFill>
                  <a:schemeClr val="tx1"/>
                </a:solidFill>
              </a:rPr>
              <a:t>hongquiitu</a:t>
            </a:r>
            <a:r>
              <a:rPr lang="cs-CZ" baseline="0" dirty="0" smtClean="0"/>
              <a:t> a ostatních minerálů jsem bohužel nenašel. </a:t>
            </a:r>
            <a:endParaRPr lang="cs-CZ" dirty="0"/>
          </a:p>
        </p:txBody>
      </p:sp>
      <p:sp>
        <p:nvSpPr>
          <p:cNvPr id="4" name="Zástupný symbol pro číslo snímku 3"/>
          <p:cNvSpPr>
            <a:spLocks noGrp="1"/>
          </p:cNvSpPr>
          <p:nvPr>
            <p:ph type="sldNum" sz="quarter" idx="10"/>
          </p:nvPr>
        </p:nvSpPr>
        <p:spPr/>
        <p:txBody>
          <a:bodyPr/>
          <a:lstStyle/>
          <a:p>
            <a:fld id="{62B0DB63-1C1F-4D47-BB51-D5B499B22A85}" type="slidenum">
              <a:rPr lang="cs-CZ" smtClean="0"/>
              <a:pPr/>
              <a:t>6</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159" y="0"/>
              <a:ext cx="9143396" cy="6858000"/>
              <a:chOff x="159" y="0"/>
              <a:chExt cx="9143396" cy="6858000"/>
            </a:xfrm>
          </p:grpSpPr>
          <p:grpSp>
            <p:nvGrpSpPr>
              <p:cNvPr id="28" name="Group 4"/>
              <p:cNvGrpSpPr>
                <a:grpSpLocks/>
              </p:cNvGrpSpPr>
              <p:nvPr/>
            </p:nvGrpSpPr>
            <p:grpSpPr bwMode="auto">
              <a:xfrm>
                <a:off x="159" y="0"/>
                <a:ext cx="2514434" cy="6858000"/>
                <a:chOff x="159" y="0"/>
                <a:chExt cx="2514434"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9" name="Group 5"/>
              <p:cNvGrpSpPr>
                <a:grpSpLocks/>
              </p:cNvGrpSpPr>
              <p:nvPr/>
            </p:nvGrpSpPr>
            <p:grpSpPr bwMode="auto">
              <a:xfrm>
                <a:off x="422406" y="0"/>
                <a:ext cx="2514434" cy="6858000"/>
                <a:chOff x="-504" y="0"/>
                <a:chExt cx="2514434"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9"/>
              <p:cNvGrpSpPr>
                <a:grpSpLocks/>
              </p:cNvGrpSpPr>
              <p:nvPr/>
            </p:nvGrpSpPr>
            <p:grpSpPr bwMode="auto">
              <a:xfrm rot="10800000">
                <a:off x="6629121" y="0"/>
                <a:ext cx="2514434" cy="6858000"/>
                <a:chOff x="445" y="0"/>
                <a:chExt cx="2514434"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cs-CZ" smtClean="0"/>
              <a:t>Kliknutím lze upravit styl.</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a:lvl1pPr>
          </a:lstStyle>
          <a:p>
            <a:pPr>
              <a:defRPr/>
            </a:pPr>
            <a:endParaRPr lang="cs-CZ"/>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cs-CZ"/>
          </a:p>
        </p:txBody>
      </p:sp>
      <p:sp>
        <p:nvSpPr>
          <p:cNvPr id="49" name="Slide Number Placeholder 5"/>
          <p:cNvSpPr>
            <a:spLocks noGrp="1"/>
          </p:cNvSpPr>
          <p:nvPr>
            <p:ph type="sldNum" sz="quarter" idx="12"/>
          </p:nvPr>
        </p:nvSpPr>
        <p:spPr>
          <a:xfrm>
            <a:off x="4649788" y="5719763"/>
            <a:ext cx="642937" cy="365125"/>
          </a:xfrm>
        </p:spPr>
        <p:txBody>
          <a:bodyPr/>
          <a:lstStyle>
            <a:lvl1pPr>
              <a:defRPr>
                <a:solidFill>
                  <a:schemeClr val="accent1"/>
                </a:solidFill>
              </a:defRPr>
            </a:lvl1pPr>
          </a:lstStyle>
          <a:p>
            <a:pPr>
              <a:defRPr/>
            </a:pPr>
            <a:fld id="{E7C08ECF-53FF-4844-BBD1-D50A9C70F44C}"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A3F925BC-B80C-4B18-9204-79C728CEDE4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cs-CZ" smtClean="0"/>
              <a:t>Kliknutím lze upravit styl.</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94C63166-7888-46A0-B5FC-858754A56AF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A448871A-CB8A-4EF9-9FEB-6368DD0912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7358DA50-3483-4836-BA91-A98A0FF76F1A}"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endParaRPr lang="cs-CZ"/>
          </a:p>
        </p:txBody>
      </p:sp>
      <p:sp>
        <p:nvSpPr>
          <p:cNvPr id="6" name="Footer Placeholder 4"/>
          <p:cNvSpPr>
            <a:spLocks noGrp="1"/>
          </p:cNvSpPr>
          <p:nvPr>
            <p:ph type="ftr" sz="quarter" idx="16"/>
          </p:nvPr>
        </p:nvSpPr>
        <p:spPr/>
        <p:txBody>
          <a:bodyPr/>
          <a:lstStyle>
            <a:lvl1pPr>
              <a:defRPr/>
            </a:lvl1pPr>
          </a:lstStyle>
          <a:p>
            <a:pPr>
              <a:defRPr/>
            </a:pPr>
            <a:endParaRPr lang="cs-CZ"/>
          </a:p>
        </p:txBody>
      </p:sp>
      <p:sp>
        <p:nvSpPr>
          <p:cNvPr id="7" name="Slide Number Placeholder 5"/>
          <p:cNvSpPr>
            <a:spLocks noGrp="1"/>
          </p:cNvSpPr>
          <p:nvPr>
            <p:ph type="sldNum" sz="quarter" idx="17"/>
          </p:nvPr>
        </p:nvSpPr>
        <p:spPr/>
        <p:txBody>
          <a:bodyPr/>
          <a:lstStyle>
            <a:lvl1pPr>
              <a:defRPr/>
            </a:lvl1pPr>
          </a:lstStyle>
          <a:p>
            <a:pPr>
              <a:defRPr/>
            </a:pPr>
            <a:fld id="{6FD0B9BC-FA15-47D2-BD69-0B8E46086488}"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3"/>
          <p:cNvSpPr>
            <a:spLocks noGrp="1"/>
          </p:cNvSpPr>
          <p:nvPr>
            <p:ph type="dt" sz="half" idx="10"/>
          </p:nvPr>
        </p:nvSpPr>
        <p:spPr/>
        <p:txBody>
          <a:bodyPr/>
          <a:lstStyle>
            <a:lvl1pPr>
              <a:defRPr/>
            </a:lvl1pPr>
          </a:lstStyle>
          <a:p>
            <a:pPr>
              <a:defRPr/>
            </a:pPr>
            <a:endParaRPr lang="cs-CZ"/>
          </a:p>
        </p:txBody>
      </p:sp>
      <p:sp>
        <p:nvSpPr>
          <p:cNvPr id="8" name="Footer Placeholder 4"/>
          <p:cNvSpPr>
            <a:spLocks noGrp="1"/>
          </p:cNvSpPr>
          <p:nvPr>
            <p:ph type="ftr" sz="quarter" idx="11"/>
          </p:nvPr>
        </p:nvSpPr>
        <p:spPr/>
        <p:txBody>
          <a:bodyPr/>
          <a:lstStyle>
            <a:lvl1pPr>
              <a:defRPr/>
            </a:lvl1pPr>
          </a:lstStyle>
          <a:p>
            <a:pPr>
              <a:defRPr/>
            </a:pPr>
            <a:endParaRPr lang="cs-CZ"/>
          </a:p>
        </p:txBody>
      </p:sp>
      <p:sp>
        <p:nvSpPr>
          <p:cNvPr id="9" name="Slide Number Placeholder 5"/>
          <p:cNvSpPr>
            <a:spLocks noGrp="1"/>
          </p:cNvSpPr>
          <p:nvPr>
            <p:ph type="sldNum" sz="quarter" idx="12"/>
          </p:nvPr>
        </p:nvSpPr>
        <p:spPr/>
        <p:txBody>
          <a:bodyPr/>
          <a:lstStyle>
            <a:lvl1pPr>
              <a:defRPr/>
            </a:lvl1pPr>
          </a:lstStyle>
          <a:p>
            <a:pPr>
              <a:defRPr/>
            </a:pPr>
            <a:fld id="{DC13A37E-B757-42DB-8ADE-ADC6E788E661}"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3"/>
          <p:cNvSpPr>
            <a:spLocks noGrp="1"/>
          </p:cNvSpPr>
          <p:nvPr>
            <p:ph type="dt" sz="half" idx="10"/>
          </p:nvPr>
        </p:nvSpPr>
        <p:spPr/>
        <p:txBody>
          <a:bodyPr/>
          <a:lstStyle>
            <a:lvl1pPr>
              <a:defRPr/>
            </a:lvl1pPr>
          </a:lstStyle>
          <a:p>
            <a:pPr>
              <a:defRPr/>
            </a:pPr>
            <a:endParaRPr lang="cs-CZ"/>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pPr>
              <a:defRPr/>
            </a:pPr>
            <a:fld id="{A76E65A7-35EB-4600-8D68-146FEE3A327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cs-CZ"/>
          </a:p>
        </p:txBody>
      </p:sp>
      <p:sp>
        <p:nvSpPr>
          <p:cNvPr id="3" name="Footer Placeholder 4"/>
          <p:cNvSpPr>
            <a:spLocks noGrp="1"/>
          </p:cNvSpPr>
          <p:nvPr>
            <p:ph type="ftr" sz="quarter" idx="11"/>
          </p:nvPr>
        </p:nvSpPr>
        <p:spPr/>
        <p:txBody>
          <a:bodyPr/>
          <a:lstStyle>
            <a:lvl1pPr>
              <a:defRPr/>
            </a:lvl1pPr>
          </a:lstStyle>
          <a:p>
            <a:pPr>
              <a:defRPr/>
            </a:pPr>
            <a:endParaRPr lang="cs-CZ"/>
          </a:p>
        </p:txBody>
      </p:sp>
      <p:sp>
        <p:nvSpPr>
          <p:cNvPr id="4" name="Slide Number Placeholder 5"/>
          <p:cNvSpPr>
            <a:spLocks noGrp="1"/>
          </p:cNvSpPr>
          <p:nvPr>
            <p:ph type="sldNum" sz="quarter" idx="12"/>
          </p:nvPr>
        </p:nvSpPr>
        <p:spPr/>
        <p:txBody>
          <a:bodyPr/>
          <a:lstStyle>
            <a:lvl1pPr>
              <a:defRPr/>
            </a:lvl1pPr>
          </a:lstStyle>
          <a:p>
            <a:pPr>
              <a:defRPr/>
            </a:pPr>
            <a:fld id="{BB2037CC-CDBC-4B75-A28C-E041FE5DFEF1}"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cs-CZ" smtClean="0"/>
              <a:t>Kliknutím lze upravit styl.</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48" name="Date Placeholder 4"/>
          <p:cNvSpPr>
            <a:spLocks noGrp="1"/>
          </p:cNvSpPr>
          <p:nvPr>
            <p:ph type="dt" sz="half" idx="10"/>
          </p:nvPr>
        </p:nvSpPr>
        <p:spPr/>
        <p:txBody>
          <a:bodyPr/>
          <a:lstStyle>
            <a:lvl1pPr>
              <a:defRPr/>
            </a:lvl1pPr>
          </a:lstStyle>
          <a:p>
            <a:pPr>
              <a:defRPr/>
            </a:pPr>
            <a:endParaRPr lang="cs-CZ"/>
          </a:p>
        </p:txBody>
      </p:sp>
      <p:sp>
        <p:nvSpPr>
          <p:cNvPr id="49" name="Slide Number Placeholder 6"/>
          <p:cNvSpPr>
            <a:spLocks noGrp="1"/>
          </p:cNvSpPr>
          <p:nvPr>
            <p:ph type="sldNum" sz="quarter" idx="11"/>
          </p:nvPr>
        </p:nvSpPr>
        <p:spPr/>
        <p:txBody>
          <a:bodyPr/>
          <a:lstStyle>
            <a:lvl1pPr>
              <a:defRPr/>
            </a:lvl1pPr>
          </a:lstStyle>
          <a:p>
            <a:pPr>
              <a:defRPr/>
            </a:pPr>
            <a:fld id="{556F52CB-F49E-439B-8A69-2AC6BA42E41B}" type="slidenum">
              <a:rPr lang="cs-CZ"/>
              <a:pPr>
                <a:defRPr/>
              </a:pPr>
              <a:t>‹#›</a:t>
            </a:fld>
            <a:endParaRPr lang="cs-CZ"/>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cs-CZ" smtClean="0"/>
              <a:t>Kliknutím lze upravit styl.</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48" name="Date Placeholder 4"/>
          <p:cNvSpPr>
            <a:spLocks noGrp="1"/>
          </p:cNvSpPr>
          <p:nvPr>
            <p:ph type="dt" sz="half" idx="10"/>
          </p:nvPr>
        </p:nvSpPr>
        <p:spPr/>
        <p:txBody>
          <a:bodyPr/>
          <a:lstStyle>
            <a:lvl1pPr>
              <a:defRPr/>
            </a:lvl1pPr>
          </a:lstStyle>
          <a:p>
            <a:pPr>
              <a:defRPr/>
            </a:pPr>
            <a:endParaRPr lang="cs-CZ"/>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cs-CZ"/>
          </a:p>
        </p:txBody>
      </p:sp>
      <p:sp>
        <p:nvSpPr>
          <p:cNvPr id="50" name="Slide Number Placeholder 6"/>
          <p:cNvSpPr>
            <a:spLocks noGrp="1"/>
          </p:cNvSpPr>
          <p:nvPr>
            <p:ph type="sldNum" sz="quarter" idx="12"/>
          </p:nvPr>
        </p:nvSpPr>
        <p:spPr/>
        <p:txBody>
          <a:bodyPr/>
          <a:lstStyle>
            <a:lvl1pPr>
              <a:defRPr/>
            </a:lvl1pPr>
          </a:lstStyle>
          <a:p>
            <a:pPr>
              <a:defRPr/>
            </a:pPr>
            <a:fld id="{5CD1A1B9-54A4-481D-A89B-DEBE7EE5D4FB}"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050" name="Group 41"/>
          <p:cNvGrpSpPr>
            <a:grpSpLocks/>
          </p:cNvGrpSpPr>
          <p:nvPr/>
        </p:nvGrpSpPr>
        <p:grpSpPr bwMode="auto">
          <a:xfrm>
            <a:off x="-304800" y="0"/>
            <a:ext cx="9932988" cy="6858000"/>
            <a:chOff x="-382404" y="0"/>
            <a:chExt cx="9932332" cy="6858000"/>
          </a:xfrm>
        </p:grpSpPr>
        <p:grpSp>
          <p:nvGrpSpPr>
            <p:cNvPr id="2059" name="Group 44"/>
            <p:cNvGrpSpPr>
              <a:grpSpLocks/>
            </p:cNvGrpSpPr>
            <p:nvPr/>
          </p:nvGrpSpPr>
          <p:grpSpPr bwMode="auto">
            <a:xfrm>
              <a:off x="0" y="0"/>
              <a:ext cx="9144000" cy="6858000"/>
              <a:chOff x="0" y="0"/>
              <a:chExt cx="9144000" cy="6858000"/>
            </a:xfrm>
          </p:grpSpPr>
          <p:grpSp>
            <p:nvGrpSpPr>
              <p:cNvPr id="2082"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083"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084"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54" name="Title Placeholder 1"/>
          <p:cNvSpPr>
            <a:spLocks noGrp="1"/>
          </p:cNvSpPr>
          <p:nvPr>
            <p:ph type="title"/>
          </p:nvPr>
        </p:nvSpPr>
        <p:spPr bwMode="auto">
          <a:xfrm>
            <a:off x="1042988" y="1027113"/>
            <a:ext cx="702468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Kliknutím lze upravit styl.</a:t>
            </a:r>
            <a:endParaRPr lang="en-US" smtClean="0"/>
          </a:p>
        </p:txBody>
      </p:sp>
      <p:sp>
        <p:nvSpPr>
          <p:cNvPr id="2055" name="Text Placeholder 2"/>
          <p:cNvSpPr>
            <a:spLocks noGrp="1"/>
          </p:cNvSpPr>
          <p:nvPr>
            <p:ph type="body" idx="1"/>
          </p:nvPr>
        </p:nvSpPr>
        <p:spPr bwMode="auto">
          <a:xfrm>
            <a:off x="1042988" y="2324100"/>
            <a:ext cx="6777037" cy="3508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endParaRPr lang="cs-CZ"/>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cs-CZ"/>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a:defRPr sz="1200">
                <a:solidFill>
                  <a:srgbClr val="FEFEFE"/>
                </a:solidFill>
              </a:defRPr>
            </a:lvl1pPr>
          </a:lstStyle>
          <a:p>
            <a:pPr>
              <a:defRPr/>
            </a:pPr>
            <a:fld id="{6D74C0AC-5B18-4410-A378-BFCC5284E4E7}"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50" r:id="rId1"/>
    <p:sldLayoutId id="2147483742" r:id="rId2"/>
    <p:sldLayoutId id="2147483743" r:id="rId3"/>
    <p:sldLayoutId id="2147483744" r:id="rId4"/>
    <p:sldLayoutId id="2147483745" r:id="rId5"/>
    <p:sldLayoutId id="2147483746" r:id="rId6"/>
    <p:sldLayoutId id="2147483747" r:id="rId7"/>
    <p:sldLayoutId id="2147483751" r:id="rId8"/>
    <p:sldLayoutId id="2147483752" r:id="rId9"/>
    <p:sldLayoutId id="2147483748" r:id="rId10"/>
    <p:sldLayoutId id="2147483749" r:id="rId11"/>
  </p:sldLayoutIdLst>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www.prvky.com/22.html" TargetMode="External"/><Relationship Id="rId2" Type="http://schemas.openxmlformats.org/officeDocument/2006/relationships/hyperlink" Target="http://www.rozhlas.cz/leonardo/technologie/_zprava/966441" TargetMode="External"/><Relationship Id="rId1" Type="http://schemas.openxmlformats.org/officeDocument/2006/relationships/slideLayout" Target="../slideLayouts/slideLayout2.xml"/><Relationship Id="rId5" Type="http://schemas.openxmlformats.org/officeDocument/2006/relationships/image" Target="../media/image22.wmf"/><Relationship Id="rId4" Type="http://schemas.openxmlformats.org/officeDocument/2006/relationships/hyperlink" Target="http://cs.wikipedia.org/wiki/Titan_(prve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ctrTitle"/>
          </p:nvPr>
        </p:nvSpPr>
        <p:spPr>
          <a:xfrm>
            <a:off x="4733925" y="2708275"/>
            <a:ext cx="3313113" cy="1701800"/>
          </a:xfrm>
        </p:spPr>
        <p:txBody>
          <a:bodyPr/>
          <a:lstStyle/>
          <a:p>
            <a:r>
              <a:rPr lang="cs-CZ" dirty="0" smtClean="0"/>
              <a:t>Titan</a:t>
            </a:r>
          </a:p>
        </p:txBody>
      </p:sp>
      <p:sp>
        <p:nvSpPr>
          <p:cNvPr id="7171" name="Podnadpis 2"/>
          <p:cNvSpPr>
            <a:spLocks noGrp="1"/>
          </p:cNvSpPr>
          <p:nvPr>
            <p:ph type="subTitle" idx="1"/>
          </p:nvPr>
        </p:nvSpPr>
        <p:spPr>
          <a:xfrm>
            <a:off x="4733925" y="4421188"/>
            <a:ext cx="3309938" cy="1260475"/>
          </a:xfrm>
        </p:spPr>
        <p:txBody>
          <a:bodyPr/>
          <a:lstStyle/>
          <a:p>
            <a:r>
              <a:rPr lang="cs-CZ" dirty="0" smtClean="0"/>
              <a:t>Autor: Šimon Novák , 4.B</a:t>
            </a:r>
          </a:p>
          <a:p>
            <a:r>
              <a:rPr lang="cs-CZ" dirty="0" smtClean="0"/>
              <a:t>Datum vypracování: 23.4.2012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14348" y="928670"/>
            <a:ext cx="7572428" cy="4903805"/>
          </a:xfrm>
        </p:spPr>
        <p:txBody>
          <a:bodyPr rtlCol="0">
            <a:normAutofit fontScale="92500" lnSpcReduction="20000"/>
          </a:bodyPr>
          <a:lstStyle/>
          <a:p>
            <a:pPr indent="-274320" eaLnBrk="1" fontAlgn="auto" hangingPunct="1">
              <a:spcAft>
                <a:spcPts val="0"/>
              </a:spcAft>
              <a:buFont typeface="Wingdings" pitchFamily="2" charset="2"/>
              <a:buChar char="Ø"/>
              <a:defRPr/>
            </a:pPr>
            <a:r>
              <a:rPr lang="cs-CZ" sz="1800" dirty="0" smtClean="0">
                <a:solidFill>
                  <a:schemeClr val="tx1"/>
                </a:solidFill>
              </a:rPr>
              <a:t>Titan je v kompaktním stavu kov</a:t>
            </a:r>
          </a:p>
          <a:p>
            <a:pPr indent="-274320" eaLnBrk="1" fontAlgn="auto" hangingPunct="1">
              <a:spcAft>
                <a:spcPts val="0"/>
              </a:spcAft>
              <a:buFont typeface="Wingdings" pitchFamily="2" charset="2"/>
              <a:buChar char="Ø"/>
              <a:defRPr/>
            </a:pPr>
            <a:r>
              <a:rPr lang="cs-CZ" sz="1800" dirty="0" smtClean="0">
                <a:solidFill>
                  <a:schemeClr val="tx1"/>
                </a:solidFill>
              </a:rPr>
              <a:t>Dobrý vodič tepla a elektřiny</a:t>
            </a:r>
          </a:p>
          <a:p>
            <a:pPr indent="-274320" eaLnBrk="1" fontAlgn="auto" hangingPunct="1">
              <a:spcAft>
                <a:spcPts val="0"/>
              </a:spcAft>
              <a:buFont typeface="Wingdings" pitchFamily="2" charset="2"/>
              <a:buChar char="Ø"/>
              <a:defRPr/>
            </a:pPr>
            <a:r>
              <a:rPr lang="cs-CZ" sz="1800" dirty="0" smtClean="0">
                <a:solidFill>
                  <a:schemeClr val="tx1"/>
                </a:solidFill>
              </a:rPr>
              <a:t>Vzhledem se podobá oceli - </a:t>
            </a:r>
            <a:r>
              <a:rPr lang="cs-CZ" sz="1800" dirty="0" smtClean="0"/>
              <a:t>šedý až stříbřitě bílý</a:t>
            </a:r>
          </a:p>
          <a:p>
            <a:pPr indent="-274320" eaLnBrk="1" fontAlgn="auto" hangingPunct="1">
              <a:spcAft>
                <a:spcPts val="0"/>
              </a:spcAft>
              <a:buFont typeface="Wingdings" pitchFamily="2" charset="2"/>
              <a:buChar char="Ø"/>
              <a:defRPr/>
            </a:pPr>
            <a:r>
              <a:rPr lang="cs-CZ" sz="1800" dirty="0" smtClean="0">
                <a:solidFill>
                  <a:schemeClr val="tx1"/>
                </a:solidFill>
              </a:rPr>
              <a:t>Za chladu obyčejně tvrdý a křehký, kujný jen v červeném žáru (v proudu kyslíku za značného vývoje tepla na oxid titaničitý) </a:t>
            </a:r>
          </a:p>
          <a:p>
            <a:pPr indent="-274320" eaLnBrk="1" fontAlgn="auto" hangingPunct="1">
              <a:spcAft>
                <a:spcPts val="0"/>
              </a:spcAft>
              <a:buFont typeface="Wingdings" pitchFamily="2" charset="2"/>
              <a:buChar char="Ø"/>
              <a:defRPr/>
            </a:pPr>
            <a:r>
              <a:rPr lang="cs-CZ" sz="1800" dirty="0" smtClean="0">
                <a:solidFill>
                  <a:schemeClr val="tx1"/>
                </a:solidFill>
              </a:rPr>
              <a:t>Ve zcela čistém stavu je i za chladu do značné míry tažný </a:t>
            </a:r>
          </a:p>
          <a:p>
            <a:pPr indent="-274320" eaLnBrk="1" fontAlgn="auto" hangingPunct="1">
              <a:spcAft>
                <a:spcPts val="0"/>
              </a:spcAft>
              <a:buFont typeface="Wingdings" pitchFamily="2" charset="2"/>
              <a:buChar char="Ø"/>
              <a:defRPr/>
            </a:pPr>
            <a:r>
              <a:rPr lang="cs-CZ" sz="1800" dirty="0" smtClean="0">
                <a:solidFill>
                  <a:schemeClr val="tx1"/>
                </a:solidFill>
              </a:rPr>
              <a:t>Vyznačuje se velkou chemickou stálostí – je netečný k působení vody a </a:t>
            </a:r>
            <a:r>
              <a:rPr lang="cs-CZ" sz="1800" dirty="0" err="1" smtClean="0">
                <a:solidFill>
                  <a:schemeClr val="tx1"/>
                </a:solidFill>
              </a:rPr>
              <a:t>atmosferických</a:t>
            </a:r>
            <a:r>
              <a:rPr lang="cs-CZ" sz="1800" dirty="0" smtClean="0">
                <a:solidFill>
                  <a:schemeClr val="tx1"/>
                </a:solidFill>
              </a:rPr>
              <a:t> plynů, </a:t>
            </a:r>
            <a:r>
              <a:rPr lang="cs-CZ" sz="1800" dirty="0" smtClean="0"/>
              <a:t>odolává </a:t>
            </a:r>
            <a:r>
              <a:rPr lang="cs-CZ" sz="1800" dirty="0" smtClean="0">
                <a:solidFill>
                  <a:schemeClr val="tx1"/>
                </a:solidFill>
              </a:rPr>
              <a:t>působení většiny běžných minerálních kyselin i roztoků alkalických hydroxidů</a:t>
            </a:r>
          </a:p>
          <a:p>
            <a:pPr indent="-274320" eaLnBrk="1" fontAlgn="auto" hangingPunct="1">
              <a:spcAft>
                <a:spcPts val="0"/>
              </a:spcAft>
              <a:buFont typeface="Wingdings" pitchFamily="2" charset="2"/>
              <a:buChar char="Ø"/>
              <a:defRPr/>
            </a:pPr>
            <a:r>
              <a:rPr lang="cs-CZ" sz="1800" dirty="0" smtClean="0">
                <a:solidFill>
                  <a:schemeClr val="tx1"/>
                </a:solidFill>
              </a:rPr>
              <a:t>Volně se rozpouští v horké zředěné </a:t>
            </a:r>
            <a:r>
              <a:rPr lang="cs-CZ" sz="1800" dirty="0" err="1" smtClean="0">
                <a:solidFill>
                  <a:schemeClr val="tx1"/>
                </a:solidFill>
              </a:rPr>
              <a:t>HCl</a:t>
            </a:r>
            <a:r>
              <a:rPr lang="cs-CZ" sz="1800" dirty="0" smtClean="0">
                <a:solidFill>
                  <a:schemeClr val="tx1"/>
                </a:solidFill>
              </a:rPr>
              <a:t> (za vzniku fialového chloridu </a:t>
            </a:r>
            <a:r>
              <a:rPr lang="cs-CZ" sz="1800" dirty="0" err="1" smtClean="0">
                <a:solidFill>
                  <a:schemeClr val="tx1"/>
                </a:solidFill>
              </a:rPr>
              <a:t>titanitého</a:t>
            </a:r>
            <a:r>
              <a:rPr lang="cs-CZ" sz="1800" dirty="0" smtClean="0">
                <a:solidFill>
                  <a:schemeClr val="tx1"/>
                </a:solidFill>
              </a:rPr>
              <a:t>), HNO</a:t>
            </a:r>
            <a:r>
              <a:rPr lang="cs-CZ" sz="1800" baseline="-25000" dirty="0" smtClean="0">
                <a:solidFill>
                  <a:schemeClr val="tx1"/>
                </a:solidFill>
              </a:rPr>
              <a:t>3 </a:t>
            </a:r>
            <a:r>
              <a:rPr lang="cs-CZ" sz="1800" dirty="0" smtClean="0">
                <a:solidFill>
                  <a:schemeClr val="tx1"/>
                </a:solidFill>
              </a:rPr>
              <a:t>ho naopak pasivuje</a:t>
            </a:r>
          </a:p>
          <a:p>
            <a:pPr indent="-274320" eaLnBrk="1" fontAlgn="auto" hangingPunct="1">
              <a:spcAft>
                <a:spcPts val="0"/>
              </a:spcAft>
              <a:buFont typeface="Wingdings" pitchFamily="2" charset="2"/>
              <a:buChar char="Ø"/>
              <a:defRPr/>
            </a:pPr>
            <a:r>
              <a:rPr lang="cs-CZ" sz="1800" dirty="0" smtClean="0">
                <a:solidFill>
                  <a:schemeClr val="tx1"/>
                </a:solidFill>
              </a:rPr>
              <a:t>Jeho neúčinnějším rozpouštědlem je HF a její směsi s minerálními kyselinami</a:t>
            </a:r>
          </a:p>
          <a:p>
            <a:pPr indent="-274320" eaLnBrk="1" fontAlgn="auto" hangingPunct="1">
              <a:spcAft>
                <a:spcPts val="0"/>
              </a:spcAft>
              <a:buFont typeface="Wingdings" pitchFamily="2" charset="2"/>
              <a:buChar char="Ø"/>
              <a:defRPr/>
            </a:pPr>
            <a:r>
              <a:rPr lang="cs-CZ" sz="1800" dirty="0" smtClean="0">
                <a:solidFill>
                  <a:schemeClr val="tx1"/>
                </a:solidFill>
              </a:rPr>
              <a:t>Za zvýšených teplot titan reaguje s většinou nekovů např.  vodíkem, kyslíkem, dusíkem (nad 800</a:t>
            </a:r>
            <a:r>
              <a:rPr lang="cs-CZ" sz="1800" baseline="30000" dirty="0" smtClean="0">
                <a:solidFill>
                  <a:schemeClr val="tx1"/>
                </a:solidFill>
              </a:rPr>
              <a:t> </a:t>
            </a:r>
            <a:r>
              <a:rPr lang="cs-CZ" sz="1800" baseline="30000" dirty="0" err="1" smtClean="0">
                <a:solidFill>
                  <a:schemeClr val="tx1"/>
                </a:solidFill>
              </a:rPr>
              <a:t>o</a:t>
            </a:r>
            <a:r>
              <a:rPr lang="cs-CZ" sz="1800" dirty="0" err="1" smtClean="0">
                <a:solidFill>
                  <a:schemeClr val="tx1"/>
                </a:solidFill>
              </a:rPr>
              <a:t>C</a:t>
            </a:r>
            <a:r>
              <a:rPr lang="cs-CZ" sz="1800" dirty="0" smtClean="0">
                <a:solidFill>
                  <a:schemeClr val="tx1"/>
                </a:solidFill>
              </a:rPr>
              <a:t> za vzniku nitridu </a:t>
            </a:r>
            <a:r>
              <a:rPr lang="cs-CZ" sz="1800" dirty="0" err="1" smtClean="0">
                <a:solidFill>
                  <a:schemeClr val="tx1"/>
                </a:solidFill>
              </a:rPr>
              <a:t>TiN</a:t>
            </a:r>
            <a:r>
              <a:rPr lang="cs-CZ" sz="1800" dirty="0" smtClean="0">
                <a:solidFill>
                  <a:schemeClr val="tx1"/>
                </a:solidFill>
              </a:rPr>
              <a:t>), uhlíkem, borem,křemíkem, sírou a halogeny (s Cl při teplotě málo nad 300</a:t>
            </a:r>
            <a:r>
              <a:rPr lang="cs-CZ" sz="1800" baseline="30000" dirty="0" smtClean="0">
                <a:solidFill>
                  <a:schemeClr val="tx1"/>
                </a:solidFill>
              </a:rPr>
              <a:t> </a:t>
            </a:r>
            <a:r>
              <a:rPr lang="cs-CZ" sz="1800" baseline="30000" dirty="0" err="1" smtClean="0">
                <a:solidFill>
                  <a:schemeClr val="tx1"/>
                </a:solidFill>
              </a:rPr>
              <a:t>o</a:t>
            </a:r>
            <a:r>
              <a:rPr lang="cs-CZ" sz="1800" dirty="0" err="1" smtClean="0">
                <a:solidFill>
                  <a:schemeClr val="tx1"/>
                </a:solidFill>
              </a:rPr>
              <a:t>C</a:t>
            </a:r>
            <a:r>
              <a:rPr lang="cs-CZ" sz="1800" dirty="0" smtClean="0">
                <a:solidFill>
                  <a:schemeClr val="tx1"/>
                </a:solidFill>
              </a:rPr>
              <a:t>, s fluorem již při 150</a:t>
            </a:r>
            <a:r>
              <a:rPr lang="cs-CZ" sz="1800" baseline="30000" dirty="0" smtClean="0">
                <a:solidFill>
                  <a:schemeClr val="tx1"/>
                </a:solidFill>
              </a:rPr>
              <a:t> </a:t>
            </a:r>
            <a:r>
              <a:rPr lang="cs-CZ" sz="1800" baseline="30000" dirty="0" err="1" smtClean="0">
                <a:solidFill>
                  <a:schemeClr val="tx1"/>
                </a:solidFill>
              </a:rPr>
              <a:t>o</a:t>
            </a:r>
            <a:r>
              <a:rPr lang="cs-CZ" sz="1800" dirty="0" err="1" smtClean="0">
                <a:solidFill>
                  <a:schemeClr val="tx1"/>
                </a:solidFill>
              </a:rPr>
              <a:t>C</a:t>
            </a:r>
            <a:r>
              <a:rPr lang="cs-CZ" sz="1800" dirty="0" smtClean="0">
                <a:solidFill>
                  <a:schemeClr val="tx1"/>
                </a:solidFill>
              </a:rPr>
              <a:t>) – tvoří s nimi sloučeniny, z nichž některé vynikají stálostí k chemickým činidlům (</a:t>
            </a:r>
            <a:r>
              <a:rPr lang="cs-CZ" sz="1800" dirty="0" err="1" smtClean="0">
                <a:solidFill>
                  <a:schemeClr val="tx1"/>
                </a:solidFill>
              </a:rPr>
              <a:t>TiN</a:t>
            </a:r>
            <a:r>
              <a:rPr lang="cs-CZ" sz="1800" dirty="0" smtClean="0">
                <a:solidFill>
                  <a:schemeClr val="tx1"/>
                </a:solidFill>
              </a:rPr>
              <a:t>, </a:t>
            </a:r>
            <a:r>
              <a:rPr lang="cs-CZ" sz="1800" dirty="0" err="1" smtClean="0">
                <a:solidFill>
                  <a:schemeClr val="tx1"/>
                </a:solidFill>
              </a:rPr>
              <a:t>TiC</a:t>
            </a:r>
            <a:r>
              <a:rPr lang="cs-CZ" sz="1800" dirty="0" smtClean="0">
                <a:solidFill>
                  <a:schemeClr val="tx1"/>
                </a:solidFill>
              </a:rPr>
              <a:t>; silicidy Ti</a:t>
            </a:r>
            <a:r>
              <a:rPr lang="cs-CZ" sz="1800" baseline="-25000" dirty="0" smtClean="0">
                <a:solidFill>
                  <a:schemeClr val="tx1"/>
                </a:solidFill>
              </a:rPr>
              <a:t>2</a:t>
            </a:r>
            <a:r>
              <a:rPr lang="cs-CZ" sz="1800" dirty="0" smtClean="0">
                <a:solidFill>
                  <a:schemeClr val="tx1"/>
                </a:solidFill>
              </a:rPr>
              <a:t>Si, TiSi</a:t>
            </a:r>
            <a:r>
              <a:rPr lang="cs-CZ" sz="1800" baseline="-25000" dirty="0" smtClean="0">
                <a:solidFill>
                  <a:schemeClr val="tx1"/>
                </a:solidFill>
              </a:rPr>
              <a:t>2</a:t>
            </a:r>
            <a:r>
              <a:rPr lang="cs-CZ" sz="1800" dirty="0" smtClean="0">
                <a:solidFill>
                  <a:schemeClr val="tx1"/>
                </a:solidFill>
              </a:rPr>
              <a:t> – v podobě šedých krystalků) </a:t>
            </a:r>
            <a:endParaRPr lang="cs-CZ" sz="1800" baseline="-25000" dirty="0" smtClean="0">
              <a:solidFill>
                <a:schemeClr val="tx1"/>
              </a:solidFill>
            </a:endParaRPr>
          </a:p>
          <a:p>
            <a:pPr indent="-274320" eaLnBrk="1" fontAlgn="auto" hangingPunct="1">
              <a:spcAft>
                <a:spcPts val="0"/>
              </a:spcAft>
              <a:buFont typeface="Wingdings" pitchFamily="2" charset="2"/>
              <a:buChar char="Ø"/>
              <a:defRPr/>
            </a:pPr>
            <a:endParaRPr lang="cs-CZ" sz="180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733925" y="2708275"/>
            <a:ext cx="3313113" cy="1701800"/>
          </a:xfrm>
        </p:spPr>
        <p:txBody>
          <a:bodyPr>
            <a:normAutofit fontScale="90000"/>
          </a:bodyPr>
          <a:lstStyle/>
          <a:p>
            <a:pPr eaLnBrk="1" hangingPunct="1"/>
            <a:r>
              <a:rPr lang="cs-CZ" dirty="0" smtClean="0"/>
              <a:t>Příprava v chemické laboratoři a výroba</a:t>
            </a:r>
          </a:p>
        </p:txBody>
      </p:sp>
      <p:sp>
        <p:nvSpPr>
          <p:cNvPr id="8195" name="Rectangle 3"/>
          <p:cNvSpPr>
            <a:spLocks noGrp="1" noChangeArrowheads="1"/>
          </p:cNvSpPr>
          <p:nvPr>
            <p:ph type="subTitle" idx="1"/>
          </p:nvPr>
        </p:nvSpPr>
        <p:spPr>
          <a:xfrm>
            <a:off x="4733925" y="4421188"/>
            <a:ext cx="3309938" cy="1260475"/>
          </a:xfrm>
        </p:spPr>
        <p:txBody>
          <a:bodyPr/>
          <a:lstStyle/>
          <a:p>
            <a:pPr eaLnBrk="1" hangingPunct="1"/>
            <a:endParaRPr lang="cs-CZ" u="sng"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00100" y="785794"/>
            <a:ext cx="6100780" cy="3000396"/>
          </a:xfrm>
        </p:spPr>
        <p:txBody>
          <a:bodyPr/>
          <a:lstStyle/>
          <a:p>
            <a:pPr>
              <a:buFont typeface="Wingdings" pitchFamily="2" charset="2"/>
              <a:buChar char="Ø"/>
            </a:pPr>
            <a:r>
              <a:rPr lang="cs-CZ" sz="1200" dirty="0" smtClean="0"/>
              <a:t>V roce 1910 byl poprvé </a:t>
            </a:r>
            <a:r>
              <a:rPr lang="cs-CZ" sz="1200" i="1" dirty="0" smtClean="0"/>
              <a:t>Hunterem</a:t>
            </a:r>
            <a:r>
              <a:rPr lang="cs-CZ" sz="1200" dirty="0" smtClean="0"/>
              <a:t> vytvořen téměř čistý titan zahříváním chloridu titaničitého s </a:t>
            </a:r>
            <a:r>
              <a:rPr lang="cs-CZ" sz="1200" dirty="0" err="1" smtClean="0"/>
              <a:t>kovovýmsodíkem</a:t>
            </a:r>
            <a:r>
              <a:rPr lang="cs-CZ" sz="1200" dirty="0" smtClean="0"/>
              <a:t> v čisté láhvi – TiCl</a:t>
            </a:r>
            <a:r>
              <a:rPr lang="cs-CZ" sz="1200" baseline="-25000" dirty="0" smtClean="0"/>
              <a:t>4 </a:t>
            </a:r>
            <a:r>
              <a:rPr lang="cs-CZ" sz="1200" dirty="0" smtClean="0"/>
              <a:t>+ 4Na → 4NaCl + Ti</a:t>
            </a:r>
          </a:p>
          <a:p>
            <a:pPr>
              <a:buFont typeface="Wingdings" pitchFamily="2" charset="2"/>
              <a:buChar char="Ø"/>
            </a:pPr>
            <a:r>
              <a:rPr lang="cs-CZ" sz="1200" dirty="0" smtClean="0"/>
              <a:t>V roce 1921 však </a:t>
            </a:r>
            <a:r>
              <a:rPr lang="cs-CZ" sz="1200" i="1" dirty="0" err="1" smtClean="0"/>
              <a:t>Billy</a:t>
            </a:r>
            <a:r>
              <a:rPr lang="cs-CZ" sz="1200" dirty="0" smtClean="0"/>
              <a:t> namítl, že je vhodnější reakce chloridu titaničitého s hydridem sodným - TiCl</a:t>
            </a:r>
            <a:r>
              <a:rPr lang="cs-CZ" sz="1200" baseline="-25000" dirty="0" smtClean="0"/>
              <a:t>4</a:t>
            </a:r>
            <a:r>
              <a:rPr lang="cs-CZ" sz="1200" dirty="0" smtClean="0"/>
              <a:t> + 4NaH → 4NaCl + Ti + 2H</a:t>
            </a:r>
            <a:r>
              <a:rPr lang="cs-CZ" sz="1200" baseline="-25000" dirty="0" smtClean="0"/>
              <a:t>2.</a:t>
            </a:r>
            <a:r>
              <a:rPr lang="cs-CZ" sz="1200" dirty="0" smtClean="0"/>
              <a:t> Zahříváním ve vakuu na 800</a:t>
            </a:r>
            <a:r>
              <a:rPr lang="cs-CZ" sz="1200" baseline="30000" dirty="0" smtClean="0">
                <a:solidFill>
                  <a:schemeClr val="tx1"/>
                </a:solidFill>
              </a:rPr>
              <a:t> </a:t>
            </a:r>
            <a:r>
              <a:rPr lang="cs-CZ" sz="1200" baseline="30000" dirty="0" err="1" smtClean="0">
                <a:solidFill>
                  <a:schemeClr val="tx1"/>
                </a:solidFill>
              </a:rPr>
              <a:t>o</a:t>
            </a:r>
            <a:r>
              <a:rPr lang="cs-CZ" sz="1200" dirty="0" err="1" smtClean="0">
                <a:solidFill>
                  <a:schemeClr val="tx1"/>
                </a:solidFill>
              </a:rPr>
              <a:t>C</a:t>
            </a:r>
            <a:r>
              <a:rPr lang="cs-CZ" sz="1200" dirty="0" smtClean="0">
                <a:solidFill>
                  <a:schemeClr val="tx1"/>
                </a:solidFill>
              </a:rPr>
              <a:t> se kov zbaví absorbovaného vodíku</a:t>
            </a:r>
            <a:endParaRPr lang="cs-CZ" sz="1200" dirty="0" smtClean="0"/>
          </a:p>
          <a:p>
            <a:pPr>
              <a:buFont typeface="Wingdings" pitchFamily="2" charset="2"/>
              <a:buChar char="Ø"/>
            </a:pPr>
            <a:r>
              <a:rPr lang="cs-CZ" sz="1200" dirty="0" smtClean="0"/>
              <a:t>V roce 1925 byl holandskými chemiky A. E. van </a:t>
            </a:r>
            <a:r>
              <a:rPr lang="cs-CZ" sz="1200" dirty="0" err="1" smtClean="0"/>
              <a:t>Artkelem</a:t>
            </a:r>
            <a:r>
              <a:rPr lang="cs-CZ" sz="1200" dirty="0" smtClean="0"/>
              <a:t> a H. </a:t>
            </a:r>
            <a:r>
              <a:rPr lang="cs-CZ" sz="1200" dirty="0" err="1" smtClean="0"/>
              <a:t>Boeurem</a:t>
            </a:r>
            <a:r>
              <a:rPr lang="cs-CZ" sz="1200" dirty="0" smtClean="0"/>
              <a:t> vymyšlen zcela nový způsob výroby čistých kovů -  </a:t>
            </a:r>
            <a:r>
              <a:rPr lang="cs-CZ" sz="1200" b="1" dirty="0" smtClean="0"/>
              <a:t>metodou žhavého vlákna</a:t>
            </a:r>
            <a:r>
              <a:rPr lang="cs-CZ" sz="1200" dirty="0" smtClean="0"/>
              <a:t>.  K výrobě zvlášť čistého titanu se tento způsob dodnes používá.</a:t>
            </a:r>
          </a:p>
          <a:p>
            <a:pPr>
              <a:buFont typeface="Wingdings" pitchFamily="2" charset="2"/>
              <a:buChar char="Ø"/>
            </a:pPr>
            <a:r>
              <a:rPr lang="cs-CZ" sz="1200" dirty="0" smtClean="0"/>
              <a:t>Princip metody žhavého vlákna - Do nádobky z těžko tavitelného pyrenového skla se vsune nečistý kov v prášku a vyčerpá se vzduch. Do nádobky jsou zataveny dvě wolframové elektrody s wolframovým vláknem. Vlivem el. proudu se wolframové vlákno rozžhaví do běla a dosáhne teploty 1800 °C. Tvoří se plynný jodid příslušného kovu (v našem případě titanu) a jeho páry se ve styku s se žhavým vláknem rozkládají za vyloučení čistého kovu, který se usazuje na vlákně. Tímto způsobem lze připravit kov vysoké čistoty, takže můžeme stanovit jeho poměrnou atomovou hmotnost, hustotu, bod tání a varu, magnetické, chemické a další vlastnosti. Hutníci používají k přípravě čistých kovů jinou moderní metodu, elektronové přetavování kovů. Při něm proud elektronů zahřívá úzký proužek surového kovu ve formě tyčinky, která se zvolna posunuje, na teplotu několika tisíc stupňů. Dochází tak k účinnému rozdělování a odstraňování příměsí a nečistot, zejména plynů a uhlíku, takže se dosahuje čistoty kovu až 99,99 %. (JIRKOVSKÝ, 1986)</a:t>
            </a:r>
          </a:p>
          <a:p>
            <a:pPr>
              <a:buFont typeface="Wingdings" pitchFamily="2" charset="2"/>
              <a:buChar char="Ø"/>
            </a:pPr>
            <a:r>
              <a:rPr lang="cs-CZ" sz="1200" dirty="0" smtClean="0"/>
              <a:t>Roku 1956 připravil </a:t>
            </a:r>
            <a:r>
              <a:rPr lang="cs-CZ" sz="1200" dirty="0" err="1" smtClean="0"/>
              <a:t>R.Swarz</a:t>
            </a:r>
            <a:r>
              <a:rPr lang="cs-CZ" sz="1200" dirty="0" smtClean="0"/>
              <a:t> technicky čistý titan tím, že převedl oxid titaničitý v proudu H</a:t>
            </a:r>
            <a:r>
              <a:rPr lang="cs-CZ" sz="1200" baseline="-25000" dirty="0" smtClean="0"/>
              <a:t>2</a:t>
            </a:r>
            <a:r>
              <a:rPr lang="cs-CZ" sz="1200" dirty="0" smtClean="0"/>
              <a:t>S a CS</a:t>
            </a:r>
            <a:r>
              <a:rPr lang="cs-CZ" sz="1200" baseline="-25000" dirty="0" smtClean="0"/>
              <a:t>2</a:t>
            </a:r>
            <a:r>
              <a:rPr lang="cs-CZ" sz="1200" dirty="0" smtClean="0"/>
              <a:t> při cca 1000 °C v  sulfid a ten redukoval zahříváním s kovovým hořčíkem za použití argonu jako ochranného plynu.</a:t>
            </a:r>
          </a:p>
          <a:p>
            <a:pPr>
              <a:buFont typeface="Wingdings" pitchFamily="2" charset="2"/>
              <a:buChar char="Ø"/>
            </a:pPr>
            <a:r>
              <a:rPr lang="cs-CZ" sz="1200" dirty="0" smtClean="0"/>
              <a:t>V dnešní je době je nejpoužívanější metoda </a:t>
            </a:r>
            <a:r>
              <a:rPr lang="cs-CZ" sz="1200" dirty="0" err="1" smtClean="0"/>
              <a:t>Krollova</a:t>
            </a:r>
            <a:r>
              <a:rPr lang="cs-CZ" sz="1200" dirty="0" smtClean="0"/>
              <a:t>. (viz.  výroba)</a:t>
            </a:r>
            <a:endParaRPr lang="cs-CZ" sz="1200" baseline="-25000" dirty="0" smtClean="0"/>
          </a:p>
          <a:p>
            <a:pPr>
              <a:buFont typeface="Wingdings" pitchFamily="2" charset="2"/>
              <a:buChar char="Ø"/>
            </a:pPr>
            <a:endParaRPr lang="cs-CZ" sz="1200" dirty="0"/>
          </a:p>
        </p:txBody>
      </p:sp>
      <p:sp>
        <p:nvSpPr>
          <p:cNvPr id="4" name="TextovéPole 3"/>
          <p:cNvSpPr txBox="1"/>
          <p:nvPr/>
        </p:nvSpPr>
        <p:spPr>
          <a:xfrm>
            <a:off x="4929190" y="0"/>
            <a:ext cx="4429156" cy="584775"/>
          </a:xfrm>
          <a:prstGeom prst="rect">
            <a:avLst/>
          </a:prstGeom>
          <a:noFill/>
        </p:spPr>
        <p:txBody>
          <a:bodyPr wrap="square" rtlCol="0">
            <a:spAutoFit/>
          </a:bodyPr>
          <a:lstStyle/>
          <a:p>
            <a:r>
              <a:rPr lang="cs-CZ" sz="3200" dirty="0" smtClean="0">
                <a:solidFill>
                  <a:schemeClr val="accent1"/>
                </a:solidFill>
                <a:latin typeface="+mj-lt"/>
                <a:ea typeface="+mj-ea"/>
                <a:cs typeface="+mj-cs"/>
              </a:rPr>
              <a:t>Historie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14348" y="857232"/>
            <a:ext cx="7572428" cy="4903805"/>
          </a:xfrm>
        </p:spPr>
        <p:txBody>
          <a:bodyPr rtlCol="0" anchor="ctr">
            <a:normAutofit/>
          </a:bodyPr>
          <a:lstStyle/>
          <a:p>
            <a:pPr indent="-274320" algn="ctr" eaLnBrk="1" fontAlgn="auto" hangingPunct="1">
              <a:spcAft>
                <a:spcPts val="0"/>
              </a:spcAft>
              <a:buNone/>
              <a:defRPr/>
            </a:pPr>
            <a:r>
              <a:rPr lang="cs-CZ" sz="6000" b="1" dirty="0" smtClean="0">
                <a:solidFill>
                  <a:schemeClr val="tx1"/>
                </a:solidFill>
              </a:rPr>
              <a:t>V chemické laboratoři se převážně titan nepřipravuje. </a:t>
            </a:r>
          </a:p>
        </p:txBody>
      </p:sp>
      <p:sp>
        <p:nvSpPr>
          <p:cNvPr id="3" name="TextovéPole 2"/>
          <p:cNvSpPr txBox="1"/>
          <p:nvPr/>
        </p:nvSpPr>
        <p:spPr>
          <a:xfrm>
            <a:off x="4929190" y="0"/>
            <a:ext cx="4429156" cy="584775"/>
          </a:xfrm>
          <a:prstGeom prst="rect">
            <a:avLst/>
          </a:prstGeom>
          <a:noFill/>
        </p:spPr>
        <p:txBody>
          <a:bodyPr wrap="square" rtlCol="0">
            <a:spAutoFit/>
          </a:bodyPr>
          <a:lstStyle/>
          <a:p>
            <a:r>
              <a:rPr lang="cs-CZ" sz="3200" dirty="0" smtClean="0">
                <a:solidFill>
                  <a:schemeClr val="accent1"/>
                </a:solidFill>
                <a:latin typeface="+mj-lt"/>
                <a:ea typeface="+mj-ea"/>
                <a:cs typeface="+mj-cs"/>
              </a:rPr>
              <a:t>Příprava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20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857224" y="928670"/>
            <a:ext cx="7572428" cy="5143536"/>
          </a:xfrm>
        </p:spPr>
        <p:txBody>
          <a:bodyPr rtlCol="0">
            <a:normAutofit/>
          </a:bodyPr>
          <a:lstStyle/>
          <a:p>
            <a:pPr indent="-274320" eaLnBrk="1" fontAlgn="auto" hangingPunct="1">
              <a:spcAft>
                <a:spcPts val="0"/>
              </a:spcAft>
              <a:buFont typeface="Wingdings" pitchFamily="2" charset="2"/>
              <a:buChar char="Ø"/>
              <a:defRPr/>
            </a:pPr>
            <a:r>
              <a:rPr lang="cs-CZ" sz="900" dirty="0" smtClean="0">
                <a:solidFill>
                  <a:schemeClr val="tx1"/>
                </a:solidFill>
              </a:rPr>
              <a:t>Poměrně složitý a energeticky náročný proces</a:t>
            </a:r>
          </a:p>
          <a:p>
            <a:pPr indent="-274320" eaLnBrk="1" fontAlgn="auto" hangingPunct="1">
              <a:spcAft>
                <a:spcPts val="0"/>
              </a:spcAft>
              <a:buFont typeface="Wingdings" pitchFamily="2" charset="2"/>
              <a:buChar char="Ø"/>
              <a:defRPr/>
            </a:pPr>
            <a:r>
              <a:rPr lang="cs-CZ" sz="900" dirty="0" smtClean="0">
                <a:solidFill>
                  <a:schemeClr val="tx1"/>
                </a:solidFill>
              </a:rPr>
              <a:t>Ti se získává redukcí TiCl</a:t>
            </a:r>
            <a:r>
              <a:rPr lang="cs-CZ" sz="900" baseline="-25000" dirty="0" smtClean="0">
                <a:solidFill>
                  <a:schemeClr val="tx1"/>
                </a:solidFill>
              </a:rPr>
              <a:t>4</a:t>
            </a:r>
            <a:r>
              <a:rPr lang="cs-CZ" sz="900" dirty="0" smtClean="0">
                <a:solidFill>
                  <a:schemeClr val="tx1"/>
                </a:solidFill>
              </a:rPr>
              <a:t> roztaveným hořčíkem nebo sodíkem</a:t>
            </a:r>
          </a:p>
          <a:p>
            <a:pPr indent="-274320" eaLnBrk="1" fontAlgn="auto" hangingPunct="1">
              <a:spcAft>
                <a:spcPts val="0"/>
              </a:spcAft>
              <a:buFont typeface="Wingdings" pitchFamily="2" charset="2"/>
              <a:buChar char="Ø"/>
              <a:defRPr/>
            </a:pPr>
            <a:r>
              <a:rPr lang="cs-CZ" sz="900" dirty="0" smtClean="0">
                <a:solidFill>
                  <a:schemeClr val="tx1"/>
                </a:solidFill>
              </a:rPr>
              <a:t>TiCl</a:t>
            </a:r>
            <a:r>
              <a:rPr lang="cs-CZ" sz="900" baseline="-25000" dirty="0" smtClean="0">
                <a:solidFill>
                  <a:schemeClr val="tx1"/>
                </a:solidFill>
              </a:rPr>
              <a:t>4</a:t>
            </a:r>
            <a:r>
              <a:rPr lang="cs-CZ" sz="900" dirty="0" smtClean="0">
                <a:solidFill>
                  <a:schemeClr val="tx1"/>
                </a:solidFill>
              </a:rPr>
              <a:t> se připravuje chlorací </a:t>
            </a:r>
            <a:r>
              <a:rPr lang="cs-CZ" sz="900" dirty="0" smtClean="0"/>
              <a:t>rutilu (TiO</a:t>
            </a:r>
            <a:r>
              <a:rPr lang="cs-CZ" sz="900" baseline="-25000" dirty="0" smtClean="0"/>
              <a:t>2</a:t>
            </a:r>
            <a:r>
              <a:rPr lang="cs-CZ" sz="900" dirty="0" smtClean="0"/>
              <a:t>) nebo ilmenitu (FeTiO</a:t>
            </a:r>
            <a:r>
              <a:rPr lang="cs-CZ" sz="900" baseline="-25000" dirty="0" smtClean="0"/>
              <a:t>3</a:t>
            </a:r>
            <a:r>
              <a:rPr lang="cs-CZ" sz="900" dirty="0" smtClean="0"/>
              <a:t>)</a:t>
            </a:r>
          </a:p>
          <a:p>
            <a:pPr indent="-274320" eaLnBrk="1" fontAlgn="auto" hangingPunct="1">
              <a:spcAft>
                <a:spcPts val="0"/>
              </a:spcAft>
              <a:buFont typeface="Wingdings" pitchFamily="2" charset="2"/>
              <a:buChar char="Ø"/>
              <a:defRPr/>
            </a:pPr>
            <a:r>
              <a:rPr lang="cs-CZ" sz="900" dirty="0" smtClean="0"/>
              <a:t>Při použití </a:t>
            </a:r>
            <a:r>
              <a:rPr lang="cs-CZ" sz="900" b="1" dirty="0" smtClean="0"/>
              <a:t>rutilu</a:t>
            </a:r>
            <a:r>
              <a:rPr lang="cs-CZ" sz="900" dirty="0" smtClean="0"/>
              <a:t> je postup jednoduchý, ruda se smísí s uhlím v poměru 3:1 a briketuje se. Vlastní chlorace se provádí v elektricky vytápěné šachtové peci při teplotě 800°C. </a:t>
            </a:r>
          </a:p>
          <a:p>
            <a:pPr indent="-274320" eaLnBrk="1" fontAlgn="auto" hangingPunct="1">
              <a:spcAft>
                <a:spcPts val="0"/>
              </a:spcAft>
              <a:buFont typeface="Wingdings" pitchFamily="2" charset="2"/>
              <a:buChar char="Ø"/>
              <a:defRPr/>
            </a:pPr>
            <a:endParaRPr lang="cs-CZ" sz="900" dirty="0" smtClean="0">
              <a:solidFill>
                <a:schemeClr val="tx1"/>
              </a:solidFill>
            </a:endParaRPr>
          </a:p>
          <a:p>
            <a:pPr indent="-274320" eaLnBrk="1" fontAlgn="auto" hangingPunct="1">
              <a:spcAft>
                <a:spcPts val="0"/>
              </a:spcAft>
              <a:buFont typeface="Wingdings" pitchFamily="2" charset="2"/>
              <a:buChar char="Ø"/>
              <a:defRPr/>
            </a:pPr>
            <a:endParaRPr lang="cs-CZ" sz="900" dirty="0" smtClean="0">
              <a:solidFill>
                <a:schemeClr val="tx1"/>
              </a:solidFill>
            </a:endParaRPr>
          </a:p>
          <a:p>
            <a:pPr>
              <a:buFont typeface="Wingdings" pitchFamily="2" charset="2"/>
              <a:buChar char="Ø"/>
            </a:pPr>
            <a:r>
              <a:rPr lang="cs-CZ" sz="900" dirty="0" smtClean="0"/>
              <a:t>Chlorid titaničitý vzniká v párách a poté kondenzuje jako nažloutlá kapalina. Před </a:t>
            </a:r>
            <a:r>
              <a:rPr lang="cs-CZ" sz="900" dirty="0" err="1" smtClean="0"/>
              <a:t>Krollovým</a:t>
            </a:r>
            <a:r>
              <a:rPr lang="cs-CZ" sz="900" dirty="0" smtClean="0"/>
              <a:t> procesem se chemicky čistí a destiluje.</a:t>
            </a:r>
          </a:p>
          <a:p>
            <a:pPr>
              <a:buFont typeface="Wingdings" pitchFamily="2" charset="2"/>
              <a:buChar char="Ø"/>
            </a:pPr>
            <a:r>
              <a:rPr lang="cs-CZ" sz="900" dirty="0" smtClean="0"/>
              <a:t>Za použití </a:t>
            </a:r>
            <a:r>
              <a:rPr lang="cs-CZ" sz="900" b="1" dirty="0" smtClean="0"/>
              <a:t>ilmenitu</a:t>
            </a:r>
            <a:r>
              <a:rPr lang="cs-CZ" sz="900" dirty="0" smtClean="0"/>
              <a:t>  se musí nejprve provést jeho selektivní redukce v obloukové peci na surové železo, titan tvoří snadno </a:t>
            </a:r>
            <a:r>
              <a:rPr lang="cs-CZ" sz="900" dirty="0" err="1" smtClean="0"/>
              <a:t>chlorovatelný</a:t>
            </a:r>
            <a:r>
              <a:rPr lang="cs-CZ" sz="900" dirty="0" smtClean="0"/>
              <a:t> karbid, který přejde do strusky. Pokud se redukce ilmenitu provádí za přídavku vzduchu nebo amoniaku, přechází titan do snadno </a:t>
            </a:r>
            <a:r>
              <a:rPr lang="cs-CZ" sz="900" dirty="0" err="1" smtClean="0"/>
              <a:t>chlorovatelného</a:t>
            </a:r>
            <a:r>
              <a:rPr lang="cs-CZ" sz="900" dirty="0" smtClean="0"/>
              <a:t> nitridu. </a:t>
            </a:r>
          </a:p>
          <a:p>
            <a:pPr indent="-274320" eaLnBrk="1" fontAlgn="auto" hangingPunct="1">
              <a:spcAft>
                <a:spcPts val="0"/>
              </a:spcAft>
              <a:buFont typeface="Wingdings" pitchFamily="2" charset="2"/>
              <a:buChar char="Ø"/>
              <a:defRPr/>
            </a:pPr>
            <a:endParaRPr lang="cs-CZ" sz="900" dirty="0" smtClean="0">
              <a:solidFill>
                <a:schemeClr val="tx1"/>
              </a:solidFill>
            </a:endParaRPr>
          </a:p>
          <a:p>
            <a:pPr indent="-274320" eaLnBrk="1" fontAlgn="auto" hangingPunct="1">
              <a:spcAft>
                <a:spcPts val="0"/>
              </a:spcAft>
              <a:buFont typeface="Wingdings" pitchFamily="2" charset="2"/>
              <a:buChar char="Ø"/>
              <a:defRPr/>
            </a:pPr>
            <a:endParaRPr lang="cs-CZ" sz="900" dirty="0" smtClean="0">
              <a:solidFill>
                <a:schemeClr val="tx1"/>
              </a:solidFill>
            </a:endParaRPr>
          </a:p>
          <a:p>
            <a:pPr indent="-274320" eaLnBrk="1" fontAlgn="auto" hangingPunct="1">
              <a:spcAft>
                <a:spcPts val="0"/>
              </a:spcAft>
              <a:buFont typeface="Wingdings" pitchFamily="2" charset="2"/>
              <a:buChar char="Ø"/>
              <a:defRPr/>
            </a:pPr>
            <a:r>
              <a:rPr lang="cs-CZ" sz="900" dirty="0" err="1" smtClean="0"/>
              <a:t>Krollův</a:t>
            </a:r>
            <a:r>
              <a:rPr lang="cs-CZ" sz="900" dirty="0" smtClean="0"/>
              <a:t> proces probíhá při teplotách 850 - 900 °C v železných nádobách v ochranné atmosféře helia nebo argonu.</a:t>
            </a:r>
          </a:p>
          <a:p>
            <a:pPr indent="-274320" eaLnBrk="1" fontAlgn="auto" hangingPunct="1">
              <a:spcAft>
                <a:spcPts val="0"/>
              </a:spcAft>
              <a:buFont typeface="Wingdings" pitchFamily="2" charset="2"/>
              <a:buChar char="Ø"/>
              <a:defRPr/>
            </a:pPr>
            <a:endParaRPr lang="cs-CZ" sz="900" dirty="0" smtClean="0"/>
          </a:p>
          <a:p>
            <a:pPr indent="-274320" eaLnBrk="1" fontAlgn="auto" hangingPunct="1">
              <a:spcAft>
                <a:spcPts val="0"/>
              </a:spcAft>
              <a:buNone/>
              <a:defRPr/>
            </a:pPr>
            <a:endParaRPr lang="cs-CZ" sz="900" dirty="0" smtClean="0"/>
          </a:p>
          <a:p>
            <a:pPr indent="-274320" eaLnBrk="1" fontAlgn="auto" hangingPunct="1">
              <a:spcAft>
                <a:spcPts val="0"/>
              </a:spcAft>
              <a:buFont typeface="Wingdings" pitchFamily="2" charset="2"/>
              <a:buChar char="Ø"/>
              <a:defRPr/>
            </a:pPr>
            <a:endParaRPr lang="cs-CZ" sz="900" dirty="0" smtClean="0"/>
          </a:p>
          <a:p>
            <a:pPr indent="-274320" eaLnBrk="1" fontAlgn="auto" hangingPunct="1">
              <a:spcAft>
                <a:spcPts val="0"/>
              </a:spcAft>
              <a:buFont typeface="Wingdings" pitchFamily="2" charset="2"/>
              <a:buChar char="Ø"/>
              <a:defRPr/>
            </a:pPr>
            <a:r>
              <a:rPr lang="cs-CZ" sz="900" dirty="0" smtClean="0"/>
              <a:t>Produktem je houbovitý titan, usazující se na stěnách kelímku. </a:t>
            </a:r>
            <a:r>
              <a:rPr lang="cs-CZ" sz="900" dirty="0" err="1" smtClean="0"/>
              <a:t>Nezreagovaný</a:t>
            </a:r>
            <a:r>
              <a:rPr lang="cs-CZ" sz="900" dirty="0" smtClean="0"/>
              <a:t> hořčík a vzniklý chlorid hořečnatý se odstraní promýváním kyselinou chlorovodíkovou nebo vakuovou destilací. Titanová houba se po slisování přetavuje v elektrické obloukové peci na kompaktní kov.</a:t>
            </a:r>
          </a:p>
          <a:p>
            <a:pPr indent="-274320" eaLnBrk="1" fontAlgn="auto" hangingPunct="1">
              <a:spcAft>
                <a:spcPts val="0"/>
              </a:spcAft>
              <a:buFont typeface="Wingdings" pitchFamily="2" charset="2"/>
              <a:buChar char="Ø"/>
              <a:defRPr/>
            </a:pPr>
            <a:r>
              <a:rPr lang="cs-CZ" sz="900" dirty="0" smtClean="0"/>
              <a:t>Modifikací </a:t>
            </a:r>
            <a:r>
              <a:rPr lang="cs-CZ" sz="900" dirty="0" err="1" smtClean="0"/>
              <a:t>Krollova</a:t>
            </a:r>
            <a:r>
              <a:rPr lang="cs-CZ" sz="900" dirty="0" smtClean="0"/>
              <a:t> způsobu je výroba titanu podle </a:t>
            </a:r>
            <a:r>
              <a:rPr lang="cs-CZ" sz="900" dirty="0" err="1" smtClean="0"/>
              <a:t>Maddexa</a:t>
            </a:r>
            <a:r>
              <a:rPr lang="cs-CZ" sz="900" dirty="0" smtClean="0"/>
              <a:t> a </a:t>
            </a:r>
            <a:r>
              <a:rPr lang="cs-CZ" sz="900" dirty="0" err="1" smtClean="0"/>
              <a:t>Eastwooda</a:t>
            </a:r>
            <a:r>
              <a:rPr lang="cs-CZ" sz="900" dirty="0" smtClean="0"/>
              <a:t> – spojením redukční pece s pecí tavící  se při ní získá kompaktní titan jediným pracovním pochodem. Kapalný hořčík se nejprve čerpá do elektricky vyhřívané předsíně a z ní se pak vytlačuje argonem do ocelové redukční komory. Z druhé zásobní nádrže se do této komory vhání pod tlakem pára chloridu titaničitého. </a:t>
            </a:r>
          </a:p>
          <a:p>
            <a:pPr indent="-274320" eaLnBrk="1" fontAlgn="auto" hangingPunct="1">
              <a:spcAft>
                <a:spcPts val="0"/>
              </a:spcAft>
              <a:buFont typeface="Wingdings" pitchFamily="2" charset="2"/>
              <a:buChar char="Ø"/>
              <a:defRPr/>
            </a:pPr>
            <a:r>
              <a:rPr lang="cs-CZ" sz="900" dirty="0" smtClean="0"/>
              <a:t>K technickým účelům není většinou čistý kovový titan potřebný, proto se většinou </a:t>
            </a:r>
            <a:r>
              <a:rPr lang="cs-CZ" sz="900" dirty="0" err="1" smtClean="0"/>
              <a:t>výrabí</a:t>
            </a:r>
            <a:r>
              <a:rPr lang="cs-CZ" sz="900" dirty="0" smtClean="0"/>
              <a:t> slitina titanu s železem – </a:t>
            </a:r>
            <a:r>
              <a:rPr lang="cs-CZ" sz="900" dirty="0" err="1" smtClean="0"/>
              <a:t>ferotitan</a:t>
            </a:r>
            <a:r>
              <a:rPr lang="cs-CZ" sz="900" dirty="0" smtClean="0"/>
              <a:t>, </a:t>
            </a:r>
            <a:r>
              <a:rPr lang="cs-CZ" sz="900" dirty="0" err="1" smtClean="0"/>
              <a:t>obashující</a:t>
            </a:r>
            <a:r>
              <a:rPr lang="cs-CZ" sz="900" dirty="0" smtClean="0"/>
              <a:t> 10-25% TI (tající pod 1400</a:t>
            </a:r>
            <a:r>
              <a:rPr lang="cs-CZ" sz="900" baseline="30000" dirty="0" smtClean="0">
                <a:solidFill>
                  <a:schemeClr val="tx1"/>
                </a:solidFill>
              </a:rPr>
              <a:t> </a:t>
            </a:r>
            <a:r>
              <a:rPr lang="cs-CZ" sz="900" baseline="30000" dirty="0" err="1" smtClean="0">
                <a:solidFill>
                  <a:schemeClr val="tx1"/>
                </a:solidFill>
              </a:rPr>
              <a:t>o</a:t>
            </a:r>
            <a:r>
              <a:rPr lang="cs-CZ" sz="900" dirty="0" err="1" smtClean="0">
                <a:solidFill>
                  <a:schemeClr val="tx1"/>
                </a:solidFill>
              </a:rPr>
              <a:t>C</a:t>
            </a:r>
            <a:r>
              <a:rPr lang="cs-CZ" sz="900" dirty="0" smtClean="0">
                <a:solidFill>
                  <a:schemeClr val="tx1"/>
                </a:solidFill>
              </a:rPr>
              <a:t>). </a:t>
            </a:r>
            <a:r>
              <a:rPr lang="cs-CZ" sz="900" dirty="0" err="1" smtClean="0">
                <a:solidFill>
                  <a:schemeClr val="tx1"/>
                </a:solidFill>
              </a:rPr>
              <a:t>Ferotitan</a:t>
            </a:r>
            <a:r>
              <a:rPr lang="cs-CZ" sz="900" dirty="0" smtClean="0">
                <a:solidFill>
                  <a:schemeClr val="tx1"/>
                </a:solidFill>
              </a:rPr>
              <a:t> je možno získat redukcí rutilu uhlím za přítomnosti železa, nebo redukcí hliníkem. </a:t>
            </a:r>
            <a:endParaRPr lang="cs-CZ" sz="900" dirty="0" smtClean="0"/>
          </a:p>
        </p:txBody>
      </p:sp>
      <p:sp>
        <p:nvSpPr>
          <p:cNvPr id="3" name="TextovéPole 2"/>
          <p:cNvSpPr txBox="1"/>
          <p:nvPr/>
        </p:nvSpPr>
        <p:spPr>
          <a:xfrm>
            <a:off x="4929190" y="142852"/>
            <a:ext cx="3000396" cy="400110"/>
          </a:xfrm>
          <a:prstGeom prst="rect">
            <a:avLst/>
          </a:prstGeom>
          <a:noFill/>
        </p:spPr>
        <p:txBody>
          <a:bodyPr wrap="square" rtlCol="0">
            <a:spAutoFit/>
          </a:bodyPr>
          <a:lstStyle/>
          <a:p>
            <a:r>
              <a:rPr lang="cs-CZ" sz="2000" dirty="0" smtClean="0">
                <a:solidFill>
                  <a:schemeClr val="accent1"/>
                </a:solidFill>
                <a:latin typeface="+mj-lt"/>
                <a:ea typeface="+mj-ea"/>
                <a:cs typeface="+mj-cs"/>
              </a:rPr>
              <a:t>Výroba- </a:t>
            </a:r>
            <a:r>
              <a:rPr lang="cs-CZ" sz="2000" dirty="0" err="1" smtClean="0">
                <a:solidFill>
                  <a:schemeClr val="accent1"/>
                </a:solidFill>
                <a:latin typeface="+mj-lt"/>
                <a:ea typeface="+mj-ea"/>
                <a:cs typeface="+mj-cs"/>
              </a:rPr>
              <a:t>Krollův</a:t>
            </a:r>
            <a:r>
              <a:rPr lang="cs-CZ" sz="2000" dirty="0" smtClean="0">
                <a:solidFill>
                  <a:schemeClr val="accent1"/>
                </a:solidFill>
                <a:latin typeface="+mj-lt"/>
                <a:ea typeface="+mj-ea"/>
                <a:cs typeface="+mj-cs"/>
              </a:rPr>
              <a:t> proces</a:t>
            </a:r>
          </a:p>
        </p:txBody>
      </p:sp>
      <p:sp>
        <p:nvSpPr>
          <p:cNvPr id="5" name="TextovéPole 4"/>
          <p:cNvSpPr txBox="1"/>
          <p:nvPr/>
        </p:nvSpPr>
        <p:spPr>
          <a:xfrm>
            <a:off x="3143240" y="1714488"/>
            <a:ext cx="3214710" cy="369332"/>
          </a:xfrm>
          <a:prstGeom prst="rect">
            <a:avLst/>
          </a:prstGeom>
          <a:noFill/>
        </p:spPr>
        <p:txBody>
          <a:bodyPr wrap="square" rtlCol="0">
            <a:spAutoFit/>
          </a:bodyPr>
          <a:lstStyle/>
          <a:p>
            <a:r>
              <a:rPr lang="sv-SE" sz="900" dirty="0" smtClean="0"/>
              <a:t>TiO</a:t>
            </a:r>
            <a:r>
              <a:rPr lang="sv-SE" sz="900" baseline="-25000" dirty="0" smtClean="0"/>
              <a:t>2</a:t>
            </a:r>
            <a:r>
              <a:rPr lang="sv-SE" sz="900" dirty="0" smtClean="0"/>
              <a:t> + 2Cl</a:t>
            </a:r>
            <a:r>
              <a:rPr lang="sv-SE" sz="900" baseline="-25000" dirty="0" smtClean="0"/>
              <a:t>2</a:t>
            </a:r>
            <a:r>
              <a:rPr lang="sv-SE" sz="900" dirty="0" smtClean="0"/>
              <a:t> + 2C </a:t>
            </a:r>
            <a:r>
              <a:rPr lang="cs-CZ" sz="900" dirty="0" smtClean="0"/>
              <a:t>→</a:t>
            </a:r>
            <a:r>
              <a:rPr lang="sv-SE" sz="900" dirty="0" smtClean="0"/>
              <a:t> TiCl</a:t>
            </a:r>
            <a:r>
              <a:rPr lang="sv-SE" sz="900" baseline="-25000" dirty="0" smtClean="0"/>
              <a:t>4</a:t>
            </a:r>
            <a:r>
              <a:rPr lang="sv-SE" sz="900" dirty="0" smtClean="0"/>
              <a:t> + 2CO</a:t>
            </a:r>
            <a:r>
              <a:rPr lang="cs-CZ" sz="900" dirty="0" smtClean="0"/>
              <a:t> </a:t>
            </a:r>
            <a:r>
              <a:rPr lang="sv-SE" sz="900" dirty="0" smtClean="0"/>
              <a:t/>
            </a:r>
            <a:br>
              <a:rPr lang="sv-SE" sz="900" dirty="0" smtClean="0"/>
            </a:br>
            <a:r>
              <a:rPr lang="sv-SE" sz="900" dirty="0" smtClean="0"/>
              <a:t>TiO</a:t>
            </a:r>
            <a:r>
              <a:rPr lang="sv-SE" sz="900" baseline="-25000" dirty="0" smtClean="0"/>
              <a:t>2</a:t>
            </a:r>
            <a:r>
              <a:rPr lang="sv-SE" sz="900" dirty="0" smtClean="0"/>
              <a:t> + 4Cl</a:t>
            </a:r>
            <a:r>
              <a:rPr lang="sv-SE" sz="900" baseline="-25000" dirty="0" smtClean="0"/>
              <a:t>2</a:t>
            </a:r>
            <a:r>
              <a:rPr lang="sv-SE" sz="900" dirty="0" smtClean="0"/>
              <a:t> + 2C </a:t>
            </a:r>
            <a:r>
              <a:rPr lang="cs-CZ" sz="900" dirty="0" smtClean="0"/>
              <a:t>→ </a:t>
            </a:r>
            <a:r>
              <a:rPr lang="sv-SE" sz="900" dirty="0" smtClean="0"/>
              <a:t>TiCl</a:t>
            </a:r>
            <a:r>
              <a:rPr lang="sv-SE" sz="900" baseline="-25000" dirty="0" smtClean="0"/>
              <a:t>4</a:t>
            </a:r>
            <a:r>
              <a:rPr lang="sv-SE" sz="900" dirty="0" smtClean="0"/>
              <a:t> + 2COCl</a:t>
            </a:r>
            <a:r>
              <a:rPr lang="sv-SE" sz="900" baseline="-25000" dirty="0" smtClean="0"/>
              <a:t>2</a:t>
            </a:r>
            <a:endParaRPr lang="cs-CZ" sz="900" dirty="0"/>
          </a:p>
        </p:txBody>
      </p:sp>
      <p:sp>
        <p:nvSpPr>
          <p:cNvPr id="6" name="TextovéPole 5"/>
          <p:cNvSpPr txBox="1"/>
          <p:nvPr/>
        </p:nvSpPr>
        <p:spPr>
          <a:xfrm>
            <a:off x="3000364" y="2786058"/>
            <a:ext cx="2786082" cy="369332"/>
          </a:xfrm>
          <a:prstGeom prst="rect">
            <a:avLst/>
          </a:prstGeom>
          <a:noFill/>
        </p:spPr>
        <p:txBody>
          <a:bodyPr wrap="square" rtlCol="0">
            <a:spAutoFit/>
          </a:bodyPr>
          <a:lstStyle/>
          <a:p>
            <a:r>
              <a:rPr lang="en-US" sz="900" dirty="0" smtClean="0"/>
              <a:t>FeTiO</a:t>
            </a:r>
            <a:r>
              <a:rPr lang="en-US" sz="900" baseline="-25000" dirty="0" smtClean="0"/>
              <a:t>3</a:t>
            </a:r>
            <a:r>
              <a:rPr lang="en-US" sz="900" dirty="0" smtClean="0"/>
              <a:t> + 4C = </a:t>
            </a:r>
            <a:r>
              <a:rPr lang="en-US" sz="900" dirty="0" err="1" smtClean="0"/>
              <a:t>TiC</a:t>
            </a:r>
            <a:r>
              <a:rPr lang="en-US" sz="900" dirty="0" smtClean="0"/>
              <a:t> + Fe + 3CO</a:t>
            </a:r>
            <a:br>
              <a:rPr lang="en-US" sz="900" dirty="0" smtClean="0"/>
            </a:br>
            <a:r>
              <a:rPr lang="en-US" sz="900" dirty="0" smtClean="0"/>
              <a:t>2FeTiO</a:t>
            </a:r>
            <a:r>
              <a:rPr lang="en-US" sz="900" baseline="-25000" dirty="0" smtClean="0"/>
              <a:t>3</a:t>
            </a:r>
            <a:r>
              <a:rPr lang="en-US" sz="900" dirty="0" smtClean="0"/>
              <a:t> + 6C + N</a:t>
            </a:r>
            <a:r>
              <a:rPr lang="en-US" sz="900" baseline="-25000" dirty="0" smtClean="0"/>
              <a:t>2</a:t>
            </a:r>
            <a:r>
              <a:rPr lang="en-US" sz="900" dirty="0" smtClean="0"/>
              <a:t> = 2TiN + 2Fe + 6CO</a:t>
            </a:r>
            <a:endParaRPr lang="cs-CZ" sz="900" dirty="0"/>
          </a:p>
        </p:txBody>
      </p:sp>
      <p:sp>
        <p:nvSpPr>
          <p:cNvPr id="7" name="TextovéPole 6"/>
          <p:cNvSpPr txBox="1"/>
          <p:nvPr/>
        </p:nvSpPr>
        <p:spPr>
          <a:xfrm>
            <a:off x="2214546" y="3500438"/>
            <a:ext cx="4286280" cy="230832"/>
          </a:xfrm>
          <a:prstGeom prst="rect">
            <a:avLst/>
          </a:prstGeom>
          <a:noFill/>
        </p:spPr>
        <p:txBody>
          <a:bodyPr wrap="square" rtlCol="0">
            <a:spAutoFit/>
          </a:bodyPr>
          <a:lstStyle/>
          <a:p>
            <a:pPr algn="ctr"/>
            <a:r>
              <a:rPr lang="cs-CZ" sz="900" dirty="0" smtClean="0"/>
              <a:t>TiCl</a:t>
            </a:r>
            <a:r>
              <a:rPr lang="cs-CZ" sz="900" baseline="-25000" dirty="0" smtClean="0"/>
              <a:t>4</a:t>
            </a:r>
            <a:r>
              <a:rPr lang="cs-CZ" sz="900" dirty="0" smtClean="0"/>
              <a:t> + 2Mg = Ti + 2MgCl</a:t>
            </a:r>
            <a:r>
              <a:rPr lang="cs-CZ" sz="900" baseline="-25000" dirty="0" smtClean="0"/>
              <a:t>2 </a:t>
            </a:r>
            <a:r>
              <a:rPr lang="cs-CZ" sz="900" dirty="0" smtClean="0"/>
              <a:t> (redukce chloridu titaničitého hořčíkem)</a:t>
            </a:r>
            <a:endParaRPr lang="cs-CZ" sz="900" dirty="0"/>
          </a:p>
        </p:txBody>
      </p:sp>
      <p:pic>
        <p:nvPicPr>
          <p:cNvPr id="28674" name="Picture 2" descr="http://img411.imageshack.us/img411/2876/williamjustinkrolltitan.jpg"/>
          <p:cNvPicPr>
            <a:picLocks noChangeAspect="1" noChangeArrowheads="1"/>
          </p:cNvPicPr>
          <p:nvPr/>
        </p:nvPicPr>
        <p:blipFill>
          <a:blip r:embed="rId2"/>
          <a:srcRect/>
          <a:stretch>
            <a:fillRect/>
          </a:stretch>
        </p:blipFill>
        <p:spPr bwMode="auto">
          <a:xfrm>
            <a:off x="3857620" y="5214950"/>
            <a:ext cx="1285884" cy="1489483"/>
          </a:xfrm>
          <a:prstGeom prst="rect">
            <a:avLst/>
          </a:prstGeom>
          <a:noFill/>
          <a:ln w="3175">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99">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99">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99">
                                            <p:txEl>
                                              <p:pRg st="15" end="1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99">
                                            <p:txEl>
                                              <p:pRg st="16" end="1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animEffect transition="in" filter="fade">
                                      <p:cBhvr>
                                        <p:cTn id="47" dur="2000"/>
                                        <p:tgtEl>
                                          <p:spTgt spid="5">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0" end="0"/>
                                            </p:txEl>
                                          </p:spTgt>
                                        </p:tgtEl>
                                        <p:attrNameLst>
                                          <p:attrName>style.visibility</p:attrName>
                                        </p:attrNameLst>
                                      </p:cBhvr>
                                      <p:to>
                                        <p:strVal val="visible"/>
                                      </p:to>
                                    </p:set>
                                    <p:animEffect transition="in" filter="fade">
                                      <p:cBhvr>
                                        <p:cTn id="52" dur="2000"/>
                                        <p:tgtEl>
                                          <p:spTgt spid="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0" end="0"/>
                                            </p:txEl>
                                          </p:spTgt>
                                        </p:tgtEl>
                                        <p:attrNameLst>
                                          <p:attrName>style.visibility</p:attrName>
                                        </p:attrNameLst>
                                      </p:cBhvr>
                                      <p:to>
                                        <p:strVal val="visible"/>
                                      </p:to>
                                    </p:set>
                                    <p:animEffect transition="in" filter="fade">
                                      <p:cBhvr>
                                        <p:cTn id="57" dur="2000"/>
                                        <p:tgtEl>
                                          <p:spTgt spid="7">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8674"/>
                                        </p:tgtEl>
                                        <p:attrNameLst>
                                          <p:attrName>style.visibility</p:attrName>
                                        </p:attrNameLst>
                                      </p:cBhvr>
                                      <p:to>
                                        <p:strVal val="visible"/>
                                      </p:to>
                                    </p:set>
                                    <p:animEffect transition="in" filter="fade">
                                      <p:cBhvr>
                                        <p:cTn id="62" dur="2000"/>
                                        <p:tgtEl>
                                          <p:spTgt spid="28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5" grpId="0" build="allAtOnce"/>
      <p:bldP spid="6" grpId="0" build="allAtOnce"/>
      <p:bldP spid="7"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733925" y="2708275"/>
            <a:ext cx="3313113" cy="1701800"/>
          </a:xfrm>
        </p:spPr>
        <p:txBody>
          <a:bodyPr>
            <a:normAutofit/>
          </a:bodyPr>
          <a:lstStyle/>
          <a:p>
            <a:pPr eaLnBrk="1" hangingPunct="1"/>
            <a:r>
              <a:rPr lang="cs-CZ" dirty="0" smtClean="0"/>
              <a:t>Bezkyslíkaté sloučeniny</a:t>
            </a:r>
          </a:p>
        </p:txBody>
      </p:sp>
      <p:sp>
        <p:nvSpPr>
          <p:cNvPr id="8195" name="Rectangle 3"/>
          <p:cNvSpPr>
            <a:spLocks noGrp="1" noChangeArrowheads="1"/>
          </p:cNvSpPr>
          <p:nvPr>
            <p:ph type="subTitle" idx="1"/>
          </p:nvPr>
        </p:nvSpPr>
        <p:spPr>
          <a:xfrm>
            <a:off x="4733925" y="4421188"/>
            <a:ext cx="3309938" cy="1260475"/>
          </a:xfrm>
        </p:spPr>
        <p:txBody>
          <a:bodyPr/>
          <a:lstStyle/>
          <a:p>
            <a:pPr eaLnBrk="1" hangingPunct="1"/>
            <a:endParaRPr lang="cs-CZ" u="sng"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00100" y="500042"/>
            <a:ext cx="6777037" cy="5857916"/>
          </a:xfrm>
        </p:spPr>
        <p:txBody>
          <a:bodyPr/>
          <a:lstStyle/>
          <a:p>
            <a:pPr>
              <a:buFont typeface="Wingdings" pitchFamily="2" charset="2"/>
              <a:buChar char="Ø"/>
            </a:pPr>
            <a:r>
              <a:rPr lang="cs-CZ" sz="1100" b="1" dirty="0" smtClean="0">
                <a:solidFill>
                  <a:schemeClr val="accent1"/>
                </a:solidFill>
                <a:latin typeface="+mj-lt"/>
                <a:ea typeface="+mj-ea"/>
                <a:cs typeface="+mj-cs"/>
              </a:rPr>
              <a:t>Sloučeniny </a:t>
            </a:r>
            <a:r>
              <a:rPr lang="cs-CZ" sz="1100" b="1" dirty="0" err="1" smtClean="0">
                <a:solidFill>
                  <a:schemeClr val="accent1"/>
                </a:solidFill>
                <a:latin typeface="+mj-lt"/>
                <a:ea typeface="+mj-ea"/>
                <a:cs typeface="+mj-cs"/>
              </a:rPr>
              <a:t>titanaté</a:t>
            </a:r>
            <a:r>
              <a:rPr lang="cs-CZ" sz="1100" b="1" dirty="0" smtClean="0">
                <a:solidFill>
                  <a:schemeClr val="accent1"/>
                </a:solidFill>
                <a:latin typeface="+mj-lt"/>
                <a:ea typeface="+mj-ea"/>
                <a:cs typeface="+mj-cs"/>
              </a:rPr>
              <a:t> </a:t>
            </a:r>
            <a:endParaRPr lang="cs-CZ" sz="1100" dirty="0" smtClean="0">
              <a:solidFill>
                <a:schemeClr val="tx1"/>
              </a:solidFill>
              <a:latin typeface="+mj-lt"/>
              <a:ea typeface="+mj-ea"/>
              <a:cs typeface="+mj-cs"/>
            </a:endParaRPr>
          </a:p>
          <a:p>
            <a:pPr>
              <a:buFont typeface="Wingdings" pitchFamily="2" charset="2"/>
              <a:buChar char="Ø"/>
            </a:pPr>
            <a:r>
              <a:rPr lang="cs-CZ" sz="900" dirty="0" smtClean="0">
                <a:solidFill>
                  <a:schemeClr val="tx1"/>
                </a:solidFill>
                <a:latin typeface="+mj-lt"/>
                <a:ea typeface="+mj-ea"/>
                <a:cs typeface="+mj-cs"/>
              </a:rPr>
              <a:t>Sloučeniny dvojmocného titanu lze připravit energickou redukcí sloučenin titaničitých nebo </a:t>
            </a:r>
            <a:r>
              <a:rPr lang="cs-CZ" sz="900" dirty="0" err="1" smtClean="0">
                <a:solidFill>
                  <a:schemeClr val="tx1"/>
                </a:solidFill>
                <a:latin typeface="+mj-lt"/>
                <a:ea typeface="+mj-ea"/>
                <a:cs typeface="+mj-cs"/>
              </a:rPr>
              <a:t>titanitých</a:t>
            </a:r>
            <a:endParaRPr lang="cs-CZ" sz="900" dirty="0" smtClean="0">
              <a:solidFill>
                <a:schemeClr val="tx1"/>
              </a:solidFill>
              <a:latin typeface="+mj-lt"/>
              <a:ea typeface="+mj-ea"/>
              <a:cs typeface="+mj-cs"/>
            </a:endParaRPr>
          </a:p>
          <a:p>
            <a:pPr>
              <a:buFont typeface="Wingdings" pitchFamily="2" charset="2"/>
              <a:buChar char="Ø"/>
            </a:pPr>
            <a:r>
              <a:rPr lang="cs-CZ" sz="900" b="1" dirty="0" smtClean="0">
                <a:solidFill>
                  <a:schemeClr val="tx1"/>
                </a:solidFill>
                <a:latin typeface="+mj-lt"/>
                <a:ea typeface="+mj-ea"/>
                <a:cs typeface="+mj-cs"/>
              </a:rPr>
              <a:t>TiCl</a:t>
            </a:r>
            <a:r>
              <a:rPr lang="cs-CZ" sz="900" b="1" baseline="-25000" dirty="0" smtClean="0">
                <a:solidFill>
                  <a:schemeClr val="tx1"/>
                </a:solidFill>
                <a:latin typeface="+mj-lt"/>
                <a:ea typeface="+mj-ea"/>
                <a:cs typeface="+mj-cs"/>
              </a:rPr>
              <a:t>2 </a:t>
            </a:r>
            <a:r>
              <a:rPr lang="cs-CZ" sz="900" baseline="-25000" dirty="0" smtClean="0">
                <a:solidFill>
                  <a:schemeClr val="tx1"/>
                </a:solidFill>
                <a:latin typeface="+mj-lt"/>
                <a:ea typeface="+mj-ea"/>
                <a:cs typeface="+mj-cs"/>
              </a:rPr>
              <a:t> </a:t>
            </a:r>
            <a:r>
              <a:rPr lang="cs-CZ" sz="900" dirty="0" smtClean="0">
                <a:solidFill>
                  <a:schemeClr val="tx1"/>
                </a:solidFill>
                <a:latin typeface="+mj-lt"/>
                <a:ea typeface="+mj-ea"/>
                <a:cs typeface="+mj-cs"/>
              </a:rPr>
              <a:t>(chlorid </a:t>
            </a:r>
            <a:r>
              <a:rPr lang="cs-CZ" sz="900" dirty="0" err="1" smtClean="0">
                <a:solidFill>
                  <a:schemeClr val="tx1"/>
                </a:solidFill>
                <a:latin typeface="+mj-lt"/>
                <a:ea typeface="+mj-ea"/>
                <a:cs typeface="+mj-cs"/>
              </a:rPr>
              <a:t>titanatý</a:t>
            </a:r>
            <a:r>
              <a:rPr lang="cs-CZ" sz="900" dirty="0" smtClean="0">
                <a:solidFill>
                  <a:schemeClr val="tx1"/>
                </a:solidFill>
                <a:latin typeface="+mj-lt"/>
                <a:ea typeface="+mj-ea"/>
                <a:cs typeface="+mj-cs"/>
              </a:rPr>
              <a:t>)</a:t>
            </a:r>
            <a:r>
              <a:rPr lang="cs-CZ" sz="900" baseline="-25000" dirty="0" smtClean="0">
                <a:solidFill>
                  <a:schemeClr val="tx1"/>
                </a:solidFill>
                <a:latin typeface="+mj-lt"/>
                <a:ea typeface="+mj-ea"/>
                <a:cs typeface="+mj-cs"/>
              </a:rPr>
              <a:t>  </a:t>
            </a:r>
            <a:r>
              <a:rPr lang="cs-CZ" sz="900" dirty="0" smtClean="0">
                <a:solidFill>
                  <a:schemeClr val="tx1"/>
                </a:solidFill>
                <a:latin typeface="+mj-lt"/>
                <a:ea typeface="+mj-ea"/>
                <a:cs typeface="+mj-cs"/>
              </a:rPr>
              <a:t>- vzniká:  a) z TiCl</a:t>
            </a:r>
            <a:r>
              <a:rPr lang="cs-CZ" sz="900" baseline="-25000" dirty="0" smtClean="0">
                <a:solidFill>
                  <a:schemeClr val="tx1"/>
                </a:solidFill>
                <a:latin typeface="+mj-lt"/>
                <a:ea typeface="+mj-ea"/>
                <a:cs typeface="+mj-cs"/>
              </a:rPr>
              <a:t>4</a:t>
            </a:r>
            <a:r>
              <a:rPr lang="cs-CZ" sz="900" dirty="0" smtClean="0">
                <a:solidFill>
                  <a:schemeClr val="tx1"/>
                </a:solidFill>
                <a:latin typeface="+mj-lt"/>
                <a:ea typeface="+mj-ea"/>
                <a:cs typeface="+mj-cs"/>
              </a:rPr>
              <a:t> za působení sodíkové amalgámu jako černý prášek, který se z vodou rozkládá za vývoje H</a:t>
            </a:r>
            <a:r>
              <a:rPr lang="cs-CZ" sz="900" baseline="-25000" dirty="0" smtClean="0">
                <a:solidFill>
                  <a:schemeClr val="tx1"/>
                </a:solidFill>
                <a:latin typeface="+mj-lt"/>
                <a:ea typeface="+mj-ea"/>
                <a:cs typeface="+mj-cs"/>
              </a:rPr>
              <a:t>2</a:t>
            </a:r>
          </a:p>
          <a:p>
            <a:pPr>
              <a:buNone/>
            </a:pPr>
            <a:r>
              <a:rPr lang="cs-CZ" sz="900" dirty="0" smtClean="0">
                <a:solidFill>
                  <a:schemeClr val="tx1"/>
                </a:solidFill>
                <a:latin typeface="+mj-lt"/>
                <a:ea typeface="+mj-ea"/>
                <a:cs typeface="+mj-cs"/>
              </a:rPr>
              <a:t>                                                             b) tepelnou </a:t>
            </a:r>
            <a:r>
              <a:rPr lang="cs-CZ" sz="900" dirty="0" err="1" smtClean="0">
                <a:solidFill>
                  <a:schemeClr val="tx1"/>
                </a:solidFill>
                <a:latin typeface="+mj-lt"/>
                <a:ea typeface="+mj-ea"/>
                <a:cs typeface="+mj-cs"/>
              </a:rPr>
              <a:t>disproporciací</a:t>
            </a:r>
            <a:r>
              <a:rPr lang="cs-CZ" sz="900" dirty="0" smtClean="0">
                <a:solidFill>
                  <a:schemeClr val="tx1"/>
                </a:solidFill>
                <a:latin typeface="+mj-lt"/>
                <a:ea typeface="+mj-ea"/>
                <a:cs typeface="+mj-cs"/>
              </a:rPr>
              <a:t> chloridu </a:t>
            </a:r>
            <a:r>
              <a:rPr lang="cs-CZ" sz="900" dirty="0" err="1" smtClean="0">
                <a:solidFill>
                  <a:schemeClr val="tx1"/>
                </a:solidFill>
                <a:latin typeface="+mj-lt"/>
                <a:ea typeface="+mj-ea"/>
                <a:cs typeface="+mj-cs"/>
              </a:rPr>
              <a:t>titanitého</a:t>
            </a:r>
            <a:endParaRPr lang="cs-CZ" sz="900" dirty="0" smtClean="0">
              <a:solidFill>
                <a:schemeClr val="tx1"/>
              </a:solidFill>
              <a:latin typeface="+mj-lt"/>
              <a:ea typeface="+mj-ea"/>
              <a:cs typeface="+mj-cs"/>
            </a:endParaRPr>
          </a:p>
          <a:p>
            <a:pPr>
              <a:buNone/>
            </a:pPr>
            <a:endParaRPr lang="cs-CZ" sz="900" baseline="-25000" dirty="0" smtClean="0">
              <a:solidFill>
                <a:schemeClr val="tx1"/>
              </a:solidFill>
              <a:latin typeface="+mj-lt"/>
              <a:ea typeface="+mj-ea"/>
              <a:cs typeface="+mj-cs"/>
            </a:endParaRPr>
          </a:p>
          <a:p>
            <a:pPr>
              <a:buNone/>
            </a:pPr>
            <a:endParaRPr lang="cs-CZ" sz="900" baseline="-25000" dirty="0" smtClean="0">
              <a:solidFill>
                <a:schemeClr val="tx1"/>
              </a:solidFill>
              <a:latin typeface="+mj-lt"/>
              <a:ea typeface="+mj-ea"/>
              <a:cs typeface="+mj-cs"/>
            </a:endParaRPr>
          </a:p>
          <a:p>
            <a:pPr>
              <a:buNone/>
            </a:pPr>
            <a:r>
              <a:rPr lang="cs-CZ" sz="900" dirty="0" smtClean="0">
                <a:solidFill>
                  <a:schemeClr val="tx1"/>
                </a:solidFill>
                <a:latin typeface="+mj-lt"/>
                <a:ea typeface="+mj-ea"/>
                <a:cs typeface="+mj-cs"/>
              </a:rPr>
              <a:t>                                               - silné redukční činidlo</a:t>
            </a:r>
          </a:p>
          <a:p>
            <a:pPr>
              <a:buFont typeface="Wingdings" pitchFamily="2" charset="2"/>
              <a:buChar char="Ø"/>
            </a:pPr>
            <a:endParaRPr lang="cs-CZ" sz="1200" dirty="0" smtClean="0">
              <a:solidFill>
                <a:schemeClr val="tx1"/>
              </a:solidFill>
              <a:latin typeface="+mj-lt"/>
              <a:ea typeface="+mj-ea"/>
              <a:cs typeface="+mj-cs"/>
            </a:endParaRPr>
          </a:p>
          <a:p>
            <a:pPr>
              <a:buFont typeface="Wingdings" pitchFamily="2" charset="2"/>
              <a:buChar char="Ø"/>
            </a:pPr>
            <a:r>
              <a:rPr lang="cs-CZ" sz="1100" b="1" dirty="0" smtClean="0">
                <a:solidFill>
                  <a:schemeClr val="accent1"/>
                </a:solidFill>
                <a:latin typeface="+mj-lt"/>
                <a:ea typeface="+mj-ea"/>
                <a:cs typeface="+mj-cs"/>
              </a:rPr>
              <a:t>Sloučeniny </a:t>
            </a:r>
            <a:r>
              <a:rPr lang="cs-CZ" sz="1100" b="1" dirty="0" err="1" smtClean="0">
                <a:solidFill>
                  <a:schemeClr val="accent1"/>
                </a:solidFill>
                <a:latin typeface="+mj-lt"/>
                <a:ea typeface="+mj-ea"/>
                <a:cs typeface="+mj-cs"/>
              </a:rPr>
              <a:t>titanité</a:t>
            </a:r>
            <a:endParaRPr lang="cs-CZ" sz="1100" b="1" dirty="0" smtClean="0">
              <a:solidFill>
                <a:schemeClr val="accent1"/>
              </a:solidFill>
              <a:latin typeface="+mj-lt"/>
              <a:ea typeface="+mj-ea"/>
              <a:cs typeface="+mj-cs"/>
            </a:endParaRPr>
          </a:p>
          <a:p>
            <a:pPr>
              <a:buFont typeface="Wingdings" pitchFamily="2" charset="2"/>
              <a:buChar char="Ø"/>
            </a:pPr>
            <a:r>
              <a:rPr lang="cs-CZ" sz="900" dirty="0" smtClean="0">
                <a:solidFill>
                  <a:schemeClr val="tx1"/>
                </a:solidFill>
                <a:latin typeface="+mj-lt"/>
                <a:ea typeface="+mj-ea"/>
                <a:cs typeface="+mj-cs"/>
              </a:rPr>
              <a:t>Tyto sloučeniny lze v roztocích snadno získat redukcí rozpustných sloučenin titaničitých zinkem a kyselinou nebo elektrolyticky </a:t>
            </a:r>
          </a:p>
          <a:p>
            <a:pPr>
              <a:buFont typeface="Wingdings" pitchFamily="2" charset="2"/>
              <a:buChar char="Ø"/>
            </a:pPr>
            <a:r>
              <a:rPr lang="cs-CZ" sz="900" dirty="0" smtClean="0">
                <a:solidFill>
                  <a:schemeClr val="tx1"/>
                </a:solidFill>
                <a:latin typeface="+mj-lt"/>
                <a:ea typeface="+mj-ea"/>
                <a:cs typeface="+mj-cs"/>
              </a:rPr>
              <a:t>Roztoky obsahují fialově zbarvené </a:t>
            </a:r>
            <a:r>
              <a:rPr lang="cs-CZ" sz="900" dirty="0" err="1" smtClean="0">
                <a:solidFill>
                  <a:schemeClr val="tx1"/>
                </a:solidFill>
                <a:latin typeface="+mj-lt"/>
                <a:ea typeface="+mj-ea"/>
                <a:cs typeface="+mj-cs"/>
              </a:rPr>
              <a:t>titanité</a:t>
            </a:r>
            <a:r>
              <a:rPr lang="cs-CZ" sz="900" dirty="0" smtClean="0">
                <a:solidFill>
                  <a:schemeClr val="tx1"/>
                </a:solidFill>
                <a:latin typeface="+mj-lt"/>
                <a:ea typeface="+mj-ea"/>
                <a:cs typeface="+mj-cs"/>
              </a:rPr>
              <a:t> ionty. Které mají sklon přecházet v ionty titaničité</a:t>
            </a:r>
          </a:p>
          <a:p>
            <a:pPr>
              <a:buFont typeface="Wingdings" pitchFamily="2" charset="2"/>
              <a:buChar char="Ø"/>
            </a:pPr>
            <a:r>
              <a:rPr lang="cs-CZ" sz="900" b="1" dirty="0" smtClean="0">
                <a:solidFill>
                  <a:schemeClr val="tx1"/>
                </a:solidFill>
                <a:latin typeface="+mj-lt"/>
                <a:ea typeface="+mj-ea"/>
                <a:cs typeface="+mj-cs"/>
              </a:rPr>
              <a:t>TiCl</a:t>
            </a:r>
            <a:r>
              <a:rPr lang="cs-CZ" sz="900" b="1" baseline="-25000" dirty="0" smtClean="0">
                <a:solidFill>
                  <a:schemeClr val="tx1"/>
                </a:solidFill>
                <a:latin typeface="+mj-lt"/>
                <a:ea typeface="+mj-ea"/>
                <a:cs typeface="+mj-cs"/>
              </a:rPr>
              <a:t>3 </a:t>
            </a:r>
            <a:r>
              <a:rPr lang="cs-CZ" sz="900" dirty="0" smtClean="0">
                <a:solidFill>
                  <a:schemeClr val="tx1"/>
                </a:solidFill>
                <a:latin typeface="+mj-lt"/>
                <a:ea typeface="+mj-ea"/>
                <a:cs typeface="+mj-cs"/>
              </a:rPr>
              <a:t>(chlorid </a:t>
            </a:r>
            <a:r>
              <a:rPr lang="cs-CZ" sz="900" dirty="0" err="1" smtClean="0">
                <a:solidFill>
                  <a:schemeClr val="tx1"/>
                </a:solidFill>
                <a:latin typeface="+mj-lt"/>
                <a:ea typeface="+mj-ea"/>
                <a:cs typeface="+mj-cs"/>
              </a:rPr>
              <a:t>titanitý</a:t>
            </a:r>
            <a:r>
              <a:rPr lang="cs-CZ" sz="900" dirty="0" smtClean="0">
                <a:solidFill>
                  <a:schemeClr val="tx1"/>
                </a:solidFill>
                <a:latin typeface="+mj-lt"/>
                <a:ea typeface="+mj-ea"/>
                <a:cs typeface="+mj-cs"/>
              </a:rPr>
              <a:t>) - získává se jako </a:t>
            </a:r>
            <a:r>
              <a:rPr lang="cs-CZ" sz="900" dirty="0" err="1" smtClean="0">
                <a:solidFill>
                  <a:schemeClr val="tx1"/>
                </a:solidFill>
                <a:latin typeface="+mj-lt"/>
                <a:ea typeface="+mj-ea"/>
                <a:cs typeface="+mj-cs"/>
              </a:rPr>
              <a:t>bezvodný</a:t>
            </a:r>
            <a:r>
              <a:rPr lang="cs-CZ" sz="900" dirty="0" smtClean="0">
                <a:solidFill>
                  <a:schemeClr val="tx1"/>
                </a:solidFill>
                <a:latin typeface="+mj-lt"/>
                <a:ea typeface="+mj-ea"/>
                <a:cs typeface="+mj-cs"/>
              </a:rPr>
              <a:t> fialový prášek vedením směsi par chloridu titaničitého s nadbytkem vodíku rozžhavenou trubicí </a:t>
            </a:r>
          </a:p>
          <a:p>
            <a:pPr>
              <a:buNone/>
            </a:pPr>
            <a:r>
              <a:rPr lang="cs-CZ" sz="900" dirty="0" smtClean="0">
                <a:solidFill>
                  <a:schemeClr val="tx1"/>
                </a:solidFill>
                <a:latin typeface="+mj-lt"/>
                <a:ea typeface="+mj-ea"/>
                <a:cs typeface="+mj-cs"/>
              </a:rPr>
              <a:t>               - při zahřívání v proudu asi na 700</a:t>
            </a:r>
            <a:r>
              <a:rPr lang="cs-CZ" sz="900" baseline="30000" dirty="0" smtClean="0">
                <a:solidFill>
                  <a:schemeClr val="tx1"/>
                </a:solidFill>
              </a:rPr>
              <a:t> </a:t>
            </a:r>
            <a:r>
              <a:rPr lang="cs-CZ" sz="900" baseline="30000" dirty="0" err="1" smtClean="0">
                <a:solidFill>
                  <a:schemeClr val="tx1"/>
                </a:solidFill>
              </a:rPr>
              <a:t>o</a:t>
            </a:r>
            <a:r>
              <a:rPr lang="cs-CZ" sz="900" dirty="0" err="1" smtClean="0">
                <a:solidFill>
                  <a:schemeClr val="tx1"/>
                </a:solidFill>
              </a:rPr>
              <a:t>C</a:t>
            </a:r>
            <a:r>
              <a:rPr lang="cs-CZ" sz="900" dirty="0" smtClean="0">
                <a:solidFill>
                  <a:schemeClr val="tx1"/>
                </a:solidFill>
              </a:rPr>
              <a:t> se rozkládá na TiCl</a:t>
            </a:r>
            <a:r>
              <a:rPr lang="cs-CZ" sz="900" baseline="-25000" dirty="0" smtClean="0">
                <a:solidFill>
                  <a:schemeClr val="tx1"/>
                </a:solidFill>
              </a:rPr>
              <a:t>2</a:t>
            </a:r>
            <a:r>
              <a:rPr lang="cs-CZ" sz="900" dirty="0" smtClean="0">
                <a:solidFill>
                  <a:schemeClr val="tx1"/>
                </a:solidFill>
              </a:rPr>
              <a:t> a TiCl</a:t>
            </a:r>
            <a:r>
              <a:rPr lang="cs-CZ" sz="900" baseline="-25000" dirty="0" smtClean="0">
                <a:solidFill>
                  <a:schemeClr val="tx1"/>
                </a:solidFill>
              </a:rPr>
              <a:t>4</a:t>
            </a:r>
          </a:p>
          <a:p>
            <a:pPr>
              <a:buNone/>
            </a:pPr>
            <a:r>
              <a:rPr lang="cs-CZ" sz="900" baseline="-25000" dirty="0" smtClean="0">
                <a:solidFill>
                  <a:schemeClr val="tx1"/>
                </a:solidFill>
                <a:latin typeface="+mj-lt"/>
                <a:ea typeface="+mj-ea"/>
                <a:cs typeface="+mj-cs"/>
              </a:rPr>
              <a:t>                    </a:t>
            </a:r>
            <a:r>
              <a:rPr lang="cs-CZ" sz="900" dirty="0" smtClean="0">
                <a:solidFill>
                  <a:schemeClr val="tx1"/>
                </a:solidFill>
                <a:latin typeface="+mj-lt"/>
                <a:ea typeface="+mj-ea"/>
                <a:cs typeface="+mj-cs"/>
              </a:rPr>
              <a:t>  - v roztoku získáme chlorid </a:t>
            </a:r>
            <a:r>
              <a:rPr lang="cs-CZ" sz="900" dirty="0" err="1" smtClean="0">
                <a:solidFill>
                  <a:schemeClr val="tx1"/>
                </a:solidFill>
                <a:latin typeface="+mj-lt"/>
                <a:ea typeface="+mj-ea"/>
                <a:cs typeface="+mj-cs"/>
              </a:rPr>
              <a:t>titanitý</a:t>
            </a:r>
            <a:r>
              <a:rPr lang="cs-CZ" sz="900" dirty="0" smtClean="0">
                <a:solidFill>
                  <a:schemeClr val="tx1"/>
                </a:solidFill>
                <a:latin typeface="+mj-lt"/>
                <a:ea typeface="+mj-ea"/>
                <a:cs typeface="+mj-cs"/>
              </a:rPr>
              <a:t> redukcí roztoku titaničité soli v kyselině chlorovodíkové nebo rozpouštěním kovového titanu v této kyselině   </a:t>
            </a:r>
          </a:p>
          <a:p>
            <a:pPr>
              <a:buFont typeface="Wingdings" pitchFamily="2" charset="2"/>
              <a:buChar char="Ø"/>
            </a:pPr>
            <a:r>
              <a:rPr lang="cs-CZ" sz="900" b="1" dirty="0" err="1" smtClean="0">
                <a:solidFill>
                  <a:schemeClr val="tx1"/>
                </a:solidFill>
                <a:latin typeface="+mj-lt"/>
                <a:ea typeface="+mj-ea"/>
                <a:cs typeface="+mj-cs"/>
              </a:rPr>
              <a:t>TiN</a:t>
            </a:r>
            <a:r>
              <a:rPr lang="cs-CZ" sz="900" dirty="0" smtClean="0">
                <a:solidFill>
                  <a:schemeClr val="tx1"/>
                </a:solidFill>
                <a:latin typeface="+mj-lt"/>
                <a:ea typeface="+mj-ea"/>
                <a:cs typeface="+mj-cs"/>
              </a:rPr>
              <a:t> (nitrid </a:t>
            </a:r>
            <a:r>
              <a:rPr lang="cs-CZ" sz="900" dirty="0" err="1" smtClean="0">
                <a:solidFill>
                  <a:schemeClr val="tx1"/>
                </a:solidFill>
                <a:latin typeface="+mj-lt"/>
                <a:ea typeface="+mj-ea"/>
                <a:cs typeface="+mj-cs"/>
              </a:rPr>
              <a:t>titanitý</a:t>
            </a:r>
            <a:r>
              <a:rPr lang="cs-CZ" sz="900" dirty="0" smtClean="0">
                <a:solidFill>
                  <a:schemeClr val="tx1"/>
                </a:solidFill>
                <a:latin typeface="+mj-lt"/>
                <a:ea typeface="+mj-ea"/>
                <a:cs typeface="+mj-cs"/>
              </a:rPr>
              <a:t>) - redukují-li se sloučeniny titanu za vysoké teploty v přítomnosti vzdušného dusíku, vzniká velmi snadno  </a:t>
            </a:r>
            <a:r>
              <a:rPr lang="cs-CZ" sz="900" dirty="0" err="1" smtClean="0">
                <a:solidFill>
                  <a:schemeClr val="tx1"/>
                </a:solidFill>
                <a:latin typeface="+mj-lt"/>
                <a:ea typeface="+mj-ea"/>
                <a:cs typeface="+mj-cs"/>
              </a:rPr>
              <a:t>TiN</a:t>
            </a:r>
            <a:r>
              <a:rPr lang="cs-CZ" sz="900" dirty="0" smtClean="0">
                <a:solidFill>
                  <a:schemeClr val="tx1"/>
                </a:solidFill>
                <a:latin typeface="+mj-lt"/>
                <a:ea typeface="+mj-ea"/>
                <a:cs typeface="+mj-cs"/>
              </a:rPr>
              <a:t>, většinou však v nečistém stavu</a:t>
            </a:r>
          </a:p>
          <a:p>
            <a:pPr>
              <a:buFont typeface="Wingdings" pitchFamily="2" charset="2"/>
              <a:buChar char="Ø"/>
            </a:pPr>
            <a:r>
              <a:rPr lang="cs-CZ" sz="900" dirty="0" smtClean="0">
                <a:solidFill>
                  <a:schemeClr val="tx1"/>
                </a:solidFill>
                <a:latin typeface="+mj-lt"/>
                <a:ea typeface="+mj-ea"/>
                <a:cs typeface="+mj-cs"/>
              </a:rPr>
              <a:t>                               - čistý </a:t>
            </a:r>
            <a:r>
              <a:rPr lang="cs-CZ" sz="900" dirty="0" err="1" smtClean="0">
                <a:solidFill>
                  <a:schemeClr val="tx1"/>
                </a:solidFill>
                <a:latin typeface="+mj-lt"/>
                <a:ea typeface="+mj-ea"/>
                <a:cs typeface="+mj-cs"/>
              </a:rPr>
              <a:t>TiN</a:t>
            </a:r>
            <a:r>
              <a:rPr lang="cs-CZ" sz="900" dirty="0" smtClean="0">
                <a:solidFill>
                  <a:schemeClr val="tx1"/>
                </a:solidFill>
                <a:latin typeface="+mj-lt"/>
                <a:ea typeface="+mj-ea"/>
                <a:cs typeface="+mj-cs"/>
              </a:rPr>
              <a:t> lze získat v podobě bronzově zbarveného prášku intenzivním zahříváním chloridu titaničitého, popř. jeho </a:t>
            </a:r>
            <a:r>
              <a:rPr lang="cs-CZ" sz="900" dirty="0" err="1" smtClean="0">
                <a:solidFill>
                  <a:schemeClr val="tx1"/>
                </a:solidFill>
                <a:latin typeface="+mj-lt"/>
                <a:ea typeface="+mj-ea"/>
                <a:cs typeface="+mj-cs"/>
              </a:rPr>
              <a:t>amoniakátu</a:t>
            </a:r>
            <a:r>
              <a:rPr lang="cs-CZ" sz="900" dirty="0" smtClean="0">
                <a:solidFill>
                  <a:schemeClr val="tx1"/>
                </a:solidFill>
                <a:latin typeface="+mj-lt"/>
                <a:ea typeface="+mj-ea"/>
                <a:cs typeface="+mj-cs"/>
              </a:rPr>
              <a:t> v proudu amoniaku </a:t>
            </a:r>
          </a:p>
          <a:p>
            <a:pPr>
              <a:buNone/>
            </a:pPr>
            <a:endParaRPr lang="cs-CZ" sz="900" dirty="0" smtClean="0">
              <a:solidFill>
                <a:schemeClr val="tx1"/>
              </a:solidFill>
              <a:latin typeface="+mj-lt"/>
              <a:ea typeface="+mj-ea"/>
              <a:cs typeface="+mj-cs"/>
            </a:endParaRPr>
          </a:p>
          <a:p>
            <a:pPr>
              <a:buNone/>
            </a:pPr>
            <a:r>
              <a:rPr lang="cs-CZ" sz="900" dirty="0" smtClean="0">
                <a:solidFill>
                  <a:schemeClr val="tx1"/>
                </a:solidFill>
                <a:latin typeface="+mj-lt"/>
                <a:ea typeface="+mj-ea"/>
                <a:cs typeface="+mj-cs"/>
              </a:rPr>
              <a:t>                                  - ve velmi čistém a kompaktním stavu se nitrid získá metodou žhaveného vlákna – nitridy mají značnou elektrickou vodivost</a:t>
            </a:r>
          </a:p>
          <a:p>
            <a:pPr>
              <a:buNone/>
            </a:pPr>
            <a:r>
              <a:rPr lang="cs-CZ" sz="900" dirty="0" smtClean="0">
                <a:solidFill>
                  <a:schemeClr val="tx1"/>
                </a:solidFill>
                <a:latin typeface="+mj-lt"/>
                <a:ea typeface="+mj-ea"/>
                <a:cs typeface="+mj-cs"/>
              </a:rPr>
              <a:t> </a:t>
            </a:r>
          </a:p>
          <a:p>
            <a:pPr>
              <a:buNone/>
            </a:pPr>
            <a:endParaRPr lang="cs-CZ" sz="900" dirty="0" smtClean="0">
              <a:solidFill>
                <a:schemeClr val="tx1"/>
              </a:solidFill>
              <a:latin typeface="+mj-lt"/>
              <a:ea typeface="+mj-ea"/>
              <a:cs typeface="+mj-cs"/>
            </a:endParaRPr>
          </a:p>
          <a:p>
            <a:pPr>
              <a:buFont typeface="Wingdings" pitchFamily="2" charset="2"/>
              <a:buChar char="Ø"/>
            </a:pPr>
            <a:r>
              <a:rPr lang="cs-CZ" sz="1100" b="1" dirty="0" smtClean="0">
                <a:solidFill>
                  <a:schemeClr val="accent1"/>
                </a:solidFill>
                <a:latin typeface="+mj-lt"/>
                <a:ea typeface="+mj-ea"/>
                <a:cs typeface="+mj-cs"/>
              </a:rPr>
              <a:t>Sloučeniny titaničité</a:t>
            </a:r>
          </a:p>
          <a:p>
            <a:pPr>
              <a:buFont typeface="Wingdings" pitchFamily="2" charset="2"/>
              <a:buChar char="Ø"/>
            </a:pPr>
            <a:r>
              <a:rPr lang="cs-CZ" sz="900" b="1" dirty="0" smtClean="0">
                <a:solidFill>
                  <a:schemeClr val="tx1"/>
                </a:solidFill>
                <a:latin typeface="+mj-lt"/>
                <a:ea typeface="+mj-ea"/>
                <a:cs typeface="+mj-cs"/>
              </a:rPr>
              <a:t>TiCl</a:t>
            </a:r>
            <a:r>
              <a:rPr lang="cs-CZ" sz="900" baseline="-25000" dirty="0" smtClean="0">
                <a:solidFill>
                  <a:schemeClr val="tx1"/>
                </a:solidFill>
                <a:latin typeface="+mj-lt"/>
                <a:ea typeface="+mj-ea"/>
                <a:cs typeface="+mj-cs"/>
              </a:rPr>
              <a:t>4 </a:t>
            </a:r>
            <a:r>
              <a:rPr lang="cs-CZ" sz="900" dirty="0" smtClean="0">
                <a:solidFill>
                  <a:schemeClr val="tx1"/>
                </a:solidFill>
                <a:latin typeface="+mj-lt"/>
                <a:ea typeface="+mj-ea"/>
                <a:cs typeface="+mj-cs"/>
              </a:rPr>
              <a:t>(chlorid titaničitý) - lze jej získat převáděním chloru přes zahřátý titan nebo jeho karbid či slitinu s hliníkem (získanou </a:t>
            </a:r>
            <a:r>
              <a:rPr lang="cs-CZ" sz="900" dirty="0" err="1" smtClean="0">
                <a:solidFill>
                  <a:schemeClr val="tx1"/>
                </a:solidFill>
                <a:latin typeface="+mj-lt"/>
                <a:ea typeface="+mj-ea"/>
                <a:cs typeface="+mj-cs"/>
              </a:rPr>
              <a:t>aluminotermicky</a:t>
            </a:r>
            <a:r>
              <a:rPr lang="cs-CZ" sz="900" dirty="0" smtClean="0">
                <a:solidFill>
                  <a:schemeClr val="tx1"/>
                </a:solidFill>
                <a:latin typeface="+mj-lt"/>
                <a:ea typeface="+mj-ea"/>
                <a:cs typeface="+mj-cs"/>
              </a:rPr>
              <a:t>) nebo přes směs oxidu titaničitého s uhlím. </a:t>
            </a:r>
          </a:p>
          <a:p>
            <a:pPr>
              <a:buNone/>
            </a:pPr>
            <a:r>
              <a:rPr lang="cs-CZ" sz="900" dirty="0" smtClean="0">
                <a:solidFill>
                  <a:schemeClr val="tx1"/>
                </a:solidFill>
                <a:latin typeface="+mj-lt"/>
                <a:ea typeface="+mj-ea"/>
                <a:cs typeface="+mj-cs"/>
              </a:rPr>
              <a:t>                                                  - v čistém stavu tvoří bezbarvou kapalinu, vroucí při 136,5 </a:t>
            </a:r>
            <a:r>
              <a:rPr lang="cs-CZ" sz="900" baseline="30000" dirty="0" err="1" smtClean="0">
                <a:solidFill>
                  <a:schemeClr val="tx1"/>
                </a:solidFill>
              </a:rPr>
              <a:t>o</a:t>
            </a:r>
            <a:r>
              <a:rPr lang="cs-CZ" sz="900" dirty="0" err="1" smtClean="0">
                <a:solidFill>
                  <a:schemeClr val="tx1"/>
                </a:solidFill>
              </a:rPr>
              <a:t>C</a:t>
            </a:r>
            <a:r>
              <a:rPr lang="cs-CZ" sz="900" dirty="0" smtClean="0">
                <a:solidFill>
                  <a:schemeClr val="tx1"/>
                </a:solidFill>
              </a:rPr>
              <a:t> a </a:t>
            </a:r>
            <a:r>
              <a:rPr lang="cs-CZ" sz="900" dirty="0" err="1" smtClean="0">
                <a:solidFill>
                  <a:schemeClr val="tx1"/>
                </a:solidFill>
              </a:rPr>
              <a:t>tuhnoucví</a:t>
            </a:r>
            <a:r>
              <a:rPr lang="cs-CZ" sz="900" dirty="0" smtClean="0">
                <a:solidFill>
                  <a:schemeClr val="tx1"/>
                </a:solidFill>
              </a:rPr>
              <a:t> při -23</a:t>
            </a:r>
            <a:r>
              <a:rPr lang="cs-CZ" sz="900" baseline="30000" dirty="0" smtClean="0">
                <a:solidFill>
                  <a:schemeClr val="tx1"/>
                </a:solidFill>
              </a:rPr>
              <a:t> </a:t>
            </a:r>
            <a:r>
              <a:rPr lang="cs-CZ" sz="900" baseline="30000" dirty="0" err="1" smtClean="0">
                <a:solidFill>
                  <a:schemeClr val="tx1"/>
                </a:solidFill>
              </a:rPr>
              <a:t>o</a:t>
            </a:r>
            <a:r>
              <a:rPr lang="cs-CZ" sz="900" dirty="0" err="1" smtClean="0">
                <a:solidFill>
                  <a:schemeClr val="tx1"/>
                </a:solidFill>
              </a:rPr>
              <a:t>C</a:t>
            </a:r>
            <a:r>
              <a:rPr lang="cs-CZ" sz="900" dirty="0" smtClean="0">
                <a:solidFill>
                  <a:schemeClr val="tx1"/>
                </a:solidFill>
              </a:rPr>
              <a:t>, s hustotu 1,76g/cm</a:t>
            </a:r>
            <a:r>
              <a:rPr lang="cs-CZ" sz="900" baseline="30000" dirty="0" smtClean="0">
                <a:solidFill>
                  <a:schemeClr val="tx1"/>
                </a:solidFill>
              </a:rPr>
              <a:t>3</a:t>
            </a:r>
            <a:r>
              <a:rPr lang="cs-CZ" sz="900" dirty="0" smtClean="0">
                <a:solidFill>
                  <a:schemeClr val="tx1"/>
                </a:solidFill>
              </a:rPr>
              <a:t> (při 0 </a:t>
            </a:r>
            <a:r>
              <a:rPr lang="cs-CZ" sz="900" baseline="30000" dirty="0" err="1" smtClean="0">
                <a:solidFill>
                  <a:schemeClr val="tx1"/>
                </a:solidFill>
              </a:rPr>
              <a:t>o</a:t>
            </a:r>
            <a:r>
              <a:rPr lang="cs-CZ" sz="900" dirty="0" err="1" smtClean="0">
                <a:solidFill>
                  <a:schemeClr val="tx1"/>
                </a:solidFill>
              </a:rPr>
              <a:t>C</a:t>
            </a:r>
            <a:r>
              <a:rPr lang="cs-CZ" sz="900" dirty="0" smtClean="0">
                <a:solidFill>
                  <a:schemeClr val="tx1"/>
                </a:solidFill>
              </a:rPr>
              <a:t>) </a:t>
            </a:r>
          </a:p>
          <a:p>
            <a:pPr>
              <a:buNone/>
            </a:pPr>
            <a:r>
              <a:rPr lang="cs-CZ" sz="900" dirty="0" smtClean="0">
                <a:solidFill>
                  <a:schemeClr val="tx1"/>
                </a:solidFill>
                <a:latin typeface="+mj-lt"/>
                <a:ea typeface="+mj-ea"/>
                <a:cs typeface="+mj-cs"/>
              </a:rPr>
              <a:t>                                                  - štiplavě páchne a na vlhkém vzduchu dýmá</a:t>
            </a:r>
          </a:p>
          <a:p>
            <a:pPr>
              <a:buNone/>
            </a:pPr>
            <a:r>
              <a:rPr lang="cs-CZ" sz="900" dirty="0" smtClean="0">
                <a:solidFill>
                  <a:schemeClr val="tx1"/>
                </a:solidFill>
                <a:latin typeface="+mj-lt"/>
                <a:ea typeface="+mj-ea"/>
                <a:cs typeface="+mj-cs"/>
              </a:rPr>
              <a:t>                                                   - vodou se hydrolyticky štěpí TiCl</a:t>
            </a:r>
            <a:r>
              <a:rPr lang="cs-CZ" sz="900" baseline="-25000" dirty="0" smtClean="0">
                <a:solidFill>
                  <a:schemeClr val="tx1"/>
                </a:solidFill>
                <a:latin typeface="+mj-lt"/>
                <a:ea typeface="+mj-ea"/>
                <a:cs typeface="+mj-cs"/>
              </a:rPr>
              <a:t>4</a:t>
            </a:r>
            <a:r>
              <a:rPr lang="cs-CZ" sz="900" dirty="0" smtClean="0">
                <a:solidFill>
                  <a:schemeClr val="tx1"/>
                </a:solidFill>
                <a:latin typeface="+mj-lt"/>
                <a:ea typeface="+mj-ea"/>
                <a:cs typeface="+mj-cs"/>
              </a:rPr>
              <a:t> + 2H</a:t>
            </a:r>
            <a:r>
              <a:rPr lang="cs-CZ" sz="900" baseline="-25000" dirty="0" smtClean="0">
                <a:solidFill>
                  <a:schemeClr val="tx1"/>
                </a:solidFill>
                <a:latin typeface="+mj-lt"/>
                <a:ea typeface="+mj-ea"/>
                <a:cs typeface="+mj-cs"/>
              </a:rPr>
              <a:t>2</a:t>
            </a:r>
            <a:r>
              <a:rPr lang="cs-CZ" sz="900" dirty="0" smtClean="0">
                <a:solidFill>
                  <a:schemeClr val="tx1"/>
                </a:solidFill>
                <a:latin typeface="+mj-lt"/>
                <a:ea typeface="+mj-ea"/>
                <a:cs typeface="+mj-cs"/>
              </a:rPr>
              <a:t>O </a:t>
            </a:r>
            <a:r>
              <a:rPr lang="cs-CZ" sz="900" dirty="0" smtClean="0"/>
              <a:t>→TiO</a:t>
            </a:r>
            <a:r>
              <a:rPr lang="cs-CZ" sz="900" baseline="-25000" dirty="0" smtClean="0"/>
              <a:t>2</a:t>
            </a:r>
            <a:r>
              <a:rPr lang="cs-CZ" sz="900" dirty="0" smtClean="0"/>
              <a:t> + 4HCl</a:t>
            </a:r>
          </a:p>
          <a:p>
            <a:pPr>
              <a:buNone/>
            </a:pPr>
            <a:r>
              <a:rPr lang="cs-CZ" sz="900" dirty="0" smtClean="0"/>
              <a:t>                                                   - snadno tvoří adiční sloučeniny, např. s amoniakem, s </a:t>
            </a:r>
            <a:r>
              <a:rPr lang="cs-CZ" sz="900" dirty="0" err="1" smtClean="0"/>
              <a:t>pyridem</a:t>
            </a:r>
            <a:r>
              <a:rPr lang="cs-CZ" sz="900" dirty="0" smtClean="0"/>
              <a:t>, dále s chloridem fosforitým a fosforečným, s chloridem </a:t>
            </a:r>
            <a:r>
              <a:rPr lang="cs-CZ" sz="900" dirty="0" err="1" smtClean="0"/>
              <a:t>nitrosylu</a:t>
            </a:r>
            <a:r>
              <a:rPr lang="cs-CZ" sz="900" dirty="0" smtClean="0"/>
              <a:t>, s chloridem siřičitým  a </a:t>
            </a:r>
            <a:r>
              <a:rPr lang="cs-CZ" sz="900" dirty="0" err="1" smtClean="0"/>
              <a:t>seleničitým</a:t>
            </a:r>
            <a:r>
              <a:rPr lang="cs-CZ" sz="900" dirty="0" smtClean="0"/>
              <a:t> i s mnoha jinými sloučeninami (převážně s těmi, které obsahují kyslík, síru, nebo dusík) </a:t>
            </a:r>
            <a:endParaRPr lang="cs-CZ" sz="900" dirty="0" smtClean="0">
              <a:solidFill>
                <a:schemeClr val="tx1"/>
              </a:solidFill>
              <a:latin typeface="+mj-lt"/>
              <a:ea typeface="+mj-ea"/>
              <a:cs typeface="+mj-cs"/>
            </a:endParaRPr>
          </a:p>
          <a:p>
            <a:pPr>
              <a:buFont typeface="Wingdings" pitchFamily="2" charset="2"/>
              <a:buChar char="Ø"/>
            </a:pPr>
            <a:endParaRPr lang="cs-CZ" sz="900" b="1" dirty="0" smtClean="0">
              <a:solidFill>
                <a:schemeClr val="accent1"/>
              </a:solidFill>
              <a:latin typeface="+mj-lt"/>
              <a:ea typeface="+mj-ea"/>
              <a:cs typeface="+mj-cs"/>
            </a:endParaRPr>
          </a:p>
          <a:p>
            <a:pPr>
              <a:buFont typeface="Wingdings" pitchFamily="2" charset="2"/>
              <a:buChar char="Ø"/>
            </a:pPr>
            <a:endParaRPr lang="cs-CZ" sz="1400" b="1" dirty="0" smtClean="0">
              <a:solidFill>
                <a:schemeClr val="accent1"/>
              </a:solidFill>
              <a:latin typeface="+mj-lt"/>
              <a:ea typeface="+mj-ea"/>
              <a:cs typeface="+mj-cs"/>
            </a:endParaRPr>
          </a:p>
          <a:p>
            <a:pPr>
              <a:buNone/>
            </a:pPr>
            <a:r>
              <a:rPr lang="cs-CZ" sz="1200" dirty="0" smtClean="0">
                <a:solidFill>
                  <a:schemeClr val="tx1"/>
                </a:solidFill>
                <a:latin typeface="+mj-lt"/>
                <a:ea typeface="+mj-ea"/>
                <a:cs typeface="+mj-cs"/>
              </a:rPr>
              <a:t>                                    </a:t>
            </a:r>
          </a:p>
          <a:p>
            <a:pPr>
              <a:buNone/>
            </a:pPr>
            <a:endParaRPr lang="cs-CZ" sz="1200" dirty="0" smtClean="0">
              <a:solidFill>
                <a:schemeClr val="tx1"/>
              </a:solidFill>
              <a:latin typeface="+mj-lt"/>
              <a:ea typeface="+mj-ea"/>
              <a:cs typeface="+mj-cs"/>
            </a:endParaRPr>
          </a:p>
          <a:p>
            <a:pPr>
              <a:buFont typeface="Wingdings" pitchFamily="2" charset="2"/>
              <a:buChar char="Ø"/>
            </a:pPr>
            <a:endParaRPr lang="cs-CZ" sz="1200" dirty="0" smtClean="0">
              <a:solidFill>
                <a:schemeClr val="tx1"/>
              </a:solidFill>
              <a:latin typeface="+mj-lt"/>
              <a:ea typeface="+mj-ea"/>
              <a:cs typeface="+mj-cs"/>
            </a:endParaRPr>
          </a:p>
        </p:txBody>
      </p:sp>
      <p:sp>
        <p:nvSpPr>
          <p:cNvPr id="4" name="TextovéPole 3"/>
          <p:cNvSpPr txBox="1"/>
          <p:nvPr/>
        </p:nvSpPr>
        <p:spPr>
          <a:xfrm>
            <a:off x="3857620" y="1928802"/>
            <a:ext cx="3214710" cy="230832"/>
          </a:xfrm>
          <a:prstGeom prst="rect">
            <a:avLst/>
          </a:prstGeom>
          <a:noFill/>
        </p:spPr>
        <p:txBody>
          <a:bodyPr wrap="square" rtlCol="0">
            <a:spAutoFit/>
          </a:bodyPr>
          <a:lstStyle/>
          <a:p>
            <a:r>
              <a:rPr lang="cs-CZ" sz="900" dirty="0" smtClean="0"/>
              <a:t>2 TiCl</a:t>
            </a:r>
            <a:r>
              <a:rPr lang="cs-CZ" sz="900" baseline="-25000" dirty="0" smtClean="0"/>
              <a:t>3</a:t>
            </a:r>
            <a:r>
              <a:rPr lang="cs-CZ" sz="900" dirty="0" smtClean="0"/>
              <a:t> → TiCl</a:t>
            </a:r>
            <a:r>
              <a:rPr lang="cs-CZ" sz="900" baseline="-25000" dirty="0" smtClean="0"/>
              <a:t>2</a:t>
            </a:r>
            <a:r>
              <a:rPr lang="cs-CZ" sz="900" dirty="0" smtClean="0"/>
              <a:t> + TiCl</a:t>
            </a:r>
            <a:r>
              <a:rPr lang="cs-CZ" sz="900" baseline="-25000" dirty="0" smtClean="0"/>
              <a:t>4</a:t>
            </a:r>
            <a:endParaRPr lang="cs-CZ" sz="900" dirty="0"/>
          </a:p>
        </p:txBody>
      </p:sp>
      <p:pic>
        <p:nvPicPr>
          <p:cNvPr id="1026" name="Picture 2" descr="Soubor:Titanium(II) chloride molecule.png"/>
          <p:cNvPicPr>
            <a:picLocks noChangeAspect="1" noChangeArrowheads="1"/>
          </p:cNvPicPr>
          <p:nvPr/>
        </p:nvPicPr>
        <p:blipFill>
          <a:blip r:embed="rId2"/>
          <a:srcRect/>
          <a:stretch>
            <a:fillRect/>
          </a:stretch>
        </p:blipFill>
        <p:spPr bwMode="auto">
          <a:xfrm>
            <a:off x="1428728" y="1285860"/>
            <a:ext cx="928694" cy="678962"/>
          </a:xfrm>
          <a:prstGeom prst="rect">
            <a:avLst/>
          </a:prstGeom>
          <a:noFill/>
        </p:spPr>
      </p:pic>
      <p:pic>
        <p:nvPicPr>
          <p:cNvPr id="1028" name="Picture 4" descr="http://www.oskole.sk/userfiles/image/Zofia/J%C3%BAn/Ch%C3%A9mia/%C5%A0tvrt%C3%A1%20ved%C4%BEaj%C5%A1ia%20skupina,%20MO_html_7bf92592.jpg"/>
          <p:cNvPicPr>
            <a:picLocks noChangeAspect="1" noChangeArrowheads="1"/>
          </p:cNvPicPr>
          <p:nvPr/>
        </p:nvPicPr>
        <p:blipFill>
          <a:blip r:embed="rId3" cstate="print"/>
          <a:srcRect/>
          <a:stretch>
            <a:fillRect/>
          </a:stretch>
        </p:blipFill>
        <p:spPr bwMode="auto">
          <a:xfrm>
            <a:off x="7786710" y="2714620"/>
            <a:ext cx="740958" cy="609521"/>
          </a:xfrm>
          <a:prstGeom prst="rect">
            <a:avLst/>
          </a:prstGeom>
          <a:noFill/>
          <a:ln w="3175">
            <a:solidFill>
              <a:schemeClr val="tx1"/>
            </a:solidFill>
          </a:ln>
        </p:spPr>
      </p:pic>
      <p:sp>
        <p:nvSpPr>
          <p:cNvPr id="7" name="TextovéPole 6"/>
          <p:cNvSpPr txBox="1"/>
          <p:nvPr/>
        </p:nvSpPr>
        <p:spPr>
          <a:xfrm>
            <a:off x="2928926" y="4714884"/>
            <a:ext cx="3214710" cy="230832"/>
          </a:xfrm>
          <a:prstGeom prst="rect">
            <a:avLst/>
          </a:prstGeom>
          <a:noFill/>
        </p:spPr>
        <p:txBody>
          <a:bodyPr wrap="square" rtlCol="0">
            <a:spAutoFit/>
          </a:bodyPr>
          <a:lstStyle/>
          <a:p>
            <a:r>
              <a:rPr lang="cs-CZ" sz="900" dirty="0" smtClean="0"/>
              <a:t>3TiCl</a:t>
            </a:r>
            <a:r>
              <a:rPr lang="cs-CZ" sz="900" baseline="-25000" dirty="0" smtClean="0"/>
              <a:t>4</a:t>
            </a:r>
            <a:r>
              <a:rPr lang="cs-CZ" sz="900" dirty="0" smtClean="0"/>
              <a:t> + 16NH</a:t>
            </a:r>
            <a:r>
              <a:rPr lang="cs-CZ" sz="900" baseline="-25000" dirty="0" smtClean="0"/>
              <a:t>3</a:t>
            </a:r>
            <a:r>
              <a:rPr lang="cs-CZ" sz="900" dirty="0" smtClean="0"/>
              <a:t> → 3TiN + ½ N</a:t>
            </a:r>
            <a:r>
              <a:rPr lang="cs-CZ" sz="900" baseline="-25000" dirty="0" smtClean="0"/>
              <a:t>2</a:t>
            </a:r>
            <a:r>
              <a:rPr lang="cs-CZ" sz="900" dirty="0" smtClean="0"/>
              <a:t> + 12 NH</a:t>
            </a:r>
            <a:r>
              <a:rPr lang="cs-CZ" sz="900" baseline="-25000" dirty="0" smtClean="0"/>
              <a:t>4</a:t>
            </a:r>
            <a:r>
              <a:rPr lang="cs-CZ" sz="900" dirty="0" smtClean="0"/>
              <a:t>Cl</a:t>
            </a:r>
            <a:r>
              <a:rPr lang="cs-CZ" sz="900" baseline="-25000" dirty="0" smtClean="0"/>
              <a:t> </a:t>
            </a:r>
            <a:r>
              <a:rPr lang="cs-CZ" sz="900" dirty="0" smtClean="0"/>
              <a:t> </a:t>
            </a:r>
            <a:endParaRPr lang="cs-CZ" sz="900"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20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20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20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20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fade">
                                      <p:cBhvr>
                                        <p:cTn id="52" dur="2000"/>
                                        <p:tgtEl>
                                          <p:spTgt spid="3">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2000"/>
                                        <p:tgtEl>
                                          <p:spTgt spid="3">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4" end="14"/>
                                            </p:txEl>
                                          </p:spTgt>
                                        </p:tgtEl>
                                        <p:attrNameLst>
                                          <p:attrName>style.visibility</p:attrName>
                                        </p:attrNameLst>
                                      </p:cBhvr>
                                      <p:to>
                                        <p:strVal val="visible"/>
                                      </p:to>
                                    </p:set>
                                    <p:animEffect transition="in" filter="fade">
                                      <p:cBhvr>
                                        <p:cTn id="62" dur="2000"/>
                                        <p:tgtEl>
                                          <p:spTgt spid="3">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animEffect transition="in" filter="fade">
                                      <p:cBhvr>
                                        <p:cTn id="67" dur="2000"/>
                                        <p:tgtEl>
                                          <p:spTgt spid="3">
                                            <p:txEl>
                                              <p:pRg st="15" end="1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7" end="17"/>
                                            </p:txEl>
                                          </p:spTgt>
                                        </p:tgtEl>
                                        <p:attrNameLst>
                                          <p:attrName>style.visibility</p:attrName>
                                        </p:attrNameLst>
                                      </p:cBhvr>
                                      <p:to>
                                        <p:strVal val="visible"/>
                                      </p:to>
                                    </p:set>
                                    <p:animEffect transition="in" filter="fade">
                                      <p:cBhvr>
                                        <p:cTn id="72" dur="2000"/>
                                        <p:tgtEl>
                                          <p:spTgt spid="3">
                                            <p:txEl>
                                              <p:pRg st="17" end="1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8" end="18"/>
                                            </p:txEl>
                                          </p:spTgt>
                                        </p:tgtEl>
                                        <p:attrNameLst>
                                          <p:attrName>style.visibility</p:attrName>
                                        </p:attrNameLst>
                                      </p:cBhvr>
                                      <p:to>
                                        <p:strVal val="visible"/>
                                      </p:to>
                                    </p:set>
                                    <p:animEffect transition="in" filter="fade">
                                      <p:cBhvr>
                                        <p:cTn id="77" dur="2000"/>
                                        <p:tgtEl>
                                          <p:spTgt spid="3">
                                            <p:txEl>
                                              <p:pRg st="18" end="1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
                                            <p:txEl>
                                              <p:pRg st="20" end="20"/>
                                            </p:txEl>
                                          </p:spTgt>
                                        </p:tgtEl>
                                        <p:attrNameLst>
                                          <p:attrName>style.visibility</p:attrName>
                                        </p:attrNameLst>
                                      </p:cBhvr>
                                      <p:to>
                                        <p:strVal val="visible"/>
                                      </p:to>
                                    </p:set>
                                    <p:animEffect transition="in" filter="fade">
                                      <p:cBhvr>
                                        <p:cTn id="82" dur="2000"/>
                                        <p:tgtEl>
                                          <p:spTgt spid="3">
                                            <p:txEl>
                                              <p:pRg st="20" end="2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
                                            <p:txEl>
                                              <p:pRg st="21" end="21"/>
                                            </p:txEl>
                                          </p:spTgt>
                                        </p:tgtEl>
                                        <p:attrNameLst>
                                          <p:attrName>style.visibility</p:attrName>
                                        </p:attrNameLst>
                                      </p:cBhvr>
                                      <p:to>
                                        <p:strVal val="visible"/>
                                      </p:to>
                                    </p:set>
                                    <p:animEffect transition="in" filter="fade">
                                      <p:cBhvr>
                                        <p:cTn id="87" dur="2000"/>
                                        <p:tgtEl>
                                          <p:spTgt spid="3">
                                            <p:txEl>
                                              <p:pRg st="21" end="21"/>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
                                            <p:txEl>
                                              <p:pRg st="22" end="22"/>
                                            </p:txEl>
                                          </p:spTgt>
                                        </p:tgtEl>
                                        <p:attrNameLst>
                                          <p:attrName>style.visibility</p:attrName>
                                        </p:attrNameLst>
                                      </p:cBhvr>
                                      <p:to>
                                        <p:strVal val="visible"/>
                                      </p:to>
                                    </p:set>
                                    <p:animEffect transition="in" filter="fade">
                                      <p:cBhvr>
                                        <p:cTn id="92" dur="2000"/>
                                        <p:tgtEl>
                                          <p:spTgt spid="3">
                                            <p:txEl>
                                              <p:pRg st="22" end="22"/>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
                                            <p:txEl>
                                              <p:pRg st="23" end="23"/>
                                            </p:txEl>
                                          </p:spTgt>
                                        </p:tgtEl>
                                        <p:attrNameLst>
                                          <p:attrName>style.visibility</p:attrName>
                                        </p:attrNameLst>
                                      </p:cBhvr>
                                      <p:to>
                                        <p:strVal val="visible"/>
                                      </p:to>
                                    </p:set>
                                    <p:animEffect transition="in" filter="fade">
                                      <p:cBhvr>
                                        <p:cTn id="97" dur="2000"/>
                                        <p:tgtEl>
                                          <p:spTgt spid="3">
                                            <p:txEl>
                                              <p:pRg st="23" end="23"/>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3">
                                            <p:txEl>
                                              <p:pRg st="24" end="24"/>
                                            </p:txEl>
                                          </p:spTgt>
                                        </p:tgtEl>
                                        <p:attrNameLst>
                                          <p:attrName>style.visibility</p:attrName>
                                        </p:attrNameLst>
                                      </p:cBhvr>
                                      <p:to>
                                        <p:strVal val="visible"/>
                                      </p:to>
                                    </p:set>
                                    <p:animEffect transition="in" filter="fade">
                                      <p:cBhvr>
                                        <p:cTn id="102" dur="2000"/>
                                        <p:tgtEl>
                                          <p:spTgt spid="3">
                                            <p:txEl>
                                              <p:pRg st="24" end="24"/>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3">
                                            <p:txEl>
                                              <p:pRg st="25" end="25"/>
                                            </p:txEl>
                                          </p:spTgt>
                                        </p:tgtEl>
                                        <p:attrNameLst>
                                          <p:attrName>style.visibility</p:attrName>
                                        </p:attrNameLst>
                                      </p:cBhvr>
                                      <p:to>
                                        <p:strVal val="visible"/>
                                      </p:to>
                                    </p:set>
                                    <p:animEffect transition="in" filter="fade">
                                      <p:cBhvr>
                                        <p:cTn id="107" dur="2000"/>
                                        <p:tgtEl>
                                          <p:spTgt spid="3">
                                            <p:txEl>
                                              <p:pRg st="25" end="25"/>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3">
                                            <p:txEl>
                                              <p:pRg st="28" end="28"/>
                                            </p:txEl>
                                          </p:spTgt>
                                        </p:tgtEl>
                                        <p:attrNameLst>
                                          <p:attrName>style.visibility</p:attrName>
                                        </p:attrNameLst>
                                      </p:cBhvr>
                                      <p:to>
                                        <p:strVal val="visible"/>
                                      </p:to>
                                    </p:set>
                                    <p:animEffect transition="in" filter="fade">
                                      <p:cBhvr>
                                        <p:cTn id="112" dur="2000"/>
                                        <p:tgtEl>
                                          <p:spTgt spid="3">
                                            <p:txEl>
                                              <p:pRg st="28" end="28"/>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4">
                                            <p:txEl>
                                              <p:pRg st="0" end="0"/>
                                            </p:txEl>
                                          </p:spTgt>
                                        </p:tgtEl>
                                        <p:attrNameLst>
                                          <p:attrName>style.visibility</p:attrName>
                                        </p:attrNameLst>
                                      </p:cBhvr>
                                      <p:to>
                                        <p:strVal val="visible"/>
                                      </p:to>
                                    </p:set>
                                    <p:animEffect transition="in" filter="fade">
                                      <p:cBhvr>
                                        <p:cTn id="117" dur="2000"/>
                                        <p:tgtEl>
                                          <p:spTgt spid="4">
                                            <p:txEl>
                                              <p:pRg st="0" end="0"/>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7">
                                            <p:txEl>
                                              <p:pRg st="0" end="0"/>
                                            </p:txEl>
                                          </p:spTgt>
                                        </p:tgtEl>
                                        <p:attrNameLst>
                                          <p:attrName>style.visibility</p:attrName>
                                        </p:attrNameLst>
                                      </p:cBhvr>
                                      <p:to>
                                        <p:strVal val="visible"/>
                                      </p:to>
                                    </p:set>
                                    <p:animEffect transition="in" filter="fade">
                                      <p:cBhvr>
                                        <p:cTn id="122" dur="2000"/>
                                        <p:tgtEl>
                                          <p:spTgt spid="7">
                                            <p:txEl>
                                              <p:pRg st="0" end="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nodeType="clickEffect">
                                  <p:stCondLst>
                                    <p:cond delay="0"/>
                                  </p:stCondLst>
                                  <p:childTnLst>
                                    <p:set>
                                      <p:cBhvr>
                                        <p:cTn id="126" dur="1" fill="hold">
                                          <p:stCondLst>
                                            <p:cond delay="0"/>
                                          </p:stCondLst>
                                        </p:cTn>
                                        <p:tgtEl>
                                          <p:spTgt spid="1026"/>
                                        </p:tgtEl>
                                        <p:attrNameLst>
                                          <p:attrName>style.visibility</p:attrName>
                                        </p:attrNameLst>
                                      </p:cBhvr>
                                      <p:to>
                                        <p:strVal val="visible"/>
                                      </p:to>
                                    </p:set>
                                    <p:animEffect transition="in" filter="fade">
                                      <p:cBhvr>
                                        <p:cTn id="127" dur="2000"/>
                                        <p:tgtEl>
                                          <p:spTgt spid="1026"/>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1028"/>
                                        </p:tgtEl>
                                        <p:attrNameLst>
                                          <p:attrName>style.visibility</p:attrName>
                                        </p:attrNameLst>
                                      </p:cBhvr>
                                      <p:to>
                                        <p:strVal val="visible"/>
                                      </p:to>
                                    </p:set>
                                    <p:animEffect transition="in" filter="fade">
                                      <p:cBhvr>
                                        <p:cTn id="132"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2988" y="857232"/>
            <a:ext cx="6777037" cy="4975243"/>
          </a:xfrm>
        </p:spPr>
        <p:txBody>
          <a:bodyPr/>
          <a:lstStyle/>
          <a:p>
            <a:pPr>
              <a:buFont typeface="Wingdings" pitchFamily="2" charset="2"/>
              <a:buChar char="Ø"/>
            </a:pPr>
            <a:r>
              <a:rPr lang="cs-CZ" sz="1200" b="1" dirty="0" smtClean="0"/>
              <a:t>TiF</a:t>
            </a:r>
            <a:r>
              <a:rPr lang="cs-CZ" sz="1200" b="1" baseline="-25000" dirty="0" smtClean="0"/>
              <a:t>4</a:t>
            </a:r>
            <a:r>
              <a:rPr lang="cs-CZ" sz="1200" dirty="0" smtClean="0"/>
              <a:t> (Fluorid titaničitý) - nejsnadněji lze připravit podle </a:t>
            </a:r>
            <a:r>
              <a:rPr lang="cs-CZ" sz="1200" dirty="0" err="1" smtClean="0"/>
              <a:t>Ruffa</a:t>
            </a:r>
            <a:r>
              <a:rPr lang="cs-CZ" sz="1200" dirty="0" smtClean="0"/>
              <a:t> reakcí chloridu titaničitého s fluorovodíkem, tvoří bílý kyprý prášek hustoty 2,80 g/cm</a:t>
            </a:r>
            <a:r>
              <a:rPr lang="cs-CZ" sz="1200" baseline="30000" dirty="0" smtClean="0"/>
              <a:t>3</a:t>
            </a:r>
          </a:p>
          <a:p>
            <a:pPr>
              <a:buNone/>
            </a:pPr>
            <a:r>
              <a:rPr lang="cs-CZ" sz="1200" dirty="0" smtClean="0"/>
              <a:t>             - k tvorbě </a:t>
            </a:r>
            <a:r>
              <a:rPr lang="cs-CZ" sz="1200" dirty="0" err="1" smtClean="0"/>
              <a:t>acidosolí</a:t>
            </a:r>
            <a:r>
              <a:rPr lang="cs-CZ" sz="1200" dirty="0" smtClean="0"/>
              <a:t> má ještě mnohem větší sklon než chlorid  </a:t>
            </a:r>
          </a:p>
          <a:p>
            <a:pPr>
              <a:buFont typeface="Wingdings" pitchFamily="2" charset="2"/>
              <a:buChar char="Ø"/>
            </a:pPr>
            <a:r>
              <a:rPr lang="cs-CZ" sz="1200" b="1" dirty="0" smtClean="0"/>
              <a:t>TiBr</a:t>
            </a:r>
            <a:r>
              <a:rPr lang="cs-CZ" sz="1200" b="1" baseline="-25000" dirty="0" smtClean="0"/>
              <a:t>4</a:t>
            </a:r>
            <a:r>
              <a:rPr lang="cs-CZ" sz="1200" dirty="0" smtClean="0"/>
              <a:t> (Bromid  titaničitý) - lze jej připravit podobně jako TiCl</a:t>
            </a:r>
            <a:r>
              <a:rPr lang="cs-CZ" sz="1200" baseline="-25000" dirty="0" smtClean="0"/>
              <a:t>4</a:t>
            </a:r>
          </a:p>
          <a:p>
            <a:pPr>
              <a:buNone/>
            </a:pPr>
            <a:r>
              <a:rPr lang="cs-CZ" sz="1200" dirty="0" smtClean="0"/>
              <a:t>                                               - velmi se svým chemickým chováním podobá chloridu </a:t>
            </a:r>
          </a:p>
          <a:p>
            <a:pPr>
              <a:buNone/>
            </a:pPr>
            <a:r>
              <a:rPr lang="cs-CZ" sz="1200" dirty="0" smtClean="0"/>
              <a:t>                                               - neobyčejně hygroskopický, velmi dobře rozpustný v lihu, dosti rozpustný v etheru</a:t>
            </a:r>
          </a:p>
          <a:p>
            <a:pPr>
              <a:buFont typeface="Wingdings" pitchFamily="2" charset="2"/>
              <a:buChar char="Ø"/>
            </a:pPr>
            <a:r>
              <a:rPr lang="cs-CZ" sz="1200" b="1" dirty="0" smtClean="0"/>
              <a:t>TiI</a:t>
            </a:r>
            <a:r>
              <a:rPr lang="cs-CZ" sz="1200" b="1" baseline="-25000" dirty="0" smtClean="0"/>
              <a:t>4</a:t>
            </a:r>
            <a:r>
              <a:rPr lang="cs-CZ" sz="1200" b="1" dirty="0" smtClean="0"/>
              <a:t> </a:t>
            </a:r>
            <a:r>
              <a:rPr lang="cs-CZ" sz="1200" dirty="0" smtClean="0"/>
              <a:t>(jodid titaničitý ) - připraví se reakcí TiCl4 s HI</a:t>
            </a:r>
          </a:p>
          <a:p>
            <a:pPr>
              <a:buNone/>
            </a:pPr>
            <a:r>
              <a:rPr lang="cs-CZ" sz="1200" dirty="0" smtClean="0"/>
              <a:t>            - krystalizuje v červenohnědých osmistěnech (podobná struktura TiBr</a:t>
            </a:r>
            <a:r>
              <a:rPr lang="cs-CZ" sz="1200" baseline="-25000" dirty="0" smtClean="0"/>
              <a:t>4</a:t>
            </a:r>
            <a:r>
              <a:rPr lang="cs-CZ" sz="1200" dirty="0" smtClean="0"/>
              <a:t>)   </a:t>
            </a:r>
          </a:p>
          <a:p>
            <a:pPr>
              <a:buFont typeface="Wingdings" pitchFamily="2" charset="2"/>
              <a:buChar char="Ø"/>
            </a:pPr>
            <a:r>
              <a:rPr lang="cs-CZ" sz="1200" b="1" dirty="0" smtClean="0"/>
              <a:t>TiS</a:t>
            </a:r>
            <a:r>
              <a:rPr lang="cs-CZ" sz="1200" b="1" baseline="-25000" dirty="0" smtClean="0"/>
              <a:t>2</a:t>
            </a:r>
            <a:r>
              <a:rPr lang="cs-CZ" sz="1200" dirty="0" smtClean="0"/>
              <a:t> (síran titaničitý) - vzniká při vedení směsi chloridu </a:t>
            </a:r>
            <a:r>
              <a:rPr lang="cs-CZ" sz="1200" dirty="0" err="1" smtClean="0"/>
              <a:t>titatničitého</a:t>
            </a:r>
            <a:r>
              <a:rPr lang="cs-CZ" sz="1200" dirty="0" smtClean="0"/>
              <a:t> a sirovodíku rozžhavenou porcelánovou trubicí </a:t>
            </a:r>
          </a:p>
          <a:p>
            <a:pPr>
              <a:buFont typeface="Wingdings" pitchFamily="2" charset="2"/>
              <a:buChar char="Ø"/>
            </a:pPr>
            <a:endParaRPr lang="cs-CZ" sz="1200" dirty="0" smtClean="0"/>
          </a:p>
          <a:p>
            <a:pPr>
              <a:buNone/>
            </a:pPr>
            <a:r>
              <a:rPr lang="cs-CZ" sz="1200" dirty="0" smtClean="0"/>
              <a:t>                                        - tvoří mosazně, žluté, kovově lesklé šupinky</a:t>
            </a:r>
          </a:p>
          <a:p>
            <a:pPr>
              <a:buNone/>
            </a:pPr>
            <a:r>
              <a:rPr lang="cs-CZ" sz="1200" dirty="0" smtClean="0"/>
              <a:t>                                        - za </a:t>
            </a:r>
            <a:r>
              <a:rPr lang="cs-CZ" sz="1200" dirty="0" err="1" smtClean="0"/>
              <a:t>obyč</a:t>
            </a:r>
            <a:r>
              <a:rPr lang="cs-CZ" sz="1200" dirty="0" smtClean="0"/>
              <a:t>. teploty na vzduchu stálý; na vzduchu přechází TiO</a:t>
            </a:r>
            <a:r>
              <a:rPr lang="cs-CZ" sz="1200" baseline="-25000" dirty="0" smtClean="0"/>
              <a:t>2</a:t>
            </a:r>
            <a:r>
              <a:rPr lang="cs-CZ" sz="1200" dirty="0" smtClean="0"/>
              <a:t>, zahříváním v proudu dusíku nebo vodíku </a:t>
            </a:r>
            <a:r>
              <a:rPr lang="cs-CZ" sz="1200" dirty="0" err="1" smtClean="0"/>
              <a:t>přecháží</a:t>
            </a:r>
            <a:r>
              <a:rPr lang="cs-CZ" sz="1200" dirty="0" smtClean="0"/>
              <a:t> v nižší sulfidy : Ti</a:t>
            </a:r>
            <a:r>
              <a:rPr lang="cs-CZ" sz="1200" baseline="-25000" dirty="0" smtClean="0"/>
              <a:t>2</a:t>
            </a:r>
            <a:r>
              <a:rPr lang="cs-CZ" sz="1200" dirty="0" smtClean="0"/>
              <a:t>S</a:t>
            </a:r>
            <a:r>
              <a:rPr lang="cs-CZ" sz="1200" baseline="-25000" dirty="0" smtClean="0"/>
              <a:t>3</a:t>
            </a:r>
            <a:r>
              <a:rPr lang="cs-CZ" sz="1200" dirty="0" smtClean="0"/>
              <a:t> a </a:t>
            </a:r>
            <a:r>
              <a:rPr lang="cs-CZ" sz="1200" dirty="0" err="1" smtClean="0"/>
              <a:t>TiS</a:t>
            </a:r>
            <a:endParaRPr lang="cs-CZ" sz="1200" dirty="0" smtClean="0"/>
          </a:p>
          <a:p>
            <a:pPr>
              <a:buFont typeface="Wingdings" pitchFamily="2" charset="2"/>
              <a:buChar char="Ø"/>
            </a:pPr>
            <a:r>
              <a:rPr lang="cs-CZ" sz="1200" b="1" dirty="0" err="1" smtClean="0"/>
              <a:t>TiC</a:t>
            </a:r>
            <a:r>
              <a:rPr lang="cs-CZ" sz="1200" dirty="0" smtClean="0"/>
              <a:t> (karbid </a:t>
            </a:r>
            <a:r>
              <a:rPr lang="cs-CZ" sz="1200" dirty="0" err="1" smtClean="0"/>
              <a:t>titaničtý</a:t>
            </a:r>
            <a:r>
              <a:rPr lang="cs-CZ" sz="1200" dirty="0" smtClean="0"/>
              <a:t>) – obsažen v litině s příměsí titanu</a:t>
            </a:r>
          </a:p>
          <a:p>
            <a:pPr>
              <a:buNone/>
            </a:pPr>
            <a:r>
              <a:rPr lang="cs-CZ" sz="1400" dirty="0" smtClean="0"/>
              <a:t>                                        </a:t>
            </a:r>
            <a:endParaRPr lang="cs-CZ" sz="1400" baseline="-25000" dirty="0"/>
          </a:p>
        </p:txBody>
      </p:sp>
      <p:sp>
        <p:nvSpPr>
          <p:cNvPr id="4" name="TextovéPole 3"/>
          <p:cNvSpPr txBox="1"/>
          <p:nvPr/>
        </p:nvSpPr>
        <p:spPr>
          <a:xfrm>
            <a:off x="3000364" y="3143248"/>
            <a:ext cx="3071834" cy="276999"/>
          </a:xfrm>
          <a:prstGeom prst="rect">
            <a:avLst/>
          </a:prstGeom>
          <a:noFill/>
        </p:spPr>
        <p:txBody>
          <a:bodyPr wrap="square" rtlCol="0">
            <a:spAutoFit/>
          </a:bodyPr>
          <a:lstStyle/>
          <a:p>
            <a:r>
              <a:rPr lang="sv-SE" sz="1200" dirty="0" smtClean="0"/>
              <a:t>T</a:t>
            </a:r>
            <a:r>
              <a:rPr lang="cs-CZ" sz="1200" dirty="0" smtClean="0"/>
              <a:t>iCl</a:t>
            </a:r>
            <a:r>
              <a:rPr lang="cs-CZ" sz="1200" baseline="-25000" dirty="0" smtClean="0"/>
              <a:t>4</a:t>
            </a:r>
            <a:r>
              <a:rPr lang="cs-CZ" sz="1200" dirty="0" smtClean="0"/>
              <a:t>+2H</a:t>
            </a:r>
            <a:r>
              <a:rPr lang="cs-CZ" sz="1200" baseline="-25000" dirty="0" smtClean="0"/>
              <a:t>2</a:t>
            </a:r>
            <a:r>
              <a:rPr lang="cs-CZ" sz="1200" dirty="0" smtClean="0"/>
              <a:t>S→ TiS</a:t>
            </a:r>
            <a:r>
              <a:rPr lang="cs-CZ" sz="1200" baseline="-25000" dirty="0" smtClean="0"/>
              <a:t>2</a:t>
            </a:r>
            <a:r>
              <a:rPr lang="cs-CZ" sz="1200" dirty="0" smtClean="0"/>
              <a:t>+4HCl</a:t>
            </a:r>
            <a:endParaRPr lang="cs-CZ"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20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20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20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20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0" end="0"/>
                                            </p:txEl>
                                          </p:spTgt>
                                        </p:tgtEl>
                                        <p:attrNameLst>
                                          <p:attrName>style.visibility</p:attrName>
                                        </p:attrNameLst>
                                      </p:cBhvr>
                                      <p:to>
                                        <p:strVal val="visible"/>
                                      </p:to>
                                    </p:set>
                                    <p:animEffect transition="in" filter="fade">
                                      <p:cBhvr>
                                        <p:cTn id="6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733925" y="2708275"/>
            <a:ext cx="3313113" cy="1701800"/>
          </a:xfrm>
        </p:spPr>
        <p:txBody>
          <a:bodyPr>
            <a:normAutofit/>
          </a:bodyPr>
          <a:lstStyle/>
          <a:p>
            <a:pPr eaLnBrk="1" hangingPunct="1"/>
            <a:r>
              <a:rPr lang="cs-CZ" dirty="0" smtClean="0"/>
              <a:t>Kyslíkaté sloučeniny</a:t>
            </a:r>
          </a:p>
        </p:txBody>
      </p:sp>
      <p:sp>
        <p:nvSpPr>
          <p:cNvPr id="8195" name="Rectangle 3"/>
          <p:cNvSpPr>
            <a:spLocks noGrp="1" noChangeArrowheads="1"/>
          </p:cNvSpPr>
          <p:nvPr>
            <p:ph type="subTitle" idx="1"/>
          </p:nvPr>
        </p:nvSpPr>
        <p:spPr>
          <a:xfrm>
            <a:off x="4733925" y="4421188"/>
            <a:ext cx="3309938" cy="1260475"/>
          </a:xfrm>
        </p:spPr>
        <p:txBody>
          <a:bodyPr/>
          <a:lstStyle/>
          <a:p>
            <a:pPr eaLnBrk="1" hangingPunct="1"/>
            <a:endParaRPr lang="cs-CZ" u="sng"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2"/>
          <p:cNvSpPr>
            <a:spLocks noGrp="1"/>
          </p:cNvSpPr>
          <p:nvPr>
            <p:ph idx="1"/>
          </p:nvPr>
        </p:nvSpPr>
        <p:spPr>
          <a:xfrm>
            <a:off x="1000100" y="500042"/>
            <a:ext cx="6777037" cy="5857916"/>
          </a:xfrm>
        </p:spPr>
        <p:txBody>
          <a:bodyPr/>
          <a:lstStyle/>
          <a:p>
            <a:pPr>
              <a:buFont typeface="Wingdings" pitchFamily="2" charset="2"/>
              <a:buChar char="Ø"/>
            </a:pPr>
            <a:r>
              <a:rPr lang="cs-CZ" sz="1100" b="1" dirty="0" smtClean="0">
                <a:solidFill>
                  <a:schemeClr val="accent1"/>
                </a:solidFill>
                <a:latin typeface="+mj-lt"/>
                <a:ea typeface="+mj-ea"/>
                <a:cs typeface="+mj-cs"/>
              </a:rPr>
              <a:t>Sloučeniny </a:t>
            </a:r>
            <a:r>
              <a:rPr lang="cs-CZ" sz="1100" b="1" dirty="0" err="1" smtClean="0">
                <a:solidFill>
                  <a:schemeClr val="accent1"/>
                </a:solidFill>
                <a:latin typeface="+mj-lt"/>
                <a:ea typeface="+mj-ea"/>
                <a:cs typeface="+mj-cs"/>
              </a:rPr>
              <a:t>titanité</a:t>
            </a:r>
            <a:endParaRPr lang="cs-CZ" sz="1100" b="1" dirty="0" smtClean="0">
              <a:solidFill>
                <a:schemeClr val="accent1"/>
              </a:solidFill>
              <a:latin typeface="+mj-lt"/>
              <a:ea typeface="+mj-ea"/>
              <a:cs typeface="+mj-cs"/>
            </a:endParaRPr>
          </a:p>
          <a:p>
            <a:pPr>
              <a:buFont typeface="Wingdings" pitchFamily="2" charset="2"/>
              <a:buChar char="Ø"/>
            </a:pPr>
            <a:r>
              <a:rPr lang="cs-CZ" sz="900" b="1" dirty="0" smtClean="0">
                <a:solidFill>
                  <a:schemeClr val="tx1"/>
                </a:solidFill>
                <a:latin typeface="+mj-lt"/>
                <a:ea typeface="+mj-ea"/>
                <a:cs typeface="+mj-cs"/>
              </a:rPr>
              <a:t>Síran </a:t>
            </a:r>
            <a:r>
              <a:rPr lang="cs-CZ" sz="900" b="1" dirty="0" err="1" smtClean="0">
                <a:solidFill>
                  <a:schemeClr val="tx1"/>
                </a:solidFill>
                <a:latin typeface="+mj-lt"/>
                <a:ea typeface="+mj-ea"/>
                <a:cs typeface="+mj-cs"/>
              </a:rPr>
              <a:t>titanitý</a:t>
            </a:r>
            <a:r>
              <a:rPr lang="cs-CZ" sz="900" b="1" dirty="0" smtClean="0">
                <a:solidFill>
                  <a:schemeClr val="tx1"/>
                </a:solidFill>
                <a:latin typeface="+mj-lt"/>
                <a:ea typeface="+mj-ea"/>
                <a:cs typeface="+mj-cs"/>
              </a:rPr>
              <a:t> a podvojné sírany -</a:t>
            </a:r>
            <a:r>
              <a:rPr lang="cs-CZ" sz="900" dirty="0" smtClean="0">
                <a:solidFill>
                  <a:schemeClr val="tx1"/>
                </a:solidFill>
                <a:latin typeface="+mj-lt"/>
                <a:ea typeface="+mj-ea"/>
                <a:cs typeface="+mj-cs"/>
              </a:rPr>
              <a:t> při elektrolytické redukci roztoku síranu titaničitého, okyseleného kyselinou, sírovou, se </a:t>
            </a:r>
            <a:r>
              <a:rPr lang="cs-CZ" sz="900" dirty="0" err="1" smtClean="0">
                <a:solidFill>
                  <a:schemeClr val="tx1"/>
                </a:solidFill>
                <a:latin typeface="+mj-lt"/>
                <a:ea typeface="+mj-ea"/>
                <a:cs typeface="+mj-cs"/>
              </a:rPr>
              <a:t>zíksá</a:t>
            </a:r>
            <a:r>
              <a:rPr lang="cs-CZ" sz="900" dirty="0" smtClean="0">
                <a:solidFill>
                  <a:schemeClr val="tx1"/>
                </a:solidFill>
                <a:latin typeface="+mj-lt"/>
                <a:ea typeface="+mj-ea"/>
                <a:cs typeface="+mj-cs"/>
              </a:rPr>
              <a:t> nejprve inkoustově </a:t>
            </a:r>
            <a:r>
              <a:rPr lang="cs-CZ" sz="900" dirty="0" err="1" smtClean="0">
                <a:solidFill>
                  <a:schemeClr val="tx1"/>
                </a:solidFill>
                <a:latin typeface="+mj-lt"/>
                <a:ea typeface="+mj-ea"/>
                <a:cs typeface="+mj-cs"/>
              </a:rPr>
              <a:t>černofialový</a:t>
            </a:r>
            <a:r>
              <a:rPr lang="cs-CZ" sz="900" dirty="0" smtClean="0">
                <a:solidFill>
                  <a:schemeClr val="tx1"/>
                </a:solidFill>
                <a:latin typeface="+mj-lt"/>
                <a:ea typeface="+mj-ea"/>
                <a:cs typeface="+mj-cs"/>
              </a:rPr>
              <a:t> roztok</a:t>
            </a:r>
            <a:r>
              <a:rPr lang="cs-CZ" sz="1100" b="1" dirty="0" smtClean="0">
                <a:solidFill>
                  <a:schemeClr val="accent1"/>
                </a:solidFill>
                <a:latin typeface="+mj-lt"/>
                <a:ea typeface="+mj-ea"/>
                <a:cs typeface="+mj-cs"/>
              </a:rPr>
              <a:t/>
            </a:r>
            <a:br>
              <a:rPr lang="cs-CZ" sz="1100" b="1" dirty="0" smtClean="0">
                <a:solidFill>
                  <a:schemeClr val="accent1"/>
                </a:solidFill>
                <a:latin typeface="+mj-lt"/>
                <a:ea typeface="+mj-ea"/>
                <a:cs typeface="+mj-cs"/>
              </a:rPr>
            </a:br>
            <a:r>
              <a:rPr lang="cs-CZ" sz="1100" b="1" dirty="0" smtClean="0">
                <a:solidFill>
                  <a:schemeClr val="accent1"/>
                </a:solidFill>
                <a:latin typeface="+mj-lt"/>
                <a:ea typeface="+mj-ea"/>
                <a:cs typeface="+mj-cs"/>
              </a:rPr>
              <a:t>                                            </a:t>
            </a:r>
            <a:r>
              <a:rPr lang="cs-CZ" sz="900" dirty="0" smtClean="0">
                <a:solidFill>
                  <a:schemeClr val="tx1"/>
                </a:solidFill>
                <a:latin typeface="+mj-lt"/>
                <a:ea typeface="+mj-ea"/>
                <a:cs typeface="+mj-cs"/>
              </a:rPr>
              <a:t>- tento roztok nabývá s pokračující redukcí opět světlejší barvy; jakmile je prakticky veškerý titan převeden do </a:t>
            </a:r>
            <a:r>
              <a:rPr lang="cs-CZ" sz="900" dirty="0" err="1" smtClean="0">
                <a:solidFill>
                  <a:schemeClr val="tx1"/>
                </a:solidFill>
                <a:latin typeface="+mj-lt"/>
                <a:ea typeface="+mj-ea"/>
                <a:cs typeface="+mj-cs"/>
              </a:rPr>
              <a:t>trojmocenství</a:t>
            </a:r>
            <a:r>
              <a:rPr lang="cs-CZ" sz="900" dirty="0" smtClean="0">
                <a:solidFill>
                  <a:schemeClr val="tx1"/>
                </a:solidFill>
                <a:latin typeface="+mj-lt"/>
                <a:ea typeface="+mj-ea"/>
                <a:cs typeface="+mj-cs"/>
              </a:rPr>
              <a:t>, je průhledný a jasně fialový</a:t>
            </a:r>
          </a:p>
          <a:p>
            <a:pPr>
              <a:buNone/>
            </a:pPr>
            <a:r>
              <a:rPr lang="cs-CZ" sz="900" dirty="0" smtClean="0">
                <a:solidFill>
                  <a:schemeClr val="tx1"/>
                </a:solidFill>
                <a:latin typeface="+mj-lt"/>
                <a:ea typeface="+mj-ea"/>
                <a:cs typeface="+mj-cs"/>
              </a:rPr>
              <a:t>                                                     - z tohoto roztoku lze získat </a:t>
            </a:r>
            <a:r>
              <a:rPr lang="cs-CZ" sz="900" dirty="0" err="1" smtClean="0">
                <a:solidFill>
                  <a:schemeClr val="tx1"/>
                </a:solidFill>
                <a:latin typeface="+mj-lt"/>
                <a:ea typeface="+mj-ea"/>
                <a:cs typeface="+mj-cs"/>
              </a:rPr>
              <a:t>hydrosíran</a:t>
            </a:r>
            <a:r>
              <a:rPr lang="cs-CZ" sz="900" dirty="0" smtClean="0">
                <a:solidFill>
                  <a:schemeClr val="tx1"/>
                </a:solidFill>
                <a:latin typeface="+mj-lt"/>
                <a:ea typeface="+mj-ea"/>
                <a:cs typeface="+mj-cs"/>
              </a:rPr>
              <a:t> </a:t>
            </a:r>
            <a:r>
              <a:rPr lang="cs-CZ" sz="900" dirty="0" err="1" smtClean="0">
                <a:solidFill>
                  <a:schemeClr val="tx1"/>
                </a:solidFill>
                <a:latin typeface="+mj-lt"/>
                <a:ea typeface="+mj-ea"/>
                <a:cs typeface="+mj-cs"/>
              </a:rPr>
              <a:t>titanitý</a:t>
            </a:r>
            <a:r>
              <a:rPr lang="cs-CZ" sz="900" dirty="0" smtClean="0">
                <a:solidFill>
                  <a:schemeClr val="tx1"/>
                </a:solidFill>
                <a:latin typeface="+mj-lt"/>
                <a:ea typeface="+mj-ea"/>
                <a:cs typeface="+mj-cs"/>
              </a:rPr>
              <a:t> o složená 3 Ti</a:t>
            </a:r>
            <a:r>
              <a:rPr lang="cs-CZ" sz="900" baseline="-25000" dirty="0" smtClean="0">
                <a:solidFill>
                  <a:schemeClr val="tx1"/>
                </a:solidFill>
                <a:latin typeface="+mj-lt"/>
                <a:ea typeface="+mj-ea"/>
                <a:cs typeface="+mj-cs"/>
              </a:rPr>
              <a:t>2</a:t>
            </a:r>
            <a:r>
              <a:rPr lang="cs-CZ" sz="900" dirty="0" smtClean="0">
                <a:solidFill>
                  <a:schemeClr val="tx1"/>
                </a:solidFill>
                <a:latin typeface="+mj-lt"/>
                <a:ea typeface="+mj-ea"/>
                <a:cs typeface="+mj-cs"/>
              </a:rPr>
              <a:t>(SO</a:t>
            </a:r>
            <a:r>
              <a:rPr lang="cs-CZ" sz="900" baseline="-25000" dirty="0" smtClean="0">
                <a:solidFill>
                  <a:schemeClr val="tx1"/>
                </a:solidFill>
                <a:latin typeface="+mj-lt"/>
                <a:ea typeface="+mj-ea"/>
                <a:cs typeface="+mj-cs"/>
              </a:rPr>
              <a:t>4</a:t>
            </a:r>
            <a:r>
              <a:rPr lang="cs-CZ" sz="900" dirty="0" smtClean="0">
                <a:solidFill>
                  <a:schemeClr val="tx1"/>
                </a:solidFill>
                <a:latin typeface="+mj-lt"/>
                <a:ea typeface="+mj-ea"/>
                <a:cs typeface="+mj-cs"/>
              </a:rPr>
              <a:t>)</a:t>
            </a:r>
            <a:r>
              <a:rPr lang="cs-CZ" sz="900" baseline="-25000" dirty="0" smtClean="0">
                <a:solidFill>
                  <a:schemeClr val="tx1"/>
                </a:solidFill>
                <a:latin typeface="+mj-lt"/>
                <a:ea typeface="+mj-ea"/>
                <a:cs typeface="+mj-cs"/>
              </a:rPr>
              <a:t>2</a:t>
            </a:r>
            <a:r>
              <a:rPr lang="cs-CZ" sz="900" dirty="0" smtClean="0">
                <a:solidFill>
                  <a:schemeClr val="tx1"/>
                </a:solidFill>
                <a:latin typeface="+mj-lt"/>
                <a:ea typeface="+mj-ea"/>
                <a:cs typeface="+mj-cs"/>
              </a:rPr>
              <a:t> * H</a:t>
            </a:r>
            <a:r>
              <a:rPr lang="cs-CZ" sz="900" baseline="-25000" dirty="0" smtClean="0">
                <a:solidFill>
                  <a:schemeClr val="tx1"/>
                </a:solidFill>
                <a:latin typeface="+mj-lt"/>
                <a:ea typeface="+mj-ea"/>
                <a:cs typeface="+mj-cs"/>
              </a:rPr>
              <a:t>2</a:t>
            </a:r>
            <a:r>
              <a:rPr lang="cs-CZ" sz="900" dirty="0" smtClean="0">
                <a:solidFill>
                  <a:schemeClr val="tx1"/>
                </a:solidFill>
                <a:latin typeface="+mj-lt"/>
                <a:ea typeface="+mj-ea"/>
                <a:cs typeface="+mj-cs"/>
              </a:rPr>
              <a:t>SO</a:t>
            </a:r>
            <a:r>
              <a:rPr lang="cs-CZ" sz="900" baseline="-25000" dirty="0" smtClean="0">
                <a:solidFill>
                  <a:schemeClr val="tx1"/>
                </a:solidFill>
                <a:latin typeface="+mj-lt"/>
                <a:ea typeface="+mj-ea"/>
                <a:cs typeface="+mj-cs"/>
              </a:rPr>
              <a:t>4</a:t>
            </a:r>
            <a:r>
              <a:rPr lang="cs-CZ" sz="900" dirty="0" smtClean="0">
                <a:solidFill>
                  <a:schemeClr val="tx1"/>
                </a:solidFill>
                <a:latin typeface="+mj-lt"/>
                <a:ea typeface="+mj-ea"/>
                <a:cs typeface="+mj-cs"/>
              </a:rPr>
              <a:t>* 25 H</a:t>
            </a:r>
            <a:r>
              <a:rPr lang="cs-CZ" sz="900" baseline="-25000" dirty="0" smtClean="0">
                <a:solidFill>
                  <a:schemeClr val="tx1"/>
                </a:solidFill>
                <a:latin typeface="+mj-lt"/>
                <a:ea typeface="+mj-ea"/>
                <a:cs typeface="+mj-cs"/>
              </a:rPr>
              <a:t>2</a:t>
            </a:r>
            <a:r>
              <a:rPr lang="cs-CZ" sz="900" dirty="0" smtClean="0">
                <a:solidFill>
                  <a:schemeClr val="tx1"/>
                </a:solidFill>
                <a:latin typeface="+mj-lt"/>
                <a:ea typeface="+mj-ea"/>
                <a:cs typeface="+mj-cs"/>
              </a:rPr>
              <a:t>O v podobě fialového,hedvábně lesklého krystalického prášku</a:t>
            </a:r>
          </a:p>
          <a:p>
            <a:pPr>
              <a:buNone/>
            </a:pPr>
            <a:r>
              <a:rPr lang="cs-CZ" sz="900" dirty="0" smtClean="0">
                <a:solidFill>
                  <a:schemeClr val="tx1"/>
                </a:solidFill>
                <a:latin typeface="+mj-lt"/>
                <a:ea typeface="+mj-ea"/>
                <a:cs typeface="+mj-cs"/>
              </a:rPr>
              <a:t>                                                     - odkuřováním s koncentrovanou kyselinou sírovou se dá převést v </a:t>
            </a:r>
            <a:r>
              <a:rPr lang="cs-CZ" sz="900" dirty="0" err="1" smtClean="0">
                <a:solidFill>
                  <a:schemeClr val="tx1"/>
                </a:solidFill>
                <a:latin typeface="+mj-lt"/>
                <a:ea typeface="+mj-ea"/>
                <a:cs typeface="+mj-cs"/>
              </a:rPr>
              <a:t>bezvodný</a:t>
            </a:r>
            <a:r>
              <a:rPr lang="cs-CZ" sz="900" dirty="0" smtClean="0">
                <a:solidFill>
                  <a:schemeClr val="tx1"/>
                </a:solidFill>
                <a:latin typeface="+mj-lt"/>
                <a:ea typeface="+mj-ea"/>
                <a:cs typeface="+mj-cs"/>
              </a:rPr>
              <a:t> síran </a:t>
            </a:r>
            <a:r>
              <a:rPr lang="cs-CZ" sz="900" dirty="0" err="1" smtClean="0">
                <a:solidFill>
                  <a:schemeClr val="tx1"/>
                </a:solidFill>
                <a:latin typeface="+mj-lt"/>
                <a:ea typeface="+mj-ea"/>
                <a:cs typeface="+mj-cs"/>
              </a:rPr>
              <a:t>titanitý</a:t>
            </a:r>
            <a:r>
              <a:rPr lang="cs-CZ" sz="900" dirty="0" smtClean="0">
                <a:solidFill>
                  <a:schemeClr val="tx1"/>
                </a:solidFill>
                <a:latin typeface="+mj-lt"/>
                <a:ea typeface="+mj-ea"/>
                <a:cs typeface="+mj-cs"/>
              </a:rPr>
              <a:t> Ti</a:t>
            </a:r>
            <a:r>
              <a:rPr lang="cs-CZ" sz="900" baseline="-25000" dirty="0" smtClean="0">
                <a:solidFill>
                  <a:schemeClr val="tx1"/>
                </a:solidFill>
                <a:latin typeface="+mj-lt"/>
                <a:ea typeface="+mj-ea"/>
                <a:cs typeface="+mj-cs"/>
              </a:rPr>
              <a:t>2</a:t>
            </a:r>
            <a:r>
              <a:rPr lang="cs-CZ" sz="900" dirty="0" smtClean="0">
                <a:solidFill>
                  <a:schemeClr val="tx1"/>
                </a:solidFill>
                <a:latin typeface="+mj-lt"/>
                <a:ea typeface="+mj-ea"/>
                <a:cs typeface="+mj-cs"/>
              </a:rPr>
              <a:t>(SO4)3</a:t>
            </a:r>
          </a:p>
          <a:p>
            <a:pPr>
              <a:buNone/>
            </a:pPr>
            <a:r>
              <a:rPr lang="cs-CZ" sz="900" dirty="0" smtClean="0">
                <a:solidFill>
                  <a:schemeClr val="tx1"/>
                </a:solidFill>
                <a:latin typeface="+mj-lt"/>
                <a:ea typeface="+mj-ea"/>
                <a:cs typeface="+mj-cs"/>
              </a:rPr>
              <a:t>                                                     - síran </a:t>
            </a:r>
            <a:r>
              <a:rPr lang="cs-CZ" sz="900" dirty="0" err="1" smtClean="0">
                <a:solidFill>
                  <a:schemeClr val="tx1"/>
                </a:solidFill>
                <a:latin typeface="+mj-lt"/>
                <a:ea typeface="+mj-ea"/>
                <a:cs typeface="+mj-cs"/>
              </a:rPr>
              <a:t>titanitý</a:t>
            </a:r>
            <a:r>
              <a:rPr lang="cs-CZ" sz="900" dirty="0" smtClean="0">
                <a:solidFill>
                  <a:schemeClr val="tx1"/>
                </a:solidFill>
                <a:latin typeface="+mj-lt"/>
                <a:ea typeface="+mj-ea"/>
                <a:cs typeface="+mj-cs"/>
              </a:rPr>
              <a:t> je zelený krystalický prášek, nerozpustný ve vodě, v lihu a v koncentrované kyselině sírové, rozpustný ve zředěné kyselině sírové a kyselině chlorovodíkové na fialový roztok </a:t>
            </a:r>
          </a:p>
          <a:p>
            <a:pPr>
              <a:buFont typeface="Wingdings" pitchFamily="2" charset="2"/>
              <a:buChar char="Ø"/>
            </a:pPr>
            <a:r>
              <a:rPr lang="cs-CZ" sz="900" b="1" dirty="0" smtClean="0">
                <a:solidFill>
                  <a:schemeClr val="tx1"/>
                </a:solidFill>
                <a:latin typeface="+mj-lt"/>
                <a:ea typeface="+mj-ea"/>
                <a:cs typeface="+mj-cs"/>
              </a:rPr>
              <a:t>Hydroxid </a:t>
            </a:r>
            <a:r>
              <a:rPr lang="cs-CZ" sz="900" b="1" dirty="0" err="1" smtClean="0">
                <a:solidFill>
                  <a:schemeClr val="tx1"/>
                </a:solidFill>
                <a:latin typeface="+mj-lt"/>
                <a:ea typeface="+mj-ea"/>
                <a:cs typeface="+mj-cs"/>
              </a:rPr>
              <a:t>titanitý</a:t>
            </a:r>
            <a:r>
              <a:rPr lang="cs-CZ" sz="900" b="1" dirty="0" smtClean="0">
                <a:solidFill>
                  <a:schemeClr val="tx1"/>
                </a:solidFill>
                <a:latin typeface="+mj-lt"/>
                <a:ea typeface="+mj-ea"/>
                <a:cs typeface="+mj-cs"/>
              </a:rPr>
              <a:t>  </a:t>
            </a:r>
            <a:r>
              <a:rPr lang="cs-CZ" sz="900" dirty="0" smtClean="0">
                <a:solidFill>
                  <a:schemeClr val="tx1"/>
                </a:solidFill>
                <a:latin typeface="+mj-lt"/>
                <a:ea typeface="+mj-ea"/>
                <a:cs typeface="+mj-cs"/>
              </a:rPr>
              <a:t>- vzniká při srážení roztoků </a:t>
            </a:r>
            <a:r>
              <a:rPr lang="cs-CZ" sz="900" dirty="0" err="1" smtClean="0">
                <a:solidFill>
                  <a:schemeClr val="tx1"/>
                </a:solidFill>
                <a:latin typeface="+mj-lt"/>
                <a:ea typeface="+mj-ea"/>
                <a:cs typeface="+mj-cs"/>
              </a:rPr>
              <a:t>titanitých</a:t>
            </a:r>
            <a:r>
              <a:rPr lang="cs-CZ" sz="900" dirty="0" smtClean="0">
                <a:solidFill>
                  <a:schemeClr val="tx1"/>
                </a:solidFill>
                <a:latin typeface="+mj-lt"/>
                <a:ea typeface="+mj-ea"/>
                <a:cs typeface="+mj-cs"/>
              </a:rPr>
              <a:t> solí hydroxidem alkalického kovu jako velmi temně zbarvená sraženina, která má neobyčejně energické redukční účinky a lze ji proto těžko získat v čistém stavu</a:t>
            </a:r>
          </a:p>
          <a:p>
            <a:pPr>
              <a:buFont typeface="Wingdings" pitchFamily="2" charset="2"/>
              <a:buChar char="Ø"/>
            </a:pPr>
            <a:r>
              <a:rPr lang="cs-CZ" sz="900" b="1" dirty="0" smtClean="0">
                <a:solidFill>
                  <a:schemeClr val="tx1"/>
                </a:solidFill>
                <a:latin typeface="+mj-lt"/>
                <a:ea typeface="+mj-ea"/>
                <a:cs typeface="+mj-cs"/>
              </a:rPr>
              <a:t>Oxid </a:t>
            </a:r>
            <a:r>
              <a:rPr lang="cs-CZ" sz="900" b="1" dirty="0" err="1" smtClean="0">
                <a:solidFill>
                  <a:schemeClr val="tx1"/>
                </a:solidFill>
                <a:latin typeface="+mj-lt"/>
                <a:ea typeface="+mj-ea"/>
                <a:cs typeface="+mj-cs"/>
              </a:rPr>
              <a:t>titanitý</a:t>
            </a:r>
            <a:r>
              <a:rPr lang="cs-CZ" sz="900" b="1" dirty="0" smtClean="0">
                <a:solidFill>
                  <a:schemeClr val="tx1"/>
                </a:solidFill>
                <a:latin typeface="+mj-lt"/>
                <a:ea typeface="+mj-ea"/>
                <a:cs typeface="+mj-cs"/>
              </a:rPr>
              <a:t> </a:t>
            </a:r>
            <a:r>
              <a:rPr lang="cs-CZ" sz="900" dirty="0" smtClean="0">
                <a:solidFill>
                  <a:schemeClr val="tx1"/>
                </a:solidFill>
                <a:latin typeface="+mj-lt"/>
                <a:ea typeface="+mj-ea"/>
                <a:cs typeface="+mj-cs"/>
              </a:rPr>
              <a:t>– Ti</a:t>
            </a:r>
            <a:r>
              <a:rPr lang="cs-CZ" sz="900" baseline="-25000" dirty="0" smtClean="0">
                <a:solidFill>
                  <a:schemeClr val="tx1"/>
                </a:solidFill>
                <a:latin typeface="+mj-lt"/>
                <a:ea typeface="+mj-ea"/>
                <a:cs typeface="+mj-cs"/>
              </a:rPr>
              <a:t>2</a:t>
            </a:r>
            <a:r>
              <a:rPr lang="cs-CZ" sz="900" dirty="0" smtClean="0">
                <a:solidFill>
                  <a:schemeClr val="tx1"/>
                </a:solidFill>
                <a:latin typeface="+mj-lt"/>
                <a:ea typeface="+mj-ea"/>
                <a:cs typeface="+mj-cs"/>
              </a:rPr>
              <a:t>O</a:t>
            </a:r>
            <a:r>
              <a:rPr lang="cs-CZ" sz="900" baseline="-25000" dirty="0" smtClean="0">
                <a:solidFill>
                  <a:schemeClr val="tx1"/>
                </a:solidFill>
                <a:latin typeface="+mj-lt"/>
                <a:ea typeface="+mj-ea"/>
                <a:cs typeface="+mj-cs"/>
              </a:rPr>
              <a:t>3</a:t>
            </a:r>
            <a:r>
              <a:rPr lang="cs-CZ" sz="900" dirty="0" smtClean="0">
                <a:solidFill>
                  <a:schemeClr val="tx1"/>
                </a:solidFill>
                <a:latin typeface="+mj-lt"/>
                <a:ea typeface="+mj-ea"/>
                <a:cs typeface="+mj-cs"/>
              </a:rPr>
              <a:t> – leze získat krystalickým zahříváním oxidu titaničitého na 1000</a:t>
            </a:r>
            <a:r>
              <a:rPr lang="cs-CZ" sz="900" baseline="30000" dirty="0" smtClean="0">
                <a:solidFill>
                  <a:schemeClr val="tx1"/>
                </a:solidFill>
              </a:rPr>
              <a:t> </a:t>
            </a:r>
            <a:r>
              <a:rPr lang="cs-CZ" sz="900" baseline="30000" dirty="0" err="1" smtClean="0">
                <a:solidFill>
                  <a:schemeClr val="tx1"/>
                </a:solidFill>
              </a:rPr>
              <a:t>o</a:t>
            </a:r>
            <a:r>
              <a:rPr lang="cs-CZ" sz="900" dirty="0" err="1" smtClean="0">
                <a:solidFill>
                  <a:schemeClr val="tx1"/>
                </a:solidFill>
              </a:rPr>
              <a:t>C</a:t>
            </a:r>
            <a:r>
              <a:rPr lang="cs-CZ" sz="900" dirty="0" smtClean="0">
                <a:solidFill>
                  <a:schemeClr val="tx1"/>
                </a:solidFill>
              </a:rPr>
              <a:t> v proudu vodíku a chloridu titaničitého</a:t>
            </a:r>
          </a:p>
          <a:p>
            <a:pPr>
              <a:buFont typeface="Wingdings" pitchFamily="2" charset="2"/>
              <a:buChar char="Ø"/>
            </a:pPr>
            <a:r>
              <a:rPr lang="cs-CZ" sz="1100" b="1" dirty="0" smtClean="0">
                <a:solidFill>
                  <a:schemeClr val="accent1"/>
                </a:solidFill>
                <a:latin typeface="+mj-lt"/>
                <a:ea typeface="+mj-ea"/>
                <a:cs typeface="+mj-cs"/>
              </a:rPr>
              <a:t>Sloučeniny titaničité </a:t>
            </a:r>
          </a:p>
          <a:p>
            <a:pPr>
              <a:buFont typeface="Wingdings" pitchFamily="2" charset="2"/>
              <a:buChar char="Ø"/>
            </a:pPr>
            <a:r>
              <a:rPr lang="cs-CZ" sz="900" b="1" dirty="0" err="1" smtClean="0">
                <a:solidFill>
                  <a:schemeClr val="tx1"/>
                </a:solidFill>
                <a:latin typeface="+mj-lt"/>
                <a:ea typeface="+mj-ea"/>
                <a:cs typeface="+mj-cs"/>
              </a:rPr>
              <a:t>Chlorotitaničitany</a:t>
            </a:r>
            <a:r>
              <a:rPr lang="cs-CZ" sz="900" dirty="0" smtClean="0">
                <a:solidFill>
                  <a:schemeClr val="tx1"/>
                </a:solidFill>
                <a:latin typeface="+mj-lt"/>
                <a:ea typeface="+mj-ea"/>
                <a:cs typeface="+mj-cs"/>
              </a:rPr>
              <a:t> – chlorid titaničitý </a:t>
            </a:r>
            <a:r>
              <a:rPr lang="cs-CZ" sz="900" dirty="0" err="1" smtClean="0">
                <a:solidFill>
                  <a:schemeClr val="tx1"/>
                </a:solidFill>
                <a:latin typeface="+mj-lt"/>
                <a:ea typeface="+mj-ea"/>
                <a:cs typeface="+mj-cs"/>
              </a:rPr>
              <a:t>aduje</a:t>
            </a:r>
            <a:r>
              <a:rPr lang="cs-CZ" sz="900" dirty="0" smtClean="0">
                <a:solidFill>
                  <a:schemeClr val="tx1"/>
                </a:solidFill>
                <a:latin typeface="+mj-lt"/>
                <a:ea typeface="+mj-ea"/>
                <a:cs typeface="+mj-cs"/>
              </a:rPr>
              <a:t> chloridové ionty za vzniku komplexního iontu [TiCl</a:t>
            </a:r>
            <a:r>
              <a:rPr lang="cs-CZ" sz="900" baseline="-25000" dirty="0" smtClean="0">
                <a:solidFill>
                  <a:schemeClr val="tx1"/>
                </a:solidFill>
                <a:latin typeface="+mj-lt"/>
                <a:ea typeface="+mj-ea"/>
                <a:cs typeface="+mj-cs"/>
              </a:rPr>
              <a:t>4</a:t>
            </a:r>
            <a:r>
              <a:rPr lang="cs-CZ" sz="900" dirty="0" smtClean="0">
                <a:solidFill>
                  <a:schemeClr val="tx1"/>
                </a:solidFill>
                <a:latin typeface="+mj-lt"/>
                <a:ea typeface="+mj-ea"/>
                <a:cs typeface="+mj-cs"/>
              </a:rPr>
              <a:t>]</a:t>
            </a:r>
          </a:p>
          <a:p>
            <a:pPr>
              <a:buFont typeface="Wingdings" pitchFamily="2" charset="2"/>
              <a:buChar char="Ø"/>
            </a:pPr>
            <a:r>
              <a:rPr lang="cs-CZ" sz="900" dirty="0" smtClean="0">
                <a:solidFill>
                  <a:schemeClr val="tx1"/>
                </a:solidFill>
                <a:latin typeface="+mj-lt"/>
                <a:ea typeface="+mj-ea"/>
                <a:cs typeface="+mj-cs"/>
              </a:rPr>
              <a:t>Ze solí, které odpovídají tomuto iontu, </a:t>
            </a:r>
            <a:r>
              <a:rPr lang="cs-CZ" sz="900" dirty="0" err="1" smtClean="0">
                <a:solidFill>
                  <a:schemeClr val="tx1"/>
                </a:solidFill>
                <a:latin typeface="+mj-lt"/>
                <a:ea typeface="+mj-ea"/>
                <a:cs typeface="+mj-cs"/>
              </a:rPr>
              <a:t>chlorotitaničitanů</a:t>
            </a:r>
            <a:r>
              <a:rPr lang="cs-CZ" sz="900" dirty="0" smtClean="0">
                <a:solidFill>
                  <a:schemeClr val="tx1"/>
                </a:solidFill>
                <a:latin typeface="+mj-lt"/>
                <a:ea typeface="+mj-ea"/>
                <a:cs typeface="+mj-cs"/>
              </a:rPr>
              <a:t>, známe </a:t>
            </a:r>
            <a:r>
              <a:rPr lang="cs-CZ" sz="900" b="1" dirty="0" smtClean="0">
                <a:solidFill>
                  <a:schemeClr val="tx1"/>
                </a:solidFill>
                <a:latin typeface="+mj-lt"/>
                <a:ea typeface="+mj-ea"/>
                <a:cs typeface="+mj-cs"/>
              </a:rPr>
              <a:t>sůl amonnou </a:t>
            </a:r>
            <a:r>
              <a:rPr lang="cs-CZ" sz="900" dirty="0" smtClean="0">
                <a:solidFill>
                  <a:schemeClr val="tx1"/>
                </a:solidFill>
                <a:latin typeface="+mj-lt"/>
                <a:ea typeface="+mj-ea"/>
                <a:cs typeface="+mj-cs"/>
              </a:rPr>
              <a:t>– (NH</a:t>
            </a:r>
            <a:r>
              <a:rPr lang="cs-CZ" sz="900" baseline="-25000" dirty="0" smtClean="0">
                <a:solidFill>
                  <a:schemeClr val="tx1"/>
                </a:solidFill>
                <a:latin typeface="+mj-lt"/>
                <a:ea typeface="+mj-ea"/>
                <a:cs typeface="+mj-cs"/>
              </a:rPr>
              <a:t>4</a:t>
            </a:r>
            <a:r>
              <a:rPr lang="cs-CZ" sz="900" dirty="0" smtClean="0">
                <a:solidFill>
                  <a:schemeClr val="tx1"/>
                </a:solidFill>
                <a:latin typeface="+mj-lt"/>
                <a:ea typeface="+mj-ea"/>
                <a:cs typeface="+mj-cs"/>
              </a:rPr>
              <a:t>)</a:t>
            </a:r>
            <a:r>
              <a:rPr lang="cs-CZ" sz="900" baseline="-25000" dirty="0" smtClean="0">
                <a:solidFill>
                  <a:schemeClr val="tx1"/>
                </a:solidFill>
                <a:latin typeface="+mj-lt"/>
                <a:ea typeface="+mj-ea"/>
                <a:cs typeface="+mj-cs"/>
              </a:rPr>
              <a:t>3</a:t>
            </a:r>
            <a:r>
              <a:rPr lang="cs-CZ" sz="1100" dirty="0" smtClean="0">
                <a:solidFill>
                  <a:schemeClr val="tx1"/>
                </a:solidFill>
              </a:rPr>
              <a:t> [TiCl</a:t>
            </a:r>
            <a:r>
              <a:rPr lang="cs-CZ" sz="1100" baseline="-25000" dirty="0" smtClean="0">
                <a:solidFill>
                  <a:schemeClr val="tx1"/>
                </a:solidFill>
              </a:rPr>
              <a:t>4</a:t>
            </a:r>
            <a:r>
              <a:rPr lang="cs-CZ" sz="1100" dirty="0" smtClean="0">
                <a:solidFill>
                  <a:schemeClr val="tx1"/>
                </a:solidFill>
              </a:rPr>
              <a:t>]-2H</a:t>
            </a:r>
            <a:r>
              <a:rPr lang="cs-CZ" sz="1100" baseline="-25000" dirty="0" smtClean="0">
                <a:solidFill>
                  <a:schemeClr val="tx1"/>
                </a:solidFill>
              </a:rPr>
              <a:t>2</a:t>
            </a:r>
            <a:r>
              <a:rPr lang="cs-CZ" sz="1100" dirty="0" smtClean="0">
                <a:solidFill>
                  <a:schemeClr val="tx1"/>
                </a:solidFill>
              </a:rPr>
              <a:t>O </a:t>
            </a:r>
            <a:r>
              <a:rPr lang="cs-CZ" sz="900" dirty="0" smtClean="0">
                <a:solidFill>
                  <a:schemeClr val="tx1"/>
                </a:solidFill>
                <a:latin typeface="+mj-lt"/>
                <a:ea typeface="+mj-ea"/>
                <a:cs typeface="+mj-cs"/>
              </a:rPr>
              <a:t>(žluté krystalky) </a:t>
            </a:r>
          </a:p>
          <a:p>
            <a:pPr>
              <a:buFont typeface="Wingdings" pitchFamily="2" charset="2"/>
              <a:buChar char="Ø"/>
            </a:pPr>
            <a:r>
              <a:rPr lang="cs-CZ" sz="900" dirty="0" smtClean="0">
                <a:solidFill>
                  <a:schemeClr val="tx1"/>
                </a:solidFill>
                <a:latin typeface="+mj-lt"/>
                <a:ea typeface="+mj-ea"/>
                <a:cs typeface="+mj-cs"/>
              </a:rPr>
              <a:t>Příslušná volná kyselina je schopna existence jen ve vodném roztoku </a:t>
            </a:r>
          </a:p>
          <a:p>
            <a:pPr>
              <a:buFont typeface="Wingdings" pitchFamily="2" charset="2"/>
              <a:buChar char="Ø"/>
            </a:pPr>
            <a:r>
              <a:rPr lang="cs-CZ" sz="900" dirty="0" smtClean="0">
                <a:solidFill>
                  <a:schemeClr val="tx1"/>
                </a:solidFill>
                <a:latin typeface="+mj-lt"/>
                <a:ea typeface="+mj-ea"/>
                <a:cs typeface="+mj-cs"/>
              </a:rPr>
              <a:t>její vznik v tomto roztoku prozrazuje žluté zabarvení, objevující se po přidání koncentrované kyseliny chlorovodíkové k chloridu titaničitému</a:t>
            </a:r>
          </a:p>
          <a:p>
            <a:pPr>
              <a:buFont typeface="Wingdings" pitchFamily="2" charset="2"/>
              <a:buChar char="Ø"/>
            </a:pPr>
            <a:r>
              <a:rPr lang="cs-CZ" sz="900" dirty="0" smtClean="0">
                <a:solidFill>
                  <a:schemeClr val="tx1"/>
                </a:solidFill>
                <a:latin typeface="+mj-lt"/>
                <a:ea typeface="+mj-ea"/>
                <a:cs typeface="+mj-cs"/>
              </a:rPr>
              <a:t>Sírany titaničité a </a:t>
            </a:r>
            <a:r>
              <a:rPr lang="cs-CZ" sz="900" dirty="0" err="1" smtClean="0">
                <a:solidFill>
                  <a:schemeClr val="tx1"/>
                </a:solidFill>
                <a:latin typeface="+mj-lt"/>
                <a:ea typeface="+mj-ea"/>
                <a:cs typeface="+mj-cs"/>
              </a:rPr>
              <a:t>sulfatotitaničitany</a:t>
            </a:r>
            <a:r>
              <a:rPr lang="cs-CZ" sz="900" dirty="0" smtClean="0">
                <a:solidFill>
                  <a:schemeClr val="tx1"/>
                </a:solidFill>
                <a:latin typeface="+mj-lt"/>
                <a:ea typeface="+mj-ea"/>
                <a:cs typeface="+mj-cs"/>
              </a:rPr>
              <a:t> – při odpařování kyseliny titaničité, resp. Oxidu titaničitého (TiO2) s koncentrovanou kyselinou sírovou vzniká </a:t>
            </a:r>
            <a:r>
              <a:rPr lang="cs-CZ" sz="900" dirty="0" err="1" smtClean="0">
                <a:solidFill>
                  <a:schemeClr val="tx1"/>
                </a:solidFill>
                <a:latin typeface="+mj-lt"/>
                <a:ea typeface="+mj-ea"/>
                <a:cs typeface="+mj-cs"/>
              </a:rPr>
              <a:t>oxidosíran</a:t>
            </a:r>
            <a:r>
              <a:rPr lang="cs-CZ" sz="900" dirty="0" smtClean="0">
                <a:solidFill>
                  <a:schemeClr val="tx1"/>
                </a:solidFill>
                <a:latin typeface="+mj-lt"/>
                <a:ea typeface="+mj-ea"/>
                <a:cs typeface="+mj-cs"/>
              </a:rPr>
              <a:t> titaničitý TiOSO4 jako bílý prášek rozpustný ve studené vodě</a:t>
            </a:r>
          </a:p>
          <a:p>
            <a:pPr>
              <a:buFont typeface="Wingdings" pitchFamily="2" charset="2"/>
              <a:buChar char="Ø"/>
            </a:pPr>
            <a:r>
              <a:rPr lang="cs-CZ" sz="900" dirty="0" smtClean="0">
                <a:solidFill>
                  <a:schemeClr val="tx1"/>
                </a:solidFill>
                <a:latin typeface="+mj-lt"/>
                <a:ea typeface="+mj-ea"/>
                <a:cs typeface="+mj-cs"/>
              </a:rPr>
              <a:t>Horkou vodou se rozkládá a vylučuje se hydratovaný oxid titaničitý : TiOSO</a:t>
            </a:r>
            <a:r>
              <a:rPr lang="cs-CZ" sz="900" baseline="-25000" dirty="0" smtClean="0">
                <a:solidFill>
                  <a:schemeClr val="tx1"/>
                </a:solidFill>
                <a:latin typeface="+mj-lt"/>
                <a:ea typeface="+mj-ea"/>
                <a:cs typeface="+mj-cs"/>
              </a:rPr>
              <a:t>4</a:t>
            </a:r>
            <a:r>
              <a:rPr lang="cs-CZ" sz="900" dirty="0" smtClean="0">
                <a:solidFill>
                  <a:schemeClr val="tx1"/>
                </a:solidFill>
                <a:latin typeface="+mj-lt"/>
                <a:ea typeface="+mj-ea"/>
                <a:cs typeface="+mj-cs"/>
              </a:rPr>
              <a:t>+H2O</a:t>
            </a:r>
            <a:r>
              <a:rPr lang="cs-CZ" sz="900" dirty="0" smtClean="0"/>
              <a:t> → TiO</a:t>
            </a:r>
            <a:r>
              <a:rPr lang="cs-CZ" sz="900" baseline="-25000" dirty="0" smtClean="0"/>
              <a:t>2</a:t>
            </a:r>
            <a:r>
              <a:rPr lang="cs-CZ" sz="900" dirty="0" smtClean="0"/>
              <a:t> + H</a:t>
            </a:r>
            <a:r>
              <a:rPr lang="cs-CZ" sz="900" baseline="-25000" dirty="0" smtClean="0"/>
              <a:t>2</a:t>
            </a:r>
            <a:r>
              <a:rPr lang="cs-CZ" sz="900" dirty="0" smtClean="0"/>
              <a:t>SO</a:t>
            </a:r>
            <a:r>
              <a:rPr lang="cs-CZ" sz="900" baseline="-25000" dirty="0" smtClean="0"/>
              <a:t>4</a:t>
            </a:r>
            <a:r>
              <a:rPr lang="cs-CZ" sz="900" dirty="0" smtClean="0">
                <a:solidFill>
                  <a:schemeClr val="tx1"/>
                </a:solidFill>
                <a:latin typeface="+mj-lt"/>
                <a:ea typeface="+mj-ea"/>
                <a:cs typeface="+mj-cs"/>
              </a:rPr>
              <a:t> </a:t>
            </a:r>
          </a:p>
          <a:p>
            <a:pPr>
              <a:buFont typeface="Wingdings" pitchFamily="2" charset="2"/>
              <a:buChar char="Ø"/>
            </a:pPr>
            <a:r>
              <a:rPr lang="cs-CZ" sz="900" dirty="0" smtClean="0">
                <a:solidFill>
                  <a:schemeClr val="tx1"/>
                </a:solidFill>
                <a:latin typeface="+mj-lt"/>
                <a:ea typeface="+mj-ea"/>
                <a:cs typeface="+mj-cs"/>
              </a:rPr>
              <a:t>Vedle </a:t>
            </a:r>
            <a:r>
              <a:rPr lang="cs-CZ" sz="900" dirty="0" err="1" smtClean="0">
                <a:solidFill>
                  <a:schemeClr val="tx1"/>
                </a:solidFill>
                <a:latin typeface="+mj-lt"/>
                <a:ea typeface="+mj-ea"/>
                <a:cs typeface="+mj-cs"/>
              </a:rPr>
              <a:t>oxidosíranu</a:t>
            </a:r>
            <a:r>
              <a:rPr lang="cs-CZ" sz="900" dirty="0" smtClean="0">
                <a:solidFill>
                  <a:schemeClr val="tx1"/>
                </a:solidFill>
                <a:latin typeface="+mj-lt"/>
                <a:ea typeface="+mj-ea"/>
                <a:cs typeface="+mj-cs"/>
              </a:rPr>
              <a:t> titaničitého existují ještě další sírany titaničité s větším nebo menším obsahem SO</a:t>
            </a:r>
            <a:r>
              <a:rPr lang="cs-CZ" sz="900" baseline="-25000" dirty="0" smtClean="0">
                <a:solidFill>
                  <a:schemeClr val="tx1"/>
                </a:solidFill>
                <a:latin typeface="+mj-lt"/>
                <a:ea typeface="+mj-ea"/>
                <a:cs typeface="+mj-cs"/>
              </a:rPr>
              <a:t>3</a:t>
            </a:r>
            <a:r>
              <a:rPr lang="cs-CZ" sz="900" dirty="0" smtClean="0">
                <a:solidFill>
                  <a:schemeClr val="tx1"/>
                </a:solidFill>
                <a:latin typeface="+mj-lt"/>
                <a:ea typeface="+mj-ea"/>
                <a:cs typeface="+mj-cs"/>
              </a:rPr>
              <a:t> </a:t>
            </a:r>
          </a:p>
          <a:p>
            <a:pPr>
              <a:buFont typeface="Wingdings" pitchFamily="2" charset="2"/>
              <a:buChar char="Ø"/>
            </a:pPr>
            <a:r>
              <a:rPr lang="cs-CZ" sz="900" b="1" dirty="0" smtClean="0">
                <a:solidFill>
                  <a:schemeClr val="tx1"/>
                </a:solidFill>
                <a:latin typeface="+mj-lt"/>
                <a:ea typeface="+mj-ea"/>
                <a:cs typeface="+mj-cs"/>
              </a:rPr>
              <a:t>Oxid titaničitý </a:t>
            </a:r>
            <a:r>
              <a:rPr lang="cs-CZ" sz="900" dirty="0" smtClean="0">
                <a:solidFill>
                  <a:schemeClr val="tx1"/>
                </a:solidFill>
                <a:latin typeface="+mj-lt"/>
                <a:ea typeface="+mj-ea"/>
                <a:cs typeface="+mj-cs"/>
              </a:rPr>
              <a:t>– TiO</a:t>
            </a:r>
            <a:r>
              <a:rPr lang="cs-CZ" sz="900" baseline="-25000" dirty="0" smtClean="0">
                <a:solidFill>
                  <a:schemeClr val="tx1"/>
                </a:solidFill>
                <a:latin typeface="+mj-lt"/>
                <a:ea typeface="+mj-ea"/>
                <a:cs typeface="+mj-cs"/>
              </a:rPr>
              <a:t>2</a:t>
            </a:r>
            <a:r>
              <a:rPr lang="cs-CZ" sz="900" dirty="0" smtClean="0">
                <a:solidFill>
                  <a:schemeClr val="tx1"/>
                </a:solidFill>
                <a:latin typeface="+mj-lt"/>
                <a:ea typeface="+mj-ea"/>
                <a:cs typeface="+mj-cs"/>
              </a:rPr>
              <a:t> – v přírodě se převážně vyskytuje jako rutil (dále anatas, brookit), který tvoří čtverečné, často typicky vyvinuté krystaly, průsvitné až neprůhledné, červené, namnoze spíše nažloutlé</a:t>
            </a:r>
            <a:endParaRPr lang="cs-CZ" sz="900" baseline="-25000" dirty="0" smtClean="0">
              <a:solidFill>
                <a:schemeClr val="tx1"/>
              </a:solidFill>
              <a:latin typeface="+mj-lt"/>
              <a:ea typeface="+mj-ea"/>
              <a:cs typeface="+mj-cs"/>
            </a:endParaRPr>
          </a:p>
          <a:p>
            <a:pPr>
              <a:buNone/>
            </a:pPr>
            <a:r>
              <a:rPr lang="cs-CZ" sz="900" baseline="-25000" dirty="0" smtClean="0">
                <a:solidFill>
                  <a:schemeClr val="tx1"/>
                </a:solidFill>
                <a:latin typeface="+mj-lt"/>
                <a:ea typeface="+mj-ea"/>
                <a:cs typeface="+mj-cs"/>
              </a:rPr>
              <a:t> </a:t>
            </a:r>
            <a:r>
              <a:rPr lang="cs-CZ" sz="900" dirty="0" smtClean="0">
                <a:solidFill>
                  <a:schemeClr val="tx1"/>
                </a:solidFill>
                <a:latin typeface="+mj-lt"/>
                <a:ea typeface="+mj-ea"/>
                <a:cs typeface="+mj-cs"/>
              </a:rPr>
              <a:t>                                 - přirozený TiO2 je zřídka čistý;zpravidla obsahuje větší nebo menší množství železa a proto je taky téměř vždy zabarven, často téměř černě (</a:t>
            </a:r>
            <a:r>
              <a:rPr lang="cs-CZ" sz="900" dirty="0" err="1" smtClean="0">
                <a:solidFill>
                  <a:schemeClr val="tx1"/>
                </a:solidFill>
                <a:latin typeface="+mj-lt"/>
                <a:ea typeface="+mj-ea"/>
                <a:cs typeface="+mj-cs"/>
              </a:rPr>
              <a:t>nigrin</a:t>
            </a:r>
            <a:r>
              <a:rPr lang="cs-CZ" sz="900" dirty="0" smtClean="0">
                <a:solidFill>
                  <a:schemeClr val="tx1"/>
                </a:solidFill>
                <a:latin typeface="+mj-lt"/>
                <a:ea typeface="+mj-ea"/>
                <a:cs typeface="+mj-cs"/>
              </a:rPr>
              <a:t>); za chladu je bezbarvý, za žáru nažloutlý; ve vodě a ve zředěných kyselinách se nerozpustí, i když byl získán v amorfním stavu; zvolna se </a:t>
            </a:r>
            <a:r>
              <a:rPr lang="cs-CZ" sz="900" dirty="0" err="1" smtClean="0">
                <a:solidFill>
                  <a:schemeClr val="tx1"/>
                </a:solidFill>
                <a:latin typeface="+mj-lt"/>
                <a:ea typeface="+mj-ea"/>
                <a:cs typeface="+mj-cs"/>
              </a:rPr>
              <a:t>rozpuští</a:t>
            </a:r>
            <a:r>
              <a:rPr lang="cs-CZ" sz="900" dirty="0" smtClean="0">
                <a:solidFill>
                  <a:schemeClr val="tx1"/>
                </a:solidFill>
                <a:latin typeface="+mj-lt"/>
                <a:ea typeface="+mj-ea"/>
                <a:cs typeface="+mj-cs"/>
              </a:rPr>
              <a:t> v horké koncentrované kyselině sírové, lépe v roztaveném </a:t>
            </a:r>
            <a:r>
              <a:rPr lang="cs-CZ" sz="900" dirty="0" err="1" smtClean="0">
                <a:solidFill>
                  <a:schemeClr val="tx1"/>
                </a:solidFill>
                <a:latin typeface="+mj-lt"/>
                <a:ea typeface="+mj-ea"/>
                <a:cs typeface="+mj-cs"/>
              </a:rPr>
              <a:t>hydrosíranu</a:t>
            </a:r>
            <a:r>
              <a:rPr lang="cs-CZ" sz="900" dirty="0" smtClean="0">
                <a:solidFill>
                  <a:schemeClr val="tx1"/>
                </a:solidFill>
                <a:latin typeface="+mj-lt"/>
                <a:ea typeface="+mj-ea"/>
                <a:cs typeface="+mj-cs"/>
              </a:rPr>
              <a:t> alkalického kovu</a:t>
            </a:r>
            <a:r>
              <a:rPr lang="cs-CZ" sz="900" baseline="-25000" dirty="0" smtClean="0">
                <a:solidFill>
                  <a:schemeClr val="tx1"/>
                </a:solidFill>
                <a:latin typeface="+mj-lt"/>
                <a:ea typeface="+mj-ea"/>
                <a:cs typeface="+mj-cs"/>
              </a:rPr>
              <a:t> </a:t>
            </a:r>
          </a:p>
          <a:p>
            <a:pPr>
              <a:buNone/>
            </a:pPr>
            <a:r>
              <a:rPr lang="cs-CZ" sz="900" baseline="-25000" dirty="0" smtClean="0">
                <a:solidFill>
                  <a:schemeClr val="tx1"/>
                </a:solidFill>
                <a:latin typeface="+mj-lt"/>
                <a:ea typeface="+mj-ea"/>
                <a:cs typeface="+mj-cs"/>
              </a:rPr>
              <a:t>                                                    </a:t>
            </a:r>
            <a:r>
              <a:rPr lang="cs-CZ" sz="900" dirty="0" smtClean="0">
                <a:solidFill>
                  <a:schemeClr val="tx1"/>
                </a:solidFill>
                <a:latin typeface="+mj-lt"/>
                <a:ea typeface="+mj-ea"/>
                <a:cs typeface="+mj-cs"/>
              </a:rPr>
              <a:t>je podstatou bílého </a:t>
            </a:r>
            <a:r>
              <a:rPr lang="cs-CZ" sz="900" dirty="0" err="1" smtClean="0">
                <a:solidFill>
                  <a:schemeClr val="tx1"/>
                </a:solidFill>
                <a:latin typeface="+mj-lt"/>
                <a:ea typeface="+mj-ea"/>
                <a:cs typeface="+mj-cs"/>
              </a:rPr>
              <a:t>ppigmentu</a:t>
            </a:r>
            <a:r>
              <a:rPr lang="cs-CZ" sz="900" dirty="0" smtClean="0">
                <a:solidFill>
                  <a:schemeClr val="tx1"/>
                </a:solidFill>
                <a:latin typeface="+mj-lt"/>
                <a:ea typeface="+mj-ea"/>
                <a:cs typeface="+mj-cs"/>
              </a:rPr>
              <a:t>-titanové běloby, který není jedovatý</a:t>
            </a:r>
            <a:endParaRPr lang="cs-CZ" sz="900" baseline="-25000" dirty="0" smtClean="0">
              <a:solidFill>
                <a:schemeClr val="tx1"/>
              </a:solidFill>
              <a:latin typeface="+mj-lt"/>
              <a:ea typeface="+mj-ea"/>
              <a:cs typeface="+mj-cs"/>
            </a:endParaRPr>
          </a:p>
          <a:p>
            <a:pPr>
              <a:buFont typeface="Wingdings" pitchFamily="2" charset="2"/>
              <a:buChar char="Ø"/>
            </a:pPr>
            <a:r>
              <a:rPr lang="cs-CZ" sz="900" b="1" dirty="0" smtClean="0">
                <a:solidFill>
                  <a:schemeClr val="tx1"/>
                </a:solidFill>
                <a:latin typeface="+mj-lt"/>
                <a:ea typeface="+mj-ea"/>
                <a:cs typeface="+mj-cs"/>
              </a:rPr>
              <a:t>Titaničitany</a:t>
            </a:r>
            <a:r>
              <a:rPr lang="cs-CZ" sz="900" dirty="0" smtClean="0">
                <a:solidFill>
                  <a:schemeClr val="tx1"/>
                </a:solidFill>
                <a:latin typeface="+mj-lt"/>
                <a:ea typeface="+mj-ea"/>
                <a:cs typeface="+mj-cs"/>
              </a:rPr>
              <a:t> -  CaTiO3 – v přírodě jako </a:t>
            </a:r>
            <a:r>
              <a:rPr lang="cs-CZ" sz="900" dirty="0" err="1" smtClean="0">
                <a:solidFill>
                  <a:schemeClr val="tx1"/>
                </a:solidFill>
                <a:latin typeface="+mj-lt"/>
                <a:ea typeface="+mj-ea"/>
                <a:cs typeface="+mj-cs"/>
              </a:rPr>
              <a:t>perowskit</a:t>
            </a:r>
            <a:endParaRPr lang="cs-CZ" sz="900" dirty="0" smtClean="0">
              <a:solidFill>
                <a:schemeClr val="tx1"/>
              </a:solidFill>
              <a:latin typeface="+mj-lt"/>
              <a:ea typeface="+mj-ea"/>
              <a:cs typeface="+mj-cs"/>
            </a:endParaRPr>
          </a:p>
          <a:p>
            <a:pPr>
              <a:buNone/>
            </a:pPr>
            <a:r>
              <a:rPr lang="cs-CZ" sz="900" dirty="0" smtClean="0">
                <a:solidFill>
                  <a:schemeClr val="tx1"/>
                </a:solidFill>
                <a:latin typeface="+mj-lt"/>
                <a:ea typeface="+mj-ea"/>
                <a:cs typeface="+mj-cs"/>
              </a:rPr>
              <a:t>                              -FeTio3 – ilmenit – titaničitan železnatý</a:t>
            </a:r>
          </a:p>
          <a:p>
            <a:pPr>
              <a:buNone/>
            </a:pPr>
            <a:r>
              <a:rPr lang="cs-CZ" sz="900" dirty="0" smtClean="0">
                <a:solidFill>
                  <a:schemeClr val="tx1"/>
                </a:solidFill>
                <a:latin typeface="+mj-lt"/>
                <a:ea typeface="+mj-ea"/>
                <a:cs typeface="+mj-cs"/>
              </a:rPr>
              <a:t>                                           - lze jej připravit uměle; většinou obsahuje více železa, než požaduje vzorec</a:t>
            </a:r>
          </a:p>
          <a:p>
            <a:pPr>
              <a:buNone/>
            </a:pPr>
            <a:r>
              <a:rPr lang="cs-CZ" sz="900" dirty="0" smtClean="0">
                <a:solidFill>
                  <a:schemeClr val="tx1"/>
                </a:solidFill>
                <a:latin typeface="+mj-lt"/>
                <a:ea typeface="+mj-ea"/>
                <a:cs typeface="+mj-cs"/>
              </a:rPr>
              <a:t>                                           - pozoruhodná je jeho izomorfie s hematitem Fe</a:t>
            </a:r>
            <a:r>
              <a:rPr lang="cs-CZ" sz="900" baseline="-25000" dirty="0" smtClean="0">
                <a:solidFill>
                  <a:schemeClr val="tx1"/>
                </a:solidFill>
                <a:latin typeface="+mj-lt"/>
                <a:ea typeface="+mj-ea"/>
                <a:cs typeface="+mj-cs"/>
              </a:rPr>
              <a:t>2</a:t>
            </a:r>
            <a:r>
              <a:rPr lang="cs-CZ" sz="900" dirty="0" smtClean="0">
                <a:solidFill>
                  <a:schemeClr val="tx1"/>
                </a:solidFill>
                <a:latin typeface="+mj-lt"/>
                <a:ea typeface="+mj-ea"/>
                <a:cs typeface="+mj-cs"/>
              </a:rPr>
              <a:t>O</a:t>
            </a:r>
            <a:r>
              <a:rPr lang="cs-CZ" sz="900" baseline="-25000" dirty="0" smtClean="0">
                <a:solidFill>
                  <a:schemeClr val="tx1"/>
                </a:solidFill>
                <a:latin typeface="+mj-lt"/>
                <a:ea typeface="+mj-ea"/>
                <a:cs typeface="+mj-cs"/>
              </a:rPr>
              <a:t>3</a:t>
            </a:r>
            <a:r>
              <a:rPr lang="cs-CZ" sz="900" dirty="0" smtClean="0">
                <a:solidFill>
                  <a:schemeClr val="tx1"/>
                </a:solidFill>
                <a:latin typeface="+mj-lt"/>
                <a:ea typeface="+mj-ea"/>
                <a:cs typeface="+mj-cs"/>
              </a:rPr>
              <a:t>, která způsobuje, že červená železná ruda  často obsahuje značná množství oxidu titaničitého (7%)  </a:t>
            </a:r>
          </a:p>
          <a:p>
            <a:pPr>
              <a:buNone/>
            </a:pPr>
            <a:endParaRPr lang="cs-CZ" sz="900" dirty="0" smtClean="0">
              <a:solidFill>
                <a:schemeClr val="tx1"/>
              </a:solidFill>
              <a:latin typeface="+mj-lt"/>
              <a:ea typeface="+mj-ea"/>
              <a:cs typeface="+mj-cs"/>
            </a:endParaRPr>
          </a:p>
          <a:p>
            <a:pPr>
              <a:buNone/>
            </a:pPr>
            <a:r>
              <a:rPr lang="cs-CZ" sz="900" dirty="0" smtClean="0">
                <a:solidFill>
                  <a:schemeClr val="tx1"/>
                </a:solidFill>
                <a:latin typeface="+mj-lt"/>
                <a:ea typeface="+mj-ea"/>
                <a:cs typeface="+mj-cs"/>
              </a:rPr>
              <a:t>                  </a:t>
            </a:r>
          </a:p>
          <a:p>
            <a:pPr>
              <a:buFont typeface="Wingdings" pitchFamily="2" charset="2"/>
              <a:buChar char="Ø"/>
            </a:pPr>
            <a:endParaRPr lang="cs-CZ" sz="900" b="1" dirty="0" smtClean="0">
              <a:solidFill>
                <a:schemeClr val="accent1"/>
              </a:solidFill>
              <a:latin typeface="+mj-lt"/>
              <a:ea typeface="+mj-ea"/>
              <a:cs typeface="+mj-cs"/>
            </a:endParaRPr>
          </a:p>
          <a:p>
            <a:pPr>
              <a:buFont typeface="Wingdings" pitchFamily="2" charset="2"/>
              <a:buChar char="Ø"/>
            </a:pPr>
            <a:endParaRPr lang="cs-CZ" sz="1400" b="1" dirty="0" smtClean="0">
              <a:solidFill>
                <a:schemeClr val="accent1"/>
              </a:solidFill>
              <a:latin typeface="+mj-lt"/>
              <a:ea typeface="+mj-ea"/>
              <a:cs typeface="+mj-cs"/>
            </a:endParaRPr>
          </a:p>
          <a:p>
            <a:pPr>
              <a:buNone/>
            </a:pPr>
            <a:r>
              <a:rPr lang="cs-CZ" sz="1200" dirty="0" smtClean="0">
                <a:solidFill>
                  <a:schemeClr val="tx1"/>
                </a:solidFill>
                <a:latin typeface="+mj-lt"/>
                <a:ea typeface="+mj-ea"/>
                <a:cs typeface="+mj-cs"/>
              </a:rPr>
              <a:t>                                    </a:t>
            </a:r>
          </a:p>
          <a:p>
            <a:pPr>
              <a:buNone/>
            </a:pPr>
            <a:endParaRPr lang="cs-CZ" sz="1200" dirty="0" smtClean="0">
              <a:solidFill>
                <a:schemeClr val="tx1"/>
              </a:solidFill>
              <a:latin typeface="+mj-lt"/>
              <a:ea typeface="+mj-ea"/>
              <a:cs typeface="+mj-cs"/>
            </a:endParaRPr>
          </a:p>
          <a:p>
            <a:pPr>
              <a:buFont typeface="Wingdings" pitchFamily="2" charset="2"/>
              <a:buChar char="Ø"/>
            </a:pPr>
            <a:endParaRPr lang="cs-CZ" sz="1200" dirty="0" smtClean="0">
              <a:solidFill>
                <a:schemeClr val="tx1"/>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20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20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20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20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20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20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20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fade">
                                      <p:cBhvr>
                                        <p:cTn id="72" dur="20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fade">
                                      <p:cBhvr>
                                        <p:cTn id="77" dur="2000"/>
                                        <p:tgtEl>
                                          <p:spTgt spid="4">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4">
                                            <p:txEl>
                                              <p:pRg st="15" end="15"/>
                                            </p:txEl>
                                          </p:spTgt>
                                        </p:tgtEl>
                                        <p:attrNameLst>
                                          <p:attrName>style.visibility</p:attrName>
                                        </p:attrNameLst>
                                      </p:cBhvr>
                                      <p:to>
                                        <p:strVal val="visible"/>
                                      </p:to>
                                    </p:set>
                                    <p:animEffect transition="in" filter="fade">
                                      <p:cBhvr>
                                        <p:cTn id="82" dur="2000"/>
                                        <p:tgtEl>
                                          <p:spTgt spid="4">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4">
                                            <p:txEl>
                                              <p:pRg st="16" end="16"/>
                                            </p:txEl>
                                          </p:spTgt>
                                        </p:tgtEl>
                                        <p:attrNameLst>
                                          <p:attrName>style.visibility</p:attrName>
                                        </p:attrNameLst>
                                      </p:cBhvr>
                                      <p:to>
                                        <p:strVal val="visible"/>
                                      </p:to>
                                    </p:set>
                                    <p:animEffect transition="in" filter="fade">
                                      <p:cBhvr>
                                        <p:cTn id="87" dur="2000"/>
                                        <p:tgtEl>
                                          <p:spTgt spid="4">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4">
                                            <p:txEl>
                                              <p:pRg st="17" end="17"/>
                                            </p:txEl>
                                          </p:spTgt>
                                        </p:tgtEl>
                                        <p:attrNameLst>
                                          <p:attrName>style.visibility</p:attrName>
                                        </p:attrNameLst>
                                      </p:cBhvr>
                                      <p:to>
                                        <p:strVal val="visible"/>
                                      </p:to>
                                    </p:set>
                                    <p:animEffect transition="in" filter="fade">
                                      <p:cBhvr>
                                        <p:cTn id="92" dur="2000"/>
                                        <p:tgtEl>
                                          <p:spTgt spid="4">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4">
                                            <p:txEl>
                                              <p:pRg st="18" end="18"/>
                                            </p:txEl>
                                          </p:spTgt>
                                        </p:tgtEl>
                                        <p:attrNameLst>
                                          <p:attrName>style.visibility</p:attrName>
                                        </p:attrNameLst>
                                      </p:cBhvr>
                                      <p:to>
                                        <p:strVal val="visible"/>
                                      </p:to>
                                    </p:set>
                                    <p:animEffect transition="in" filter="fade">
                                      <p:cBhvr>
                                        <p:cTn id="97" dur="2000"/>
                                        <p:tgtEl>
                                          <p:spTgt spid="4">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4">
                                            <p:txEl>
                                              <p:pRg st="19" end="19"/>
                                            </p:txEl>
                                          </p:spTgt>
                                        </p:tgtEl>
                                        <p:attrNameLst>
                                          <p:attrName>style.visibility</p:attrName>
                                        </p:attrNameLst>
                                      </p:cBhvr>
                                      <p:to>
                                        <p:strVal val="visible"/>
                                      </p:to>
                                    </p:set>
                                    <p:animEffect transition="in" filter="fade">
                                      <p:cBhvr>
                                        <p:cTn id="102" dur="2000"/>
                                        <p:tgtEl>
                                          <p:spTgt spid="4">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4">
                                            <p:txEl>
                                              <p:pRg st="20" end="20"/>
                                            </p:txEl>
                                          </p:spTgt>
                                        </p:tgtEl>
                                        <p:attrNameLst>
                                          <p:attrName>style.visibility</p:attrName>
                                        </p:attrNameLst>
                                      </p:cBhvr>
                                      <p:to>
                                        <p:strVal val="visible"/>
                                      </p:to>
                                    </p:set>
                                    <p:animEffect transition="in" filter="fade">
                                      <p:cBhvr>
                                        <p:cTn id="107" dur="2000"/>
                                        <p:tgtEl>
                                          <p:spTgt spid="4">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4">
                                            <p:txEl>
                                              <p:pRg st="21" end="21"/>
                                            </p:txEl>
                                          </p:spTgt>
                                        </p:tgtEl>
                                        <p:attrNameLst>
                                          <p:attrName>style.visibility</p:attrName>
                                        </p:attrNameLst>
                                      </p:cBhvr>
                                      <p:to>
                                        <p:strVal val="visible"/>
                                      </p:to>
                                    </p:set>
                                    <p:animEffect transition="in" filter="fade">
                                      <p:cBhvr>
                                        <p:cTn id="112" dur="2000"/>
                                        <p:tgtEl>
                                          <p:spTgt spid="4">
                                            <p:txEl>
                                              <p:pRg st="21" end="21"/>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4">
                                            <p:txEl>
                                              <p:pRg st="23" end="23"/>
                                            </p:txEl>
                                          </p:spTgt>
                                        </p:tgtEl>
                                        <p:attrNameLst>
                                          <p:attrName>style.visibility</p:attrName>
                                        </p:attrNameLst>
                                      </p:cBhvr>
                                      <p:to>
                                        <p:strVal val="visible"/>
                                      </p:to>
                                    </p:set>
                                    <p:animEffect transition="in" filter="fade">
                                      <p:cBhvr>
                                        <p:cTn id="117" dur="2000"/>
                                        <p:tgtEl>
                                          <p:spTgt spid="4">
                                            <p:txEl>
                                              <p:pRg st="23" end="23"/>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4">
                                            <p:txEl>
                                              <p:pRg st="26" end="26"/>
                                            </p:txEl>
                                          </p:spTgt>
                                        </p:tgtEl>
                                        <p:attrNameLst>
                                          <p:attrName>style.visibility</p:attrName>
                                        </p:attrNameLst>
                                      </p:cBhvr>
                                      <p:to>
                                        <p:strVal val="visible"/>
                                      </p:to>
                                    </p:set>
                                    <p:animEffect transition="in" filter="fade">
                                      <p:cBhvr>
                                        <p:cTn id="122" dur="2000"/>
                                        <p:tgtEl>
                                          <p:spTgt spid="4">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733925" y="2708275"/>
            <a:ext cx="3313113" cy="1701800"/>
          </a:xfrm>
        </p:spPr>
        <p:txBody>
          <a:bodyPr>
            <a:normAutofit fontScale="90000"/>
          </a:bodyPr>
          <a:lstStyle/>
          <a:p>
            <a:pPr eaLnBrk="1" hangingPunct="1"/>
            <a:r>
              <a:rPr lang="cs-CZ" dirty="0" smtClean="0"/>
              <a:t>Obecná charakteristika prvku</a:t>
            </a:r>
          </a:p>
        </p:txBody>
      </p:sp>
      <p:sp>
        <p:nvSpPr>
          <p:cNvPr id="8195" name="Rectangle 3"/>
          <p:cNvSpPr>
            <a:spLocks noGrp="1" noChangeArrowheads="1"/>
          </p:cNvSpPr>
          <p:nvPr>
            <p:ph type="subTitle" idx="1"/>
          </p:nvPr>
        </p:nvSpPr>
        <p:spPr>
          <a:xfrm>
            <a:off x="4733925" y="4421188"/>
            <a:ext cx="3309938" cy="1260475"/>
          </a:xfrm>
        </p:spPr>
        <p:txBody>
          <a:bodyPr/>
          <a:lstStyle/>
          <a:p>
            <a:pPr eaLnBrk="1" hangingPunct="1"/>
            <a:endParaRPr lang="cs-CZ" u="sng"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2988" y="857232"/>
            <a:ext cx="6777037" cy="4975243"/>
          </a:xfrm>
        </p:spPr>
        <p:txBody>
          <a:bodyPr/>
          <a:lstStyle/>
          <a:p>
            <a:pPr>
              <a:buFont typeface="Wingdings" pitchFamily="2" charset="2"/>
              <a:buChar char="Ø"/>
            </a:pPr>
            <a:r>
              <a:rPr lang="cs-CZ" sz="1400" b="1" dirty="0" err="1" smtClean="0"/>
              <a:t>Kyslina</a:t>
            </a:r>
            <a:r>
              <a:rPr lang="cs-CZ" sz="1400" b="1" dirty="0" smtClean="0"/>
              <a:t> </a:t>
            </a:r>
            <a:r>
              <a:rPr lang="cs-CZ" sz="1400" b="1" dirty="0" err="1" smtClean="0"/>
              <a:t>peroxotitaničitá</a:t>
            </a:r>
            <a:r>
              <a:rPr lang="cs-CZ" sz="1400" b="1" dirty="0" smtClean="0"/>
              <a:t> a </a:t>
            </a:r>
            <a:r>
              <a:rPr lang="cs-CZ" sz="1400" b="1" dirty="0" err="1" smtClean="0"/>
              <a:t>peroxotitaničitany</a:t>
            </a:r>
            <a:r>
              <a:rPr lang="cs-CZ" sz="1400" b="1" dirty="0" smtClean="0"/>
              <a:t> </a:t>
            </a:r>
            <a:r>
              <a:rPr lang="cs-CZ" sz="1400" dirty="0" smtClean="0"/>
              <a:t>-  titaničité soli se v neutrálním nebo kyselém roztoku barví peroxidem vodíku intenzivně oranžovo-červeně</a:t>
            </a:r>
          </a:p>
          <a:p>
            <a:pPr>
              <a:buNone/>
            </a:pPr>
            <a:r>
              <a:rPr lang="cs-CZ" sz="1400" dirty="0" smtClean="0"/>
              <a:t>      Z dostatečně koncentrovaných roztoků lze srážením vodným roztokem amoniaku vyloučit kyselinu </a:t>
            </a:r>
            <a:r>
              <a:rPr lang="cs-CZ" sz="1400" dirty="0" err="1" smtClean="0"/>
              <a:t>peroxotitaničitou</a:t>
            </a:r>
            <a:r>
              <a:rPr lang="cs-CZ" sz="1400" dirty="0" smtClean="0"/>
              <a:t> H</a:t>
            </a:r>
            <a:r>
              <a:rPr lang="cs-CZ" sz="1400" baseline="-25000" dirty="0" smtClean="0"/>
              <a:t>4</a:t>
            </a:r>
            <a:r>
              <a:rPr lang="cs-CZ" sz="1400" dirty="0" smtClean="0"/>
              <a:t>TiO</a:t>
            </a:r>
            <a:r>
              <a:rPr lang="cs-CZ" sz="1400" baseline="-25000" dirty="0" smtClean="0"/>
              <a:t>5</a:t>
            </a:r>
            <a:r>
              <a:rPr lang="cs-CZ" sz="1400" dirty="0" smtClean="0"/>
              <a:t> jako hnědožlutou sraženinu</a:t>
            </a:r>
            <a:endParaRPr lang="cs-CZ"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733925" y="2708275"/>
            <a:ext cx="3313113" cy="1701800"/>
          </a:xfrm>
        </p:spPr>
        <p:txBody>
          <a:bodyPr>
            <a:normAutofit fontScale="90000"/>
          </a:bodyPr>
          <a:lstStyle/>
          <a:p>
            <a:pPr eaLnBrk="1" hangingPunct="1"/>
            <a:r>
              <a:rPr lang="cs-CZ" dirty="0" smtClean="0"/>
              <a:t>Využití,poznámky a zajímavosti</a:t>
            </a:r>
          </a:p>
        </p:txBody>
      </p:sp>
      <p:sp>
        <p:nvSpPr>
          <p:cNvPr id="8195" name="Rectangle 3"/>
          <p:cNvSpPr>
            <a:spLocks noGrp="1" noChangeArrowheads="1"/>
          </p:cNvSpPr>
          <p:nvPr>
            <p:ph type="subTitle" idx="1"/>
          </p:nvPr>
        </p:nvSpPr>
        <p:spPr>
          <a:xfrm>
            <a:off x="4733925" y="4421188"/>
            <a:ext cx="3309938" cy="1260475"/>
          </a:xfrm>
        </p:spPr>
        <p:txBody>
          <a:bodyPr/>
          <a:lstStyle/>
          <a:p>
            <a:pPr eaLnBrk="1" hangingPunct="1"/>
            <a:endParaRPr lang="cs-CZ" u="sng"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71538" y="1000108"/>
            <a:ext cx="6777037" cy="4975243"/>
          </a:xfrm>
        </p:spPr>
        <p:txBody>
          <a:bodyPr/>
          <a:lstStyle/>
          <a:p>
            <a:pPr>
              <a:buFont typeface="Wingdings" pitchFamily="2" charset="2"/>
              <a:buChar char="Ø"/>
            </a:pPr>
            <a:r>
              <a:rPr lang="cs-CZ" sz="1200" dirty="0" smtClean="0"/>
              <a:t>Titan se používá hlavně v podobě slitiny se </a:t>
            </a:r>
            <a:r>
              <a:rPr lang="cs-CZ" sz="1200" dirty="0" err="1" smtClean="0"/>
              <a:t>železm</a:t>
            </a:r>
            <a:r>
              <a:rPr lang="cs-CZ" sz="1200" dirty="0" smtClean="0"/>
              <a:t>, tzv. </a:t>
            </a:r>
            <a:r>
              <a:rPr lang="cs-CZ" sz="1200" dirty="0" err="1" smtClean="0"/>
              <a:t>ferotitanu</a:t>
            </a:r>
            <a:endParaRPr lang="cs-CZ" sz="1200" dirty="0" smtClean="0"/>
          </a:p>
          <a:p>
            <a:pPr>
              <a:buFont typeface="Wingdings" pitchFamily="2" charset="2"/>
              <a:buChar char="Ø"/>
            </a:pPr>
            <a:r>
              <a:rPr lang="cs-CZ" sz="1200" dirty="0" smtClean="0"/>
              <a:t>Titanové oceli se vyznačují pevností a pružností</a:t>
            </a:r>
          </a:p>
          <a:p>
            <a:pPr>
              <a:buFont typeface="Wingdings" pitchFamily="2" charset="2"/>
              <a:buChar char="Ø"/>
            </a:pPr>
            <a:r>
              <a:rPr lang="cs-CZ" sz="1200" dirty="0" smtClean="0"/>
              <a:t>Od doby, co se podařilo připravit technicky čistý titan, který lze za chladu formovat, nabývá jeho použití vzrůstajícího významu – poskytuje slitiny (pevností a tažností se vyrovnají oceli – předčí jí však odolností proti korozi a jsou asi o 40% lehčí)</a:t>
            </a:r>
          </a:p>
          <a:p>
            <a:pPr>
              <a:buFont typeface="Wingdings" pitchFamily="2" charset="2"/>
              <a:buChar char="Ø"/>
            </a:pPr>
            <a:r>
              <a:rPr lang="cs-CZ" sz="1200" dirty="0" smtClean="0"/>
              <a:t>Výroba čistého titanu dosahuje dnes více než 10 000t ročně – je však značně finančně náročná provozní nasazení titanových komponentů je účelné pouze v případech, kdy není možno použít levnější alternativu na bázi slitin hliníku a hořčíku – duralů</a:t>
            </a:r>
          </a:p>
          <a:p>
            <a:pPr>
              <a:buFont typeface="Wingdings" pitchFamily="2" charset="2"/>
              <a:buChar char="Ø"/>
            </a:pPr>
            <a:r>
              <a:rPr lang="cs-CZ" sz="1200" dirty="0" smtClean="0"/>
              <a:t>Již od počátku spočívalo jeho těžiště využití v technologiích a speciálních aplikacích leteckého průmyslu – titan a jeho sloučeniny jsou základním materiálem při výrobě skeletů nebo povrchových ochranných štítů kosmických objektů, v leteckém průmyslu se použijí převážně při výrobě namáhaných částí letadel – především tedy u </a:t>
            </a:r>
            <a:r>
              <a:rPr lang="cs-CZ" sz="1200" dirty="0" err="1" smtClean="0"/>
              <a:t>vojensjkých</a:t>
            </a:r>
            <a:r>
              <a:rPr lang="cs-CZ" sz="1200" dirty="0" smtClean="0"/>
              <a:t> stíhacích letounů, ale i komerčních dopravních letadel</a:t>
            </a:r>
          </a:p>
          <a:p>
            <a:pPr>
              <a:buFont typeface="Wingdings" pitchFamily="2" charset="2"/>
              <a:buChar char="Ø"/>
            </a:pPr>
            <a:r>
              <a:rPr lang="cs-CZ" sz="1200" dirty="0" smtClean="0"/>
              <a:t>Jeho vysoká odolnost je využívána při výrobě některých chirurgických nástrojů</a:t>
            </a:r>
          </a:p>
          <a:p>
            <a:pPr>
              <a:buFont typeface="Wingdings" pitchFamily="2" charset="2"/>
              <a:buChar char="Ø"/>
            </a:pPr>
            <a:r>
              <a:rPr lang="cs-CZ" sz="1200" dirty="0" smtClean="0"/>
              <a:t>Dále je titan </a:t>
            </a:r>
            <a:r>
              <a:rPr lang="cs-CZ" sz="1200" dirty="0" err="1" smtClean="0"/>
              <a:t>vužíván</a:t>
            </a:r>
            <a:r>
              <a:rPr lang="cs-CZ" sz="1200" dirty="0" smtClean="0"/>
              <a:t> k výrobě piercingů, implantátů (ortopedie, neurochirurgie, stomatologie, plastická chirurgie), lodních šroubů, hodinek, šperků , golfových holí, sluchátek, nádobí, jaderných reaktorů atd.</a:t>
            </a:r>
          </a:p>
          <a:p>
            <a:pPr>
              <a:buFont typeface="Wingdings" pitchFamily="2" charset="2"/>
              <a:buChar char="Ø"/>
            </a:pPr>
            <a:r>
              <a:rPr lang="cs-CZ" sz="1200" dirty="0" smtClean="0"/>
              <a:t>Soli titanu, zejména podvojné fluoridy a šťavelany s alkalickými kovy, slouží jako mořidla při barvení tkanin a kůží</a:t>
            </a:r>
          </a:p>
          <a:p>
            <a:pPr>
              <a:buFont typeface="Wingdings" pitchFamily="2" charset="2"/>
              <a:buChar char="Ø"/>
            </a:pPr>
            <a:r>
              <a:rPr lang="cs-CZ" sz="1200" dirty="0" smtClean="0"/>
              <a:t>Roztok chloridu </a:t>
            </a:r>
            <a:r>
              <a:rPr lang="cs-CZ" sz="1200" dirty="0" err="1" smtClean="0"/>
              <a:t>železnato</a:t>
            </a:r>
            <a:r>
              <a:rPr lang="cs-CZ" sz="1200" dirty="0" smtClean="0"/>
              <a:t> – titanového  je doporučován jako neškodný bělící prostředek na hedvábí a vlnu</a:t>
            </a:r>
          </a:p>
          <a:p>
            <a:pPr>
              <a:buFont typeface="Wingdings" pitchFamily="2" charset="2"/>
              <a:buChar char="Ø"/>
            </a:pPr>
            <a:r>
              <a:rPr lang="cs-CZ" sz="1200" dirty="0" smtClean="0"/>
              <a:t>Oxid titaničitý do </a:t>
            </a:r>
            <a:r>
              <a:rPr lang="cs-CZ" sz="1200" dirty="0" err="1" smtClean="0"/>
              <a:t>náťerových</a:t>
            </a:r>
            <a:r>
              <a:rPr lang="cs-CZ" sz="1200" dirty="0" smtClean="0"/>
              <a:t> hmot a potiskování tkanin </a:t>
            </a:r>
          </a:p>
          <a:p>
            <a:pPr>
              <a:buFont typeface="Wingdings" pitchFamily="2" charset="2"/>
              <a:buChar char="Ø"/>
            </a:pPr>
            <a:endParaRPr lang="cs-CZ" sz="1400" dirty="0"/>
          </a:p>
        </p:txBody>
      </p:sp>
      <p:sp>
        <p:nvSpPr>
          <p:cNvPr id="4" name="TextovéPole 3"/>
          <p:cNvSpPr txBox="1"/>
          <p:nvPr/>
        </p:nvSpPr>
        <p:spPr>
          <a:xfrm>
            <a:off x="4929190" y="0"/>
            <a:ext cx="4429156" cy="584775"/>
          </a:xfrm>
          <a:prstGeom prst="rect">
            <a:avLst/>
          </a:prstGeom>
          <a:noFill/>
        </p:spPr>
        <p:txBody>
          <a:bodyPr wrap="square" rtlCol="0">
            <a:spAutoFit/>
          </a:bodyPr>
          <a:lstStyle/>
          <a:p>
            <a:r>
              <a:rPr lang="cs-CZ" sz="3200" dirty="0" smtClean="0">
                <a:solidFill>
                  <a:schemeClr val="accent1"/>
                </a:solidFill>
                <a:latin typeface="+mj-lt"/>
                <a:ea typeface="+mj-ea"/>
                <a:cs typeface="+mj-cs"/>
              </a:rPr>
              <a:t>Využití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www.katalog-piercing.cz/galerie/photos/piercing-do-rtu/5.jpg"/>
          <p:cNvPicPr>
            <a:picLocks noChangeAspect="1" noChangeArrowheads="1"/>
          </p:cNvPicPr>
          <p:nvPr/>
        </p:nvPicPr>
        <p:blipFill>
          <a:blip r:embed="rId2"/>
          <a:srcRect/>
          <a:stretch>
            <a:fillRect/>
          </a:stretch>
        </p:blipFill>
        <p:spPr bwMode="auto">
          <a:xfrm>
            <a:off x="785786" y="1071546"/>
            <a:ext cx="2857520" cy="2143140"/>
          </a:xfrm>
          <a:prstGeom prst="rect">
            <a:avLst/>
          </a:prstGeom>
          <a:noFill/>
          <a:ln w="3175">
            <a:solidFill>
              <a:schemeClr val="tx1"/>
            </a:solidFill>
          </a:ln>
        </p:spPr>
      </p:pic>
      <p:pic>
        <p:nvPicPr>
          <p:cNvPr id="31748" name="Picture 4" descr="Soubor:Titan 3E Centaur launches Voyager 2.jpg"/>
          <p:cNvPicPr>
            <a:picLocks noChangeAspect="1" noChangeArrowheads="1"/>
          </p:cNvPicPr>
          <p:nvPr/>
        </p:nvPicPr>
        <p:blipFill>
          <a:blip r:embed="rId3"/>
          <a:srcRect/>
          <a:stretch>
            <a:fillRect/>
          </a:stretch>
        </p:blipFill>
        <p:spPr bwMode="auto">
          <a:xfrm>
            <a:off x="3786182" y="1071546"/>
            <a:ext cx="1590656" cy="2111490"/>
          </a:xfrm>
          <a:prstGeom prst="rect">
            <a:avLst/>
          </a:prstGeom>
          <a:noFill/>
          <a:ln w="3175">
            <a:solidFill>
              <a:schemeClr val="tx1"/>
            </a:solidFill>
          </a:ln>
        </p:spPr>
      </p:pic>
      <p:pic>
        <p:nvPicPr>
          <p:cNvPr id="31750" name="Picture 6" descr="http://www.modernikuchyne.info/pic/es1-titanova-panev-lita-pro-207-komplet.jpg"/>
          <p:cNvPicPr>
            <a:picLocks noChangeAspect="1" noChangeArrowheads="1"/>
          </p:cNvPicPr>
          <p:nvPr/>
        </p:nvPicPr>
        <p:blipFill>
          <a:blip r:embed="rId4"/>
          <a:srcRect/>
          <a:stretch>
            <a:fillRect/>
          </a:stretch>
        </p:blipFill>
        <p:spPr bwMode="auto">
          <a:xfrm>
            <a:off x="5643570" y="1071546"/>
            <a:ext cx="2143100" cy="2143100"/>
          </a:xfrm>
          <a:prstGeom prst="rect">
            <a:avLst/>
          </a:prstGeom>
          <a:noFill/>
          <a:ln w="3175">
            <a:solidFill>
              <a:schemeClr val="tx1"/>
            </a:solidFill>
          </a:ln>
        </p:spPr>
      </p:pic>
      <p:pic>
        <p:nvPicPr>
          <p:cNvPr id="31752" name="Picture 8" descr="http://www.piercing-sperky.cz/300/znackove-sperky-boccia-prsten-0121-02.jpg"/>
          <p:cNvPicPr>
            <a:picLocks noChangeAspect="1" noChangeArrowheads="1"/>
          </p:cNvPicPr>
          <p:nvPr/>
        </p:nvPicPr>
        <p:blipFill>
          <a:blip r:embed="rId5"/>
          <a:srcRect/>
          <a:stretch>
            <a:fillRect/>
          </a:stretch>
        </p:blipFill>
        <p:spPr bwMode="auto">
          <a:xfrm>
            <a:off x="1000100" y="3429000"/>
            <a:ext cx="2119318" cy="2119318"/>
          </a:xfrm>
          <a:prstGeom prst="rect">
            <a:avLst/>
          </a:prstGeom>
          <a:noFill/>
          <a:ln w="3175">
            <a:solidFill>
              <a:schemeClr val="tx1"/>
            </a:solidFill>
          </a:ln>
        </p:spPr>
      </p:pic>
      <p:pic>
        <p:nvPicPr>
          <p:cNvPr id="31754" name="Picture 10" descr="http://media.novinky.cz/063/90633-top_foto2-awqcm.jpg"/>
          <p:cNvPicPr>
            <a:picLocks noChangeAspect="1" noChangeArrowheads="1"/>
          </p:cNvPicPr>
          <p:nvPr/>
        </p:nvPicPr>
        <p:blipFill>
          <a:blip r:embed="rId6"/>
          <a:srcRect/>
          <a:stretch>
            <a:fillRect/>
          </a:stretch>
        </p:blipFill>
        <p:spPr bwMode="auto">
          <a:xfrm>
            <a:off x="3357554" y="4000504"/>
            <a:ext cx="2286016" cy="1285884"/>
          </a:xfrm>
          <a:prstGeom prst="rect">
            <a:avLst/>
          </a:prstGeom>
          <a:noFill/>
          <a:ln w="3175">
            <a:solidFill>
              <a:schemeClr val="tx1"/>
            </a:solidFill>
          </a:ln>
        </p:spPr>
      </p:pic>
      <p:pic>
        <p:nvPicPr>
          <p:cNvPr id="31756" name="Picture 12" descr="http://www.ecspraha.cz/images/106_impla.jpg"/>
          <p:cNvPicPr>
            <a:picLocks noChangeAspect="1" noChangeArrowheads="1"/>
          </p:cNvPicPr>
          <p:nvPr/>
        </p:nvPicPr>
        <p:blipFill>
          <a:blip r:embed="rId7"/>
          <a:srcRect/>
          <a:stretch>
            <a:fillRect/>
          </a:stretch>
        </p:blipFill>
        <p:spPr bwMode="auto">
          <a:xfrm>
            <a:off x="5715008" y="3571876"/>
            <a:ext cx="2286000" cy="211455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4929190" y="0"/>
            <a:ext cx="4429156" cy="584775"/>
          </a:xfrm>
          <a:prstGeom prst="rect">
            <a:avLst/>
          </a:prstGeom>
          <a:noFill/>
        </p:spPr>
        <p:txBody>
          <a:bodyPr wrap="square" rtlCol="0">
            <a:spAutoFit/>
          </a:bodyPr>
          <a:lstStyle/>
          <a:p>
            <a:r>
              <a:rPr lang="cs-CZ" sz="3200" dirty="0" smtClean="0">
                <a:solidFill>
                  <a:schemeClr val="accent1"/>
                </a:solidFill>
                <a:latin typeface="+mj-lt"/>
                <a:ea typeface="+mj-ea"/>
                <a:cs typeface="+mj-cs"/>
              </a:rPr>
              <a:t>Zajímavosti </a:t>
            </a:r>
          </a:p>
        </p:txBody>
      </p:sp>
      <p:sp>
        <p:nvSpPr>
          <p:cNvPr id="5" name="Zástupný symbol pro obsah 2"/>
          <p:cNvSpPr>
            <a:spLocks noGrp="1"/>
          </p:cNvSpPr>
          <p:nvPr>
            <p:ph idx="1"/>
          </p:nvPr>
        </p:nvSpPr>
        <p:spPr>
          <a:xfrm>
            <a:off x="1000100" y="785794"/>
            <a:ext cx="7072362" cy="5500726"/>
          </a:xfrm>
        </p:spPr>
        <p:txBody>
          <a:bodyPr/>
          <a:lstStyle/>
          <a:p>
            <a:pPr>
              <a:buFont typeface="Wingdings" pitchFamily="2" charset="2"/>
              <a:buChar char="Ø"/>
            </a:pPr>
            <a:r>
              <a:rPr lang="cs-CZ" sz="2000" dirty="0" smtClean="0"/>
              <a:t>Titan byl objeven roku 1791 anglickým chemikem Williamem Gregorem v minerálu </a:t>
            </a:r>
            <a:r>
              <a:rPr lang="cs-CZ" sz="2000" i="1" dirty="0" smtClean="0"/>
              <a:t>ilmenitu </a:t>
            </a:r>
            <a:r>
              <a:rPr lang="cs-CZ" sz="2000" dirty="0" smtClean="0"/>
              <a:t>a poprvé pojmenován Martinem H. </a:t>
            </a:r>
            <a:r>
              <a:rPr lang="cs-CZ" sz="2000" dirty="0" err="1" smtClean="0"/>
              <a:t>Klaprothem</a:t>
            </a:r>
            <a:r>
              <a:rPr lang="cs-CZ" sz="2000" dirty="0" smtClean="0"/>
              <a:t> roku 1795</a:t>
            </a:r>
          </a:p>
          <a:p>
            <a:pPr>
              <a:buFont typeface="Wingdings" pitchFamily="2" charset="2"/>
              <a:buChar char="Ø"/>
            </a:pPr>
            <a:r>
              <a:rPr lang="cs-CZ" sz="2000" dirty="0" smtClean="0"/>
              <a:t> 50. a 60. letech 20. století, byla výroba kovového titanu soustředěna prakticky pouze do Sovětského svazu. Zde byl postup jeho výroby přísně utajován a titan byl v probíhající Studené válce považován za jednu ze základních strategických surovin. Teprve později, byl výrobní postup špionážně odhalen a předán do západní Evropy a USA.</a:t>
            </a:r>
          </a:p>
          <a:p>
            <a:pPr>
              <a:buFont typeface="Wingdings" pitchFamily="2" charset="2"/>
              <a:buChar char="Ø"/>
            </a:pPr>
            <a:r>
              <a:rPr lang="cs-CZ" sz="2000" dirty="0" smtClean="0"/>
              <a:t>Na </a:t>
            </a:r>
            <a:r>
              <a:rPr lang="cs-CZ" sz="2000" dirty="0" err="1" smtClean="0"/>
              <a:t>Měsící</a:t>
            </a:r>
            <a:r>
              <a:rPr lang="cs-CZ" sz="2000" dirty="0" smtClean="0"/>
              <a:t> se nacházejí velká ložiska titanu – převážně ve formě ilmenitu</a:t>
            </a:r>
            <a:r>
              <a:rPr lang="cs-CZ" sz="1200" dirty="0" smtClean="0"/>
              <a:t/>
            </a:r>
            <a:br>
              <a:rPr lang="cs-CZ" sz="1200" dirty="0" smtClean="0"/>
            </a:br>
            <a:endParaRPr lang="cs-CZ" sz="1200" dirty="0" smtClean="0"/>
          </a:p>
          <a:p>
            <a:pPr>
              <a:buFont typeface="Wingdings" pitchFamily="2" charset="2"/>
              <a:buChar char="Ø"/>
            </a:pPr>
            <a:endParaRPr lang="cs-CZ" sz="1200" dirty="0"/>
          </a:p>
        </p:txBody>
      </p:sp>
      <p:pic>
        <p:nvPicPr>
          <p:cNvPr id="38914" name="Picture 2" descr="http://21stoleti.cz/wp-content/uploads/moon.jpg"/>
          <p:cNvPicPr>
            <a:picLocks noChangeAspect="1" noChangeArrowheads="1"/>
          </p:cNvPicPr>
          <p:nvPr/>
        </p:nvPicPr>
        <p:blipFill>
          <a:blip r:embed="rId2" cstate="print"/>
          <a:srcRect/>
          <a:stretch>
            <a:fillRect/>
          </a:stretch>
        </p:blipFill>
        <p:spPr bwMode="auto">
          <a:xfrm>
            <a:off x="3857620" y="4786322"/>
            <a:ext cx="1300122" cy="1300122"/>
          </a:xfrm>
          <a:prstGeom prst="rect">
            <a:avLst/>
          </a:prstGeom>
          <a:noFill/>
          <a:ln w="3175">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8914"/>
                                        </p:tgtEl>
                                        <p:attrNameLst>
                                          <p:attrName>style.visibility</p:attrName>
                                        </p:attrNameLst>
                                      </p:cBhvr>
                                      <p:to>
                                        <p:strVal val="visible"/>
                                      </p:to>
                                    </p:set>
                                    <p:animEffect transition="in" filter="fade">
                                      <p:cBhvr>
                                        <p:cTn id="22" dur="2000"/>
                                        <p:tgtEl>
                                          <p:spTgt spid="389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733925" y="2708275"/>
            <a:ext cx="3313113" cy="1701800"/>
          </a:xfrm>
        </p:spPr>
        <p:txBody>
          <a:bodyPr>
            <a:normAutofit/>
          </a:bodyPr>
          <a:lstStyle/>
          <a:p>
            <a:pPr eaLnBrk="1" hangingPunct="1"/>
            <a:r>
              <a:rPr lang="cs-CZ" dirty="0" smtClean="0"/>
              <a:t>Zdroje</a:t>
            </a:r>
          </a:p>
        </p:txBody>
      </p:sp>
      <p:sp>
        <p:nvSpPr>
          <p:cNvPr id="8195" name="Rectangle 3"/>
          <p:cNvSpPr>
            <a:spLocks noGrp="1" noChangeArrowheads="1"/>
          </p:cNvSpPr>
          <p:nvPr>
            <p:ph type="subTitle" idx="1"/>
          </p:nvPr>
        </p:nvSpPr>
        <p:spPr>
          <a:xfrm>
            <a:off x="4733925" y="4421188"/>
            <a:ext cx="3309938" cy="1260475"/>
          </a:xfrm>
        </p:spPr>
        <p:txBody>
          <a:bodyPr/>
          <a:lstStyle/>
          <a:p>
            <a:pPr eaLnBrk="1" hangingPunct="1"/>
            <a:endParaRPr lang="cs-CZ" u="sng"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2988" y="928670"/>
            <a:ext cx="6777037" cy="4903805"/>
          </a:xfrm>
        </p:spPr>
        <p:txBody>
          <a:bodyPr/>
          <a:lstStyle/>
          <a:p>
            <a:pPr>
              <a:buFont typeface="Wingdings" pitchFamily="2" charset="2"/>
              <a:buChar char="Ø"/>
            </a:pPr>
            <a:r>
              <a:rPr lang="cs-CZ" sz="2000" dirty="0" smtClean="0"/>
              <a:t>Anorganická chemie, </a:t>
            </a:r>
            <a:r>
              <a:rPr lang="cs-CZ" sz="2000" dirty="0" err="1" smtClean="0"/>
              <a:t>II.díl</a:t>
            </a:r>
            <a:r>
              <a:rPr lang="cs-CZ" sz="2000" dirty="0" smtClean="0"/>
              <a:t>; Dr. </a:t>
            </a:r>
            <a:r>
              <a:rPr lang="cs-CZ" sz="2000" dirty="0" err="1" smtClean="0"/>
              <a:t>Heindrich</a:t>
            </a:r>
            <a:r>
              <a:rPr lang="cs-CZ" sz="2000" dirty="0" smtClean="0"/>
              <a:t> Remy, SNTL – </a:t>
            </a:r>
            <a:r>
              <a:rPr lang="cs-CZ" sz="2000" dirty="0" err="1" smtClean="0"/>
              <a:t>Nakladetlství</a:t>
            </a:r>
            <a:r>
              <a:rPr lang="cs-CZ" sz="2000" dirty="0" smtClean="0"/>
              <a:t> technické literatury 1971</a:t>
            </a:r>
          </a:p>
          <a:p>
            <a:pPr>
              <a:buFont typeface="Wingdings" pitchFamily="2" charset="2"/>
              <a:buChar char="Ø"/>
            </a:pPr>
            <a:r>
              <a:rPr lang="cs-CZ" sz="2000" dirty="0" smtClean="0">
                <a:hlinkClick r:id="rId2"/>
              </a:rPr>
              <a:t>http://www.rozhlas.</a:t>
            </a:r>
            <a:r>
              <a:rPr lang="cs-CZ" sz="2000" dirty="0" err="1" smtClean="0">
                <a:hlinkClick r:id="rId2"/>
              </a:rPr>
              <a:t>cz</a:t>
            </a:r>
            <a:r>
              <a:rPr lang="cs-CZ" sz="2000" dirty="0" smtClean="0">
                <a:hlinkClick r:id="rId2"/>
              </a:rPr>
              <a:t>/</a:t>
            </a:r>
            <a:r>
              <a:rPr lang="cs-CZ" sz="2000" dirty="0" err="1" smtClean="0">
                <a:hlinkClick r:id="rId2"/>
              </a:rPr>
              <a:t>leonardo</a:t>
            </a:r>
            <a:r>
              <a:rPr lang="cs-CZ" sz="2000" dirty="0" smtClean="0">
                <a:hlinkClick r:id="rId2"/>
              </a:rPr>
              <a:t>/technologie/_zprava/966441</a:t>
            </a:r>
            <a:endParaRPr lang="cs-CZ" sz="2000" dirty="0" smtClean="0"/>
          </a:p>
          <a:p>
            <a:pPr>
              <a:buFont typeface="Wingdings" pitchFamily="2" charset="2"/>
              <a:buChar char="Ø"/>
            </a:pPr>
            <a:r>
              <a:rPr lang="cs-CZ" sz="2000" dirty="0" smtClean="0">
                <a:hlinkClick r:id="rId3"/>
              </a:rPr>
              <a:t>http://www.prvky.</a:t>
            </a:r>
            <a:r>
              <a:rPr lang="cs-CZ" sz="2000" dirty="0" err="1" smtClean="0">
                <a:hlinkClick r:id="rId3"/>
              </a:rPr>
              <a:t>com</a:t>
            </a:r>
            <a:r>
              <a:rPr lang="cs-CZ" sz="2000" dirty="0" smtClean="0">
                <a:hlinkClick r:id="rId3"/>
              </a:rPr>
              <a:t>/22.html</a:t>
            </a:r>
            <a:endParaRPr lang="cs-CZ" sz="2000" dirty="0" smtClean="0"/>
          </a:p>
          <a:p>
            <a:pPr>
              <a:buFont typeface="Wingdings" pitchFamily="2" charset="2"/>
              <a:buChar char="Ø"/>
            </a:pPr>
            <a:r>
              <a:rPr lang="cs-CZ" sz="2000" dirty="0" smtClean="0">
                <a:hlinkClick r:id="rId4"/>
              </a:rPr>
              <a:t>http://cs.wikipedia.org/wiki/Titan_(prvek)</a:t>
            </a:r>
            <a:endParaRPr lang="cs-CZ" sz="2000" dirty="0" smtClean="0"/>
          </a:p>
          <a:p>
            <a:pPr>
              <a:buFont typeface="Wingdings" pitchFamily="2" charset="2"/>
              <a:buChar char="Ø"/>
            </a:pPr>
            <a:r>
              <a:rPr lang="cs-CZ" sz="2000" dirty="0" smtClean="0"/>
              <a:t>MASARYKOVA  UNIVERZITA – Diplomová práce - Historie kovů ve výuce chemie – Autor: Jan Musil </a:t>
            </a:r>
            <a:r>
              <a:rPr lang="cs-CZ" sz="1000" dirty="0" smtClean="0"/>
              <a:t>(http://www.</a:t>
            </a:r>
            <a:r>
              <a:rPr lang="cs-CZ" sz="1000" dirty="0" err="1" smtClean="0"/>
              <a:t>google.cz</a:t>
            </a:r>
            <a:r>
              <a:rPr lang="cs-CZ" sz="1000" dirty="0" smtClean="0"/>
              <a:t>/</a:t>
            </a:r>
            <a:r>
              <a:rPr lang="cs-CZ" sz="1000" dirty="0" err="1" smtClean="0"/>
              <a:t>url</a:t>
            </a:r>
            <a:r>
              <a:rPr lang="cs-CZ" sz="1000" dirty="0" smtClean="0"/>
              <a:t>?</a:t>
            </a:r>
            <a:r>
              <a:rPr lang="cs-CZ" sz="1000" dirty="0" err="1" smtClean="0"/>
              <a:t>sa</a:t>
            </a:r>
            <a:r>
              <a:rPr lang="cs-CZ" sz="1000" dirty="0" smtClean="0"/>
              <a:t>=t&amp;</a:t>
            </a:r>
            <a:r>
              <a:rPr lang="cs-CZ" sz="1000" dirty="0" err="1" smtClean="0"/>
              <a:t>rct</a:t>
            </a:r>
            <a:r>
              <a:rPr lang="cs-CZ" sz="1000" dirty="0" smtClean="0"/>
              <a:t>=j&amp;q=metodou%20%C5%</a:t>
            </a:r>
            <a:r>
              <a:rPr lang="cs-CZ" sz="1000" dirty="0" err="1" smtClean="0"/>
              <a:t>BEhav</a:t>
            </a:r>
            <a:r>
              <a:rPr lang="cs-CZ" sz="1000" dirty="0" smtClean="0"/>
              <a:t>%C3%A9ho%20vl%C3%A1kna&amp;</a:t>
            </a:r>
            <a:r>
              <a:rPr lang="cs-CZ" sz="1000" dirty="0" err="1" smtClean="0"/>
              <a:t>source</a:t>
            </a:r>
            <a:r>
              <a:rPr lang="cs-CZ" sz="1000" dirty="0" smtClean="0"/>
              <a:t>=web&amp;cd=1&amp;</a:t>
            </a:r>
            <a:r>
              <a:rPr lang="cs-CZ" sz="1000" dirty="0" err="1" smtClean="0"/>
              <a:t>ved</a:t>
            </a:r>
            <a:r>
              <a:rPr lang="cs-CZ" sz="1000" dirty="0" smtClean="0"/>
              <a:t>=0CCAQFjAA&amp;</a:t>
            </a:r>
            <a:r>
              <a:rPr lang="cs-CZ" sz="1000" dirty="0" err="1" smtClean="0"/>
              <a:t>url</a:t>
            </a:r>
            <a:r>
              <a:rPr lang="cs-CZ" sz="1000" dirty="0" smtClean="0"/>
              <a:t>=http%3A%2F%2Fis.muni.cz%2Fth%2F104240%2Fpedf_m%2FHistorie_kovu_ve_</a:t>
            </a:r>
            <a:r>
              <a:rPr lang="cs-CZ" sz="1000" dirty="0" err="1" smtClean="0"/>
              <a:t>vyuce</a:t>
            </a:r>
            <a:r>
              <a:rPr lang="cs-CZ" sz="1000" dirty="0" smtClean="0"/>
              <a:t>_chemie_-_</a:t>
            </a:r>
            <a:r>
              <a:rPr lang="cs-CZ" sz="1000" dirty="0" err="1" smtClean="0"/>
              <a:t>DP.doc</a:t>
            </a:r>
            <a:r>
              <a:rPr lang="cs-CZ" sz="1000" dirty="0" smtClean="0"/>
              <a:t>&amp;</a:t>
            </a:r>
            <a:r>
              <a:rPr lang="cs-CZ" sz="1000" dirty="0" err="1" smtClean="0"/>
              <a:t>ei</a:t>
            </a:r>
            <a:r>
              <a:rPr lang="cs-CZ" sz="1000" dirty="0" smtClean="0"/>
              <a:t>=</a:t>
            </a:r>
            <a:r>
              <a:rPr lang="cs-CZ" sz="1000" dirty="0" err="1" smtClean="0"/>
              <a:t>zk</a:t>
            </a:r>
            <a:r>
              <a:rPr lang="cs-CZ" sz="1000" dirty="0" smtClean="0"/>
              <a:t>-YT-TiHYnFswbljp22DQ&amp;</a:t>
            </a:r>
            <a:r>
              <a:rPr lang="cs-CZ" sz="1000" dirty="0" err="1" smtClean="0"/>
              <a:t>usg</a:t>
            </a:r>
            <a:r>
              <a:rPr lang="cs-CZ" sz="1000" dirty="0" smtClean="0"/>
              <a:t>=AFQjCNFkgMlPingrqBvO9Hs7mOCuHkJUrQ)</a:t>
            </a:r>
          </a:p>
          <a:p>
            <a:pPr>
              <a:buFont typeface="Wingdings" pitchFamily="2" charset="2"/>
              <a:buChar char="Ø"/>
            </a:pPr>
            <a:r>
              <a:rPr lang="cs-CZ" sz="2000" dirty="0" smtClean="0"/>
              <a:t>Obrázky: </a:t>
            </a:r>
            <a:r>
              <a:rPr lang="cs-CZ" sz="2000" dirty="0" err="1" smtClean="0"/>
              <a:t>google</a:t>
            </a:r>
            <a:r>
              <a:rPr lang="cs-CZ" sz="2000" dirty="0" smtClean="0"/>
              <a:t> </a:t>
            </a:r>
            <a:r>
              <a:rPr lang="cs-CZ" sz="2000" dirty="0" err="1" smtClean="0"/>
              <a:t>images</a:t>
            </a:r>
            <a:r>
              <a:rPr lang="cs-CZ" sz="2000" dirty="0" smtClean="0"/>
              <a:t> + </a:t>
            </a:r>
            <a:r>
              <a:rPr lang="cs-CZ" sz="2000" dirty="0" err="1" smtClean="0"/>
              <a:t>wikipedia.org</a:t>
            </a:r>
            <a:endParaRPr lang="cs-CZ" sz="2000" dirty="0" smtClean="0"/>
          </a:p>
        </p:txBody>
      </p:sp>
      <p:pic>
        <p:nvPicPr>
          <p:cNvPr id="39938" name="Picture 2" descr="C:\Program Files\Microsoft Office\MEDIA\CAGCAT10\j0293236.wmf"/>
          <p:cNvPicPr>
            <a:picLocks noChangeAspect="1" noChangeArrowheads="1"/>
          </p:cNvPicPr>
          <p:nvPr/>
        </p:nvPicPr>
        <p:blipFill>
          <a:blip r:embed="rId5"/>
          <a:srcRect/>
          <a:stretch>
            <a:fillRect/>
          </a:stretch>
        </p:blipFill>
        <p:spPr bwMode="auto">
          <a:xfrm>
            <a:off x="3786182" y="5000636"/>
            <a:ext cx="1565453" cy="11548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5" descr="http://www.chem-web.info/PSP/C3.jpg"/>
          <p:cNvPicPr>
            <a:picLocks noChangeAspect="1" noChangeArrowheads="1"/>
          </p:cNvPicPr>
          <p:nvPr/>
        </p:nvPicPr>
        <p:blipFill>
          <a:blip r:embed="rId2"/>
          <a:srcRect/>
          <a:stretch>
            <a:fillRect/>
          </a:stretch>
        </p:blipFill>
        <p:spPr bwMode="auto">
          <a:xfrm>
            <a:off x="785786" y="1714488"/>
            <a:ext cx="4609033" cy="3286148"/>
          </a:xfrm>
          <a:prstGeom prst="rect">
            <a:avLst/>
          </a:prstGeom>
          <a:noFill/>
          <a:ln w="28575">
            <a:solidFill>
              <a:schemeClr val="tx1"/>
            </a:solidFill>
          </a:ln>
        </p:spPr>
      </p:pic>
      <p:sp>
        <p:nvSpPr>
          <p:cNvPr id="5" name="Prstenec 4"/>
          <p:cNvSpPr/>
          <p:nvPr/>
        </p:nvSpPr>
        <p:spPr>
          <a:xfrm>
            <a:off x="1928794" y="2714620"/>
            <a:ext cx="357190" cy="357190"/>
          </a:xfrm>
          <a:prstGeom prst="donut">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TextovéPole 7"/>
          <p:cNvSpPr txBox="1"/>
          <p:nvPr/>
        </p:nvSpPr>
        <p:spPr>
          <a:xfrm>
            <a:off x="5214942" y="4429132"/>
            <a:ext cx="2714644" cy="10772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cs-CZ" sz="3200" b="1" dirty="0" smtClean="0"/>
              <a:t>4. perioda</a:t>
            </a:r>
          </a:p>
          <a:p>
            <a:pPr algn="ctr"/>
            <a:r>
              <a:rPr lang="cs-CZ" sz="3200" b="1" dirty="0" smtClean="0"/>
              <a:t>IV.B skupina</a:t>
            </a:r>
            <a:endParaRPr lang="cs-CZ" sz="3200" b="1" dirty="0"/>
          </a:p>
        </p:txBody>
      </p:sp>
      <p:cxnSp>
        <p:nvCxnSpPr>
          <p:cNvPr id="7" name="Přímá spojovací šipka 6"/>
          <p:cNvCxnSpPr>
            <a:stCxn id="5" idx="5"/>
          </p:cNvCxnSpPr>
          <p:nvPr/>
        </p:nvCxnSpPr>
        <p:spPr>
          <a:xfrm rot="16200000" flipH="1">
            <a:off x="2876617" y="2376558"/>
            <a:ext cx="1909697" cy="3195581"/>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ovéPole 12"/>
          <p:cNvSpPr txBox="1"/>
          <p:nvPr/>
        </p:nvSpPr>
        <p:spPr>
          <a:xfrm>
            <a:off x="642910" y="928670"/>
            <a:ext cx="5929354" cy="461665"/>
          </a:xfrm>
          <a:prstGeom prst="rect">
            <a:avLst/>
          </a:prstGeom>
          <a:noFill/>
        </p:spPr>
        <p:txBody>
          <a:bodyPr wrap="square" rtlCol="0">
            <a:spAutoFit/>
          </a:bodyPr>
          <a:lstStyle/>
          <a:p>
            <a:r>
              <a:rPr lang="cs-CZ" sz="2400" dirty="0">
                <a:solidFill>
                  <a:schemeClr val="accent1"/>
                </a:solidFill>
                <a:latin typeface="+mj-lt"/>
                <a:ea typeface="+mj-ea"/>
                <a:cs typeface="+mj-cs"/>
              </a:rPr>
              <a:t>Poloha v periodické tabulce prvků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bg/>
                                          </p:spTgt>
                                        </p:tgtEl>
                                        <p:attrNameLst>
                                          <p:attrName>style.visibility</p:attrName>
                                        </p:attrNameLst>
                                      </p:cBhvr>
                                      <p:to>
                                        <p:strVal val="visible"/>
                                      </p:to>
                                    </p:set>
                                    <p:animEffect transition="in" filter="fade">
                                      <p:cBhvr>
                                        <p:cTn id="19" dur="2000"/>
                                        <p:tgtEl>
                                          <p:spTgt spid="8">
                                            <p:bg/>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2000"/>
                                        <p:tgtEl>
                                          <p:spTgt spid="8">
                                            <p:txEl>
                                              <p:pRg st="0" end="0"/>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animEffect transition="in" filter="fade">
                                      <p:cBhvr>
                                        <p:cTn id="25"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42988" y="928670"/>
            <a:ext cx="6777037" cy="4903805"/>
          </a:xfrm>
        </p:spPr>
        <p:txBody>
          <a:bodyPr rtlCol="0">
            <a:normAutofit/>
          </a:bodyPr>
          <a:lstStyle/>
          <a:p>
            <a:pPr indent="-274320" eaLnBrk="1" fontAlgn="auto" hangingPunct="1">
              <a:spcAft>
                <a:spcPts val="0"/>
              </a:spcAft>
              <a:buFont typeface="Wingdings" pitchFamily="2" charset="2"/>
              <a:buChar char="Ø"/>
              <a:defRPr/>
            </a:pPr>
            <a:r>
              <a:rPr lang="cs-CZ" sz="1800" dirty="0" smtClean="0"/>
              <a:t>Značka: Ti</a:t>
            </a:r>
          </a:p>
          <a:p>
            <a:pPr indent="-274320" eaLnBrk="1" fontAlgn="auto" hangingPunct="1">
              <a:spcAft>
                <a:spcPts val="0"/>
              </a:spcAft>
              <a:buFont typeface="Wingdings" pitchFamily="2" charset="2"/>
              <a:buChar char="Ø"/>
              <a:defRPr/>
            </a:pPr>
            <a:r>
              <a:rPr lang="cs-CZ" sz="1800" dirty="0" smtClean="0"/>
              <a:t>Latinský název: </a:t>
            </a:r>
            <a:r>
              <a:rPr lang="cs-CZ" sz="1800" dirty="0" err="1" smtClean="0"/>
              <a:t>Titanium</a:t>
            </a:r>
            <a:endParaRPr lang="cs-CZ" sz="1800" dirty="0" smtClean="0"/>
          </a:p>
          <a:p>
            <a:pPr indent="-274320" eaLnBrk="1" fontAlgn="auto" hangingPunct="1">
              <a:spcAft>
                <a:spcPts val="0"/>
              </a:spcAft>
              <a:buFont typeface="Wingdings" pitchFamily="2" charset="2"/>
              <a:buChar char="Ø"/>
              <a:defRPr/>
            </a:pPr>
            <a:r>
              <a:rPr lang="cs-CZ" sz="1800" dirty="0" smtClean="0"/>
              <a:t>Zařazení: přechodné prvky</a:t>
            </a:r>
          </a:p>
          <a:p>
            <a:pPr indent="-274320" eaLnBrk="1" fontAlgn="auto" hangingPunct="1">
              <a:spcAft>
                <a:spcPts val="0"/>
              </a:spcAft>
              <a:buFont typeface="Wingdings" pitchFamily="2" charset="2"/>
              <a:buChar char="Ø"/>
              <a:defRPr/>
            </a:pPr>
            <a:endParaRPr lang="cs-CZ" sz="1800" dirty="0" smtClean="0"/>
          </a:p>
          <a:p>
            <a:pPr indent="-274320" eaLnBrk="1" fontAlgn="auto" hangingPunct="1">
              <a:spcAft>
                <a:spcPts val="0"/>
              </a:spcAft>
              <a:buFont typeface="Wingdings" pitchFamily="2" charset="2"/>
              <a:buChar char="Ø"/>
              <a:defRPr/>
            </a:pPr>
            <a:r>
              <a:rPr lang="cs-CZ" sz="1800" dirty="0" smtClean="0"/>
              <a:t>Úplná elektronová konfigurace:  1s</a:t>
            </a:r>
            <a:r>
              <a:rPr lang="cs-CZ" sz="1800" baseline="30000" dirty="0" smtClean="0"/>
              <a:t>2</a:t>
            </a:r>
            <a:r>
              <a:rPr lang="cs-CZ" sz="1800" dirty="0" smtClean="0"/>
              <a:t> 2s</a:t>
            </a:r>
            <a:r>
              <a:rPr lang="cs-CZ" sz="1800" baseline="30000" dirty="0" smtClean="0"/>
              <a:t>2</a:t>
            </a:r>
            <a:r>
              <a:rPr lang="cs-CZ" sz="1800" dirty="0" smtClean="0"/>
              <a:t> 2p</a:t>
            </a:r>
            <a:r>
              <a:rPr lang="cs-CZ" sz="1800" baseline="30000" dirty="0" smtClean="0"/>
              <a:t>6</a:t>
            </a:r>
            <a:r>
              <a:rPr lang="cs-CZ" sz="1800" dirty="0" smtClean="0"/>
              <a:t> 3s</a:t>
            </a:r>
            <a:r>
              <a:rPr lang="cs-CZ" sz="1800" baseline="30000" dirty="0" smtClean="0"/>
              <a:t>2</a:t>
            </a:r>
            <a:r>
              <a:rPr lang="cs-CZ" sz="1800" dirty="0" smtClean="0"/>
              <a:t> 3p</a:t>
            </a:r>
            <a:r>
              <a:rPr lang="cs-CZ" sz="1800" baseline="30000" dirty="0" smtClean="0"/>
              <a:t>6</a:t>
            </a:r>
            <a:r>
              <a:rPr lang="cs-CZ" sz="1800" dirty="0" smtClean="0"/>
              <a:t> 4s</a:t>
            </a:r>
            <a:r>
              <a:rPr lang="cs-CZ" sz="1800" baseline="30000" dirty="0" smtClean="0"/>
              <a:t>2</a:t>
            </a:r>
            <a:r>
              <a:rPr lang="cs-CZ" sz="1800" dirty="0" smtClean="0"/>
              <a:t> 3d</a:t>
            </a:r>
            <a:r>
              <a:rPr lang="cs-CZ" sz="1800" baseline="30000" dirty="0" smtClean="0"/>
              <a:t>2</a:t>
            </a:r>
          </a:p>
          <a:p>
            <a:pPr indent="-274320" eaLnBrk="1" fontAlgn="auto" hangingPunct="1">
              <a:spcAft>
                <a:spcPts val="0"/>
              </a:spcAft>
              <a:buFont typeface="Wingdings" pitchFamily="2" charset="2"/>
              <a:buChar char="Ø"/>
              <a:defRPr/>
            </a:pPr>
            <a:r>
              <a:rPr lang="cs-CZ" sz="1800" dirty="0" smtClean="0"/>
              <a:t>Elektronová konfigurace: [Ar] 3d</a:t>
            </a:r>
            <a:r>
              <a:rPr lang="cs-CZ" sz="1800" baseline="30000" dirty="0" smtClean="0"/>
              <a:t>2</a:t>
            </a:r>
            <a:r>
              <a:rPr lang="cs-CZ" sz="1800" dirty="0" smtClean="0"/>
              <a:t> 4s</a:t>
            </a:r>
            <a:r>
              <a:rPr lang="cs-CZ" sz="1800" baseline="30000" dirty="0" smtClean="0"/>
              <a:t>2</a:t>
            </a:r>
          </a:p>
          <a:p>
            <a:pPr indent="-274320" eaLnBrk="1" fontAlgn="auto" hangingPunct="1">
              <a:spcAft>
                <a:spcPts val="0"/>
              </a:spcAft>
              <a:buFont typeface="Wingdings" pitchFamily="2" charset="2"/>
              <a:buChar char="Ø"/>
              <a:defRPr/>
            </a:pPr>
            <a:r>
              <a:rPr lang="cs-CZ" sz="1800" dirty="0" smtClean="0"/>
              <a:t>Oxidační čísla: +III,+IV, +II</a:t>
            </a:r>
          </a:p>
        </p:txBody>
      </p:sp>
      <p:cxnSp>
        <p:nvCxnSpPr>
          <p:cNvPr id="5" name="Pravoúhlá spojovací čára 4"/>
          <p:cNvCxnSpPr/>
          <p:nvPr/>
        </p:nvCxnSpPr>
        <p:spPr>
          <a:xfrm rot="5400000">
            <a:off x="2285984" y="3571876"/>
            <a:ext cx="1000132" cy="100013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ovéPole 5"/>
          <p:cNvSpPr txBox="1"/>
          <p:nvPr/>
        </p:nvSpPr>
        <p:spPr>
          <a:xfrm>
            <a:off x="1285852" y="4643446"/>
            <a:ext cx="1928826" cy="769441"/>
          </a:xfrm>
          <a:prstGeom prst="rect">
            <a:avLst/>
          </a:prstGeom>
          <a:noFill/>
        </p:spPr>
        <p:txBody>
          <a:bodyPr wrap="square" rtlCol="0">
            <a:spAutoFit/>
          </a:bodyPr>
          <a:lstStyle/>
          <a:p>
            <a:r>
              <a:rPr lang="cs-CZ" sz="1100" dirty="0" smtClean="0"/>
              <a:t>Sloučeniny </a:t>
            </a:r>
            <a:r>
              <a:rPr lang="cs-CZ" sz="1100" dirty="0" err="1" smtClean="0"/>
              <a:t>Ti</a:t>
            </a:r>
            <a:r>
              <a:rPr lang="cs-CZ" sz="1100" baseline="30000" dirty="0" err="1" smtClean="0"/>
              <a:t>III</a:t>
            </a:r>
            <a:r>
              <a:rPr lang="cs-CZ" sz="1100" baseline="30000" dirty="0" smtClean="0"/>
              <a:t> </a:t>
            </a:r>
            <a:r>
              <a:rPr lang="cs-CZ" sz="1100" dirty="0" smtClean="0"/>
              <a:t>jsou silnými redukčními činidly a působením vzdušného O2 rychle přecházejí na </a:t>
            </a:r>
            <a:r>
              <a:rPr lang="cs-CZ" sz="1100" dirty="0" err="1" smtClean="0"/>
              <a:t>Ti</a:t>
            </a:r>
            <a:r>
              <a:rPr lang="cs-CZ" sz="1100" baseline="30000" dirty="0" err="1" smtClean="0"/>
              <a:t>IV</a:t>
            </a:r>
            <a:endParaRPr lang="cs-CZ" sz="1100" baseline="30000" dirty="0"/>
          </a:p>
        </p:txBody>
      </p:sp>
      <p:cxnSp>
        <p:nvCxnSpPr>
          <p:cNvPr id="13" name="Pravoúhlá spojovací čára 12"/>
          <p:cNvCxnSpPr/>
          <p:nvPr/>
        </p:nvCxnSpPr>
        <p:spPr>
          <a:xfrm rot="16200000" flipH="1">
            <a:off x="3643306" y="3643314"/>
            <a:ext cx="1143008" cy="1143008"/>
          </a:xfrm>
          <a:prstGeom prst="bentConnector3">
            <a:avLst>
              <a:gd name="adj1" fmla="val 47500"/>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ovéPole 17"/>
          <p:cNvSpPr txBox="1"/>
          <p:nvPr/>
        </p:nvSpPr>
        <p:spPr>
          <a:xfrm>
            <a:off x="3857620" y="4786322"/>
            <a:ext cx="1928826" cy="430887"/>
          </a:xfrm>
          <a:prstGeom prst="rect">
            <a:avLst/>
          </a:prstGeom>
          <a:noFill/>
        </p:spPr>
        <p:txBody>
          <a:bodyPr wrap="square" rtlCol="0">
            <a:spAutoFit/>
          </a:bodyPr>
          <a:lstStyle/>
          <a:p>
            <a:r>
              <a:rPr lang="cs-CZ" sz="1100" dirty="0" smtClean="0"/>
              <a:t>Sloučeniny </a:t>
            </a:r>
            <a:r>
              <a:rPr lang="cs-CZ" sz="1100" dirty="0" err="1" smtClean="0"/>
              <a:t>Ti</a:t>
            </a:r>
            <a:r>
              <a:rPr lang="cs-CZ" sz="1100" baseline="30000" dirty="0" err="1" smtClean="0"/>
              <a:t>IV</a:t>
            </a:r>
            <a:r>
              <a:rPr lang="cs-CZ" sz="1100" baseline="30000" dirty="0" smtClean="0"/>
              <a:t> </a:t>
            </a:r>
            <a:r>
              <a:rPr lang="cs-CZ" sz="1100" dirty="0" smtClean="0"/>
              <a:t> jsou neomezeně stálé</a:t>
            </a:r>
            <a:endParaRPr lang="cs-CZ" sz="1100" baseline="30000" dirty="0"/>
          </a:p>
        </p:txBody>
      </p:sp>
      <p:cxnSp>
        <p:nvCxnSpPr>
          <p:cNvPr id="8" name="Pravoúhlá spojovací čára 7"/>
          <p:cNvCxnSpPr/>
          <p:nvPr/>
        </p:nvCxnSpPr>
        <p:spPr>
          <a:xfrm>
            <a:off x="4143372" y="3500438"/>
            <a:ext cx="1857388" cy="78581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ovéPole 8"/>
          <p:cNvSpPr txBox="1"/>
          <p:nvPr/>
        </p:nvSpPr>
        <p:spPr>
          <a:xfrm>
            <a:off x="6072198" y="4143380"/>
            <a:ext cx="1928826" cy="769441"/>
          </a:xfrm>
          <a:prstGeom prst="rect">
            <a:avLst/>
          </a:prstGeom>
          <a:noFill/>
        </p:spPr>
        <p:txBody>
          <a:bodyPr wrap="square" rtlCol="0">
            <a:spAutoFit/>
          </a:bodyPr>
          <a:lstStyle/>
          <a:p>
            <a:r>
              <a:rPr lang="cs-CZ" sz="1100" dirty="0" smtClean="0"/>
              <a:t>Pouze několik sloučenin - oxid </a:t>
            </a:r>
            <a:r>
              <a:rPr lang="cs-CZ" sz="1100" dirty="0" err="1" smtClean="0"/>
              <a:t>titanatý</a:t>
            </a:r>
            <a:r>
              <a:rPr lang="cs-CZ" sz="1100" dirty="0" smtClean="0"/>
              <a:t> TiO</a:t>
            </a:r>
            <a:r>
              <a:rPr lang="cs-CZ" sz="1100" baseline="-25000" dirty="0" smtClean="0"/>
              <a:t>2</a:t>
            </a:r>
            <a:r>
              <a:rPr lang="cs-CZ" sz="1100" dirty="0" smtClean="0"/>
              <a:t> a nestabilní halogenidyTiCl</a:t>
            </a:r>
            <a:r>
              <a:rPr lang="cs-CZ" sz="1100" baseline="-25000" dirty="0" smtClean="0"/>
              <a:t>2</a:t>
            </a:r>
            <a:r>
              <a:rPr lang="cs-CZ" sz="1100" dirty="0" smtClean="0"/>
              <a:t>, TiBr</a:t>
            </a:r>
            <a:r>
              <a:rPr lang="cs-CZ" sz="1100" baseline="-25000" dirty="0" smtClean="0"/>
              <a:t>2</a:t>
            </a:r>
            <a:r>
              <a:rPr lang="cs-CZ" sz="1100" dirty="0" smtClean="0"/>
              <a:t>, TiI</a:t>
            </a:r>
            <a:r>
              <a:rPr lang="cs-CZ" sz="1100" baseline="-25000" dirty="0" smtClean="0"/>
              <a:t>2</a:t>
            </a:r>
            <a:endParaRPr lang="cs-CZ" sz="1100" baseline="30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20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20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20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fade">
                                      <p:cBhvr>
                                        <p:cTn id="22" dur="2000"/>
                                        <p:tgtEl>
                                          <p:spTgt spid="40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Effect transition="in" filter="fade">
                                      <p:cBhvr>
                                        <p:cTn id="27" dur="2000"/>
                                        <p:tgtEl>
                                          <p:spTgt spid="40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099">
                                            <p:txEl>
                                              <p:pRg st="6" end="6"/>
                                            </p:txEl>
                                          </p:spTgt>
                                        </p:tgtEl>
                                        <p:attrNameLst>
                                          <p:attrName>style.visibility</p:attrName>
                                        </p:attrNameLst>
                                      </p:cBhvr>
                                      <p:to>
                                        <p:strVal val="visible"/>
                                      </p:to>
                                    </p:set>
                                    <p:animEffect transition="in" filter="fade">
                                      <p:cBhvr>
                                        <p:cTn id="32" dur="2000"/>
                                        <p:tgtEl>
                                          <p:spTgt spid="409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fade">
                                      <p:cBhvr>
                                        <p:cTn id="37" dur="20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xEl>
                                              <p:pRg st="0" end="0"/>
                                            </p:txEl>
                                          </p:spTgt>
                                        </p:tgtEl>
                                        <p:attrNameLst>
                                          <p:attrName>style.visibility</p:attrName>
                                        </p:attrNameLst>
                                      </p:cBhvr>
                                      <p:to>
                                        <p:strVal val="visible"/>
                                      </p:to>
                                    </p:set>
                                    <p:animEffect transition="in" filter="fade">
                                      <p:cBhvr>
                                        <p:cTn id="42" dur="2000"/>
                                        <p:tgtEl>
                                          <p:spTgt spid="1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
                                            <p:txEl>
                                              <p:pRg st="0" end="0"/>
                                            </p:txEl>
                                          </p:spTgt>
                                        </p:tgtEl>
                                        <p:attrNameLst>
                                          <p:attrName>style.visibility</p:attrName>
                                        </p:attrNameLst>
                                      </p:cBhvr>
                                      <p:to>
                                        <p:strVal val="visible"/>
                                      </p:to>
                                    </p:set>
                                    <p:animEffect transition="in" filter="fade">
                                      <p:cBhvr>
                                        <p:cTn id="47" dur="2000"/>
                                        <p:tgtEl>
                                          <p:spTgt spid="9">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20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20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6" grpId="0" build="p"/>
      <p:bldP spid="18" grpId="0" build="p"/>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733925" y="2708275"/>
            <a:ext cx="3313113" cy="1701800"/>
          </a:xfrm>
        </p:spPr>
        <p:txBody>
          <a:bodyPr>
            <a:normAutofit/>
          </a:bodyPr>
          <a:lstStyle/>
          <a:p>
            <a:pPr eaLnBrk="1" hangingPunct="1"/>
            <a:r>
              <a:rPr lang="cs-CZ" dirty="0" smtClean="0"/>
              <a:t>Výskyt</a:t>
            </a:r>
          </a:p>
        </p:txBody>
      </p:sp>
      <p:sp>
        <p:nvSpPr>
          <p:cNvPr id="8195" name="Rectangle 3"/>
          <p:cNvSpPr>
            <a:spLocks noGrp="1" noChangeArrowheads="1"/>
          </p:cNvSpPr>
          <p:nvPr>
            <p:ph type="subTitle" idx="1"/>
          </p:nvPr>
        </p:nvSpPr>
        <p:spPr>
          <a:xfrm>
            <a:off x="4733925" y="4421188"/>
            <a:ext cx="3309938" cy="1260475"/>
          </a:xfrm>
        </p:spPr>
        <p:txBody>
          <a:bodyPr/>
          <a:lstStyle/>
          <a:p>
            <a:pPr eaLnBrk="1" hangingPunct="1"/>
            <a:endParaRPr lang="cs-CZ" u="sng"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1538" y="785794"/>
            <a:ext cx="6777037" cy="4643470"/>
          </a:xfrm>
        </p:spPr>
        <p:txBody>
          <a:bodyPr rtlCol="0">
            <a:normAutofit fontScale="70000" lnSpcReduction="20000"/>
          </a:bodyPr>
          <a:lstStyle/>
          <a:p>
            <a:pPr indent="-274320" eaLnBrk="1" fontAlgn="auto" hangingPunct="1">
              <a:spcAft>
                <a:spcPts val="0"/>
              </a:spcAft>
              <a:buFont typeface="Wingdings" pitchFamily="2" charset="2"/>
              <a:buChar char="Ø"/>
              <a:defRPr/>
            </a:pPr>
            <a:r>
              <a:rPr lang="cs-CZ" sz="1800" dirty="0" smtClean="0">
                <a:solidFill>
                  <a:schemeClr val="tx1"/>
                </a:solidFill>
              </a:rPr>
              <a:t>7. nejrozšířenější prvek v zemské kůře (0,61%)</a:t>
            </a:r>
          </a:p>
          <a:p>
            <a:pPr indent="-274320" eaLnBrk="1" fontAlgn="auto" hangingPunct="1">
              <a:spcAft>
                <a:spcPts val="0"/>
              </a:spcAft>
              <a:buFont typeface="Wingdings" pitchFamily="2" charset="2"/>
              <a:buChar char="Ø"/>
              <a:defRPr/>
            </a:pPr>
            <a:r>
              <a:rPr lang="cs-CZ" sz="1800" dirty="0" smtClean="0">
                <a:solidFill>
                  <a:schemeClr val="tx1"/>
                </a:solidFill>
              </a:rPr>
              <a:t>Přírodní titan je směsí pěti stabilních izotopů – nejrozšířenější </a:t>
            </a:r>
            <a:r>
              <a:rPr lang="cs-CZ" sz="1800" baseline="30000" dirty="0" smtClean="0">
                <a:solidFill>
                  <a:schemeClr val="tx1"/>
                </a:solidFill>
              </a:rPr>
              <a:t>48</a:t>
            </a:r>
            <a:r>
              <a:rPr lang="cs-CZ" sz="1800" dirty="0" smtClean="0">
                <a:solidFill>
                  <a:schemeClr val="tx1"/>
                </a:solidFill>
              </a:rPr>
              <a:t>Ti (73,8%)</a:t>
            </a:r>
          </a:p>
          <a:p>
            <a:pPr indent="-274320" eaLnBrk="1" fontAlgn="auto" hangingPunct="1">
              <a:spcAft>
                <a:spcPts val="0"/>
              </a:spcAft>
              <a:buFont typeface="Wingdings" pitchFamily="2" charset="2"/>
              <a:buChar char="Ø"/>
              <a:defRPr/>
            </a:pPr>
            <a:r>
              <a:rPr lang="cs-CZ" sz="1800" dirty="0" smtClean="0">
                <a:solidFill>
                  <a:schemeClr val="tx1"/>
                </a:solidFill>
              </a:rPr>
              <a:t>Jadernými reakcemi bylo připraveno 13 radioaktivních izotopů</a:t>
            </a:r>
          </a:p>
          <a:p>
            <a:pPr indent="-274320" eaLnBrk="1" fontAlgn="auto" hangingPunct="1">
              <a:spcAft>
                <a:spcPts val="0"/>
              </a:spcAft>
              <a:buFont typeface="Wingdings" pitchFamily="2" charset="2"/>
              <a:buChar char="Ø"/>
              <a:defRPr/>
            </a:pPr>
            <a:r>
              <a:rPr lang="cs-CZ" sz="1800" dirty="0" smtClean="0">
                <a:solidFill>
                  <a:schemeClr val="tx1"/>
                </a:solidFill>
              </a:rPr>
              <a:t>Ryzí titan lze v přírodě najít velmi vzácně – poprvé nalezen v roce 1991 společně s ryzím cínem, olovem a mědí ve východním Jakutsku v Rusku (</a:t>
            </a:r>
            <a:r>
              <a:rPr lang="cs-CZ" sz="1600" dirty="0" smtClean="0">
                <a:solidFill>
                  <a:schemeClr val="tx1"/>
                </a:solidFill>
              </a:rPr>
              <a:t>o rozměrech 1,2 × 0,8mm)</a:t>
            </a:r>
          </a:p>
          <a:p>
            <a:pPr indent="-274320" eaLnBrk="1" fontAlgn="auto" hangingPunct="1">
              <a:spcAft>
                <a:spcPts val="0"/>
              </a:spcAft>
              <a:buFont typeface="Wingdings" pitchFamily="2" charset="2"/>
              <a:buChar char="Ø"/>
              <a:defRPr/>
            </a:pPr>
            <a:r>
              <a:rPr lang="cs-CZ" sz="1800" dirty="0" smtClean="0">
                <a:solidFill>
                  <a:schemeClr val="tx1"/>
                </a:solidFill>
              </a:rPr>
              <a:t>Z minerálů má největší obsah titanu </a:t>
            </a:r>
            <a:r>
              <a:rPr lang="cs-CZ" sz="1800" b="1" dirty="0" err="1" smtClean="0">
                <a:solidFill>
                  <a:srgbClr val="FF0000"/>
                </a:solidFill>
              </a:rPr>
              <a:t>TiN</a:t>
            </a:r>
            <a:r>
              <a:rPr lang="cs-CZ" sz="1800" dirty="0" smtClean="0">
                <a:solidFill>
                  <a:schemeClr val="tx1"/>
                </a:solidFill>
              </a:rPr>
              <a:t> </a:t>
            </a:r>
            <a:r>
              <a:rPr lang="cs-CZ" sz="1800" dirty="0" err="1" smtClean="0">
                <a:solidFill>
                  <a:schemeClr val="tx1"/>
                </a:solidFill>
              </a:rPr>
              <a:t>osbornit</a:t>
            </a:r>
            <a:r>
              <a:rPr lang="cs-CZ" sz="1800" dirty="0" smtClean="0">
                <a:solidFill>
                  <a:schemeClr val="tx1"/>
                </a:solidFill>
              </a:rPr>
              <a:t> (77,37% Ti), dále </a:t>
            </a:r>
            <a:r>
              <a:rPr lang="cs-CZ" sz="1800" b="1" dirty="0" err="1" smtClean="0">
                <a:solidFill>
                  <a:srgbClr val="FF0000"/>
                </a:solidFill>
              </a:rPr>
              <a:t>TiO</a:t>
            </a:r>
            <a:r>
              <a:rPr lang="cs-CZ" sz="1800" dirty="0" smtClean="0">
                <a:solidFill>
                  <a:schemeClr val="tx1"/>
                </a:solidFill>
              </a:rPr>
              <a:t> </a:t>
            </a:r>
            <a:r>
              <a:rPr lang="cs-CZ" sz="1800" dirty="0" err="1" smtClean="0">
                <a:solidFill>
                  <a:schemeClr val="tx1"/>
                </a:solidFill>
              </a:rPr>
              <a:t>hongquiit</a:t>
            </a:r>
            <a:r>
              <a:rPr lang="cs-CZ" sz="1800" dirty="0" smtClean="0">
                <a:solidFill>
                  <a:schemeClr val="tx1"/>
                </a:solidFill>
              </a:rPr>
              <a:t> (74,95% Ti)</a:t>
            </a:r>
          </a:p>
          <a:p>
            <a:pPr indent="-274320" eaLnBrk="1" fontAlgn="auto" hangingPunct="1">
              <a:spcAft>
                <a:spcPts val="0"/>
              </a:spcAft>
              <a:buFont typeface="Wingdings" pitchFamily="2" charset="2"/>
              <a:buChar char="Ø"/>
              <a:defRPr/>
            </a:pPr>
            <a:r>
              <a:rPr lang="cs-CZ" sz="1800" dirty="0" smtClean="0">
                <a:solidFill>
                  <a:schemeClr val="tx1"/>
                </a:solidFill>
              </a:rPr>
              <a:t>Celkem bylo mineralogicky popsáno více než 400 nerostů s obsahem titanu -</a:t>
            </a:r>
            <a:r>
              <a:rPr lang="cs-CZ" sz="1800" dirty="0" smtClean="0"/>
              <a:t>např. </a:t>
            </a:r>
            <a:r>
              <a:rPr lang="cs-CZ" sz="1800" dirty="0" err="1" smtClean="0"/>
              <a:t>tistarit</a:t>
            </a:r>
            <a:r>
              <a:rPr lang="cs-CZ" sz="1800" dirty="0" smtClean="0"/>
              <a:t> Ti</a:t>
            </a:r>
            <a:r>
              <a:rPr lang="cs-CZ" sz="1800" baseline="-25000" dirty="0" smtClean="0"/>
              <a:t>2</a:t>
            </a:r>
            <a:r>
              <a:rPr lang="cs-CZ" sz="1800" dirty="0" smtClean="0"/>
              <a:t>O</a:t>
            </a:r>
            <a:r>
              <a:rPr lang="cs-CZ" sz="1800" baseline="-25000" dirty="0" smtClean="0"/>
              <a:t>3</a:t>
            </a:r>
            <a:r>
              <a:rPr lang="cs-CZ" sz="1800" dirty="0" smtClean="0"/>
              <a:t>, </a:t>
            </a:r>
            <a:r>
              <a:rPr lang="cs-CZ" sz="1800" dirty="0" err="1" smtClean="0"/>
              <a:t>geikielit</a:t>
            </a:r>
            <a:r>
              <a:rPr lang="cs-CZ" sz="1800" dirty="0" smtClean="0"/>
              <a:t> </a:t>
            </a:r>
            <a:r>
              <a:rPr lang="cs-CZ" sz="1800" dirty="0" smtClean="0">
                <a:solidFill>
                  <a:schemeClr val="tx1"/>
                </a:solidFill>
              </a:rPr>
              <a:t>MgTiO</a:t>
            </a:r>
            <a:r>
              <a:rPr lang="cs-CZ" sz="1800" baseline="-25000" dirty="0" smtClean="0">
                <a:solidFill>
                  <a:schemeClr val="tx1"/>
                </a:solidFill>
              </a:rPr>
              <a:t>3</a:t>
            </a:r>
            <a:r>
              <a:rPr lang="cs-CZ" sz="1800" dirty="0" smtClean="0">
                <a:solidFill>
                  <a:schemeClr val="tx1"/>
                </a:solidFill>
              </a:rPr>
              <a:t>, </a:t>
            </a:r>
            <a:r>
              <a:rPr lang="cs-CZ" sz="1800" dirty="0" err="1" smtClean="0">
                <a:solidFill>
                  <a:schemeClr val="tx1"/>
                </a:solidFill>
              </a:rPr>
              <a:t>srilankit</a:t>
            </a:r>
            <a:r>
              <a:rPr lang="cs-CZ" sz="1800" dirty="0" smtClean="0">
                <a:solidFill>
                  <a:schemeClr val="tx1"/>
                </a:solidFill>
              </a:rPr>
              <a:t> (Ti,</a:t>
            </a:r>
            <a:r>
              <a:rPr lang="cs-CZ" sz="1800" dirty="0" err="1" smtClean="0">
                <a:solidFill>
                  <a:schemeClr val="tx1"/>
                </a:solidFill>
              </a:rPr>
              <a:t>Zr</a:t>
            </a:r>
            <a:r>
              <a:rPr lang="cs-CZ" sz="1800" dirty="0" smtClean="0">
                <a:solidFill>
                  <a:schemeClr val="tx1"/>
                </a:solidFill>
              </a:rPr>
              <a:t>)O</a:t>
            </a:r>
            <a:r>
              <a:rPr lang="cs-CZ" sz="1800" baseline="-25000" dirty="0" smtClean="0">
                <a:solidFill>
                  <a:schemeClr val="tx1"/>
                </a:solidFill>
              </a:rPr>
              <a:t>2</a:t>
            </a:r>
            <a:r>
              <a:rPr lang="cs-CZ" sz="1800" dirty="0" smtClean="0">
                <a:solidFill>
                  <a:schemeClr val="tx1"/>
                </a:solidFill>
              </a:rPr>
              <a:t>, </a:t>
            </a:r>
            <a:r>
              <a:rPr lang="cs-CZ" sz="1800" dirty="0" err="1" smtClean="0">
                <a:solidFill>
                  <a:schemeClr val="tx1"/>
                </a:solidFill>
              </a:rPr>
              <a:t>pyrofanit</a:t>
            </a:r>
            <a:r>
              <a:rPr lang="cs-CZ" sz="1800" dirty="0" smtClean="0">
                <a:solidFill>
                  <a:schemeClr val="tx1"/>
                </a:solidFill>
              </a:rPr>
              <a:t> MnTiO</a:t>
            </a:r>
            <a:r>
              <a:rPr lang="cs-CZ" sz="1800" baseline="-25000" dirty="0" smtClean="0">
                <a:solidFill>
                  <a:schemeClr val="tx1"/>
                </a:solidFill>
              </a:rPr>
              <a:t>3</a:t>
            </a:r>
            <a:r>
              <a:rPr lang="cs-CZ" sz="1800" dirty="0" smtClean="0">
                <a:solidFill>
                  <a:schemeClr val="tx1"/>
                </a:solidFill>
              </a:rPr>
              <a:t>, </a:t>
            </a:r>
            <a:r>
              <a:rPr lang="cs-CZ" sz="1800" dirty="0" err="1" smtClean="0">
                <a:solidFill>
                  <a:schemeClr val="tx1"/>
                </a:solidFill>
              </a:rPr>
              <a:t>tausonit</a:t>
            </a:r>
            <a:r>
              <a:rPr lang="cs-CZ" sz="1800" dirty="0" smtClean="0">
                <a:solidFill>
                  <a:schemeClr val="tx1"/>
                </a:solidFill>
              </a:rPr>
              <a:t> SrTiO</a:t>
            </a:r>
            <a:r>
              <a:rPr lang="cs-CZ" sz="1800" baseline="-25000" dirty="0" smtClean="0">
                <a:solidFill>
                  <a:schemeClr val="tx1"/>
                </a:solidFill>
              </a:rPr>
              <a:t>3</a:t>
            </a:r>
            <a:r>
              <a:rPr lang="cs-CZ" sz="1800" dirty="0" smtClean="0">
                <a:solidFill>
                  <a:schemeClr val="tx1"/>
                </a:solidFill>
              </a:rPr>
              <a:t>nebo </a:t>
            </a:r>
            <a:r>
              <a:rPr lang="cs-CZ" sz="1800" dirty="0" err="1" smtClean="0">
                <a:solidFill>
                  <a:schemeClr val="tx1"/>
                </a:solidFill>
              </a:rPr>
              <a:t>loparit</a:t>
            </a:r>
            <a:r>
              <a:rPr lang="cs-CZ" sz="1800" dirty="0" smtClean="0">
                <a:solidFill>
                  <a:schemeClr val="tx1"/>
                </a:solidFill>
              </a:rPr>
              <a:t> (</a:t>
            </a:r>
            <a:r>
              <a:rPr lang="cs-CZ" sz="1800" dirty="0" err="1" smtClean="0">
                <a:solidFill>
                  <a:schemeClr val="tx1"/>
                </a:solidFill>
              </a:rPr>
              <a:t>Ce</a:t>
            </a:r>
            <a:r>
              <a:rPr lang="cs-CZ" sz="1800" dirty="0" smtClean="0">
                <a:solidFill>
                  <a:schemeClr val="tx1"/>
                </a:solidFill>
              </a:rPr>
              <a:t>,La,Na,Ca,</a:t>
            </a:r>
            <a:r>
              <a:rPr lang="cs-CZ" sz="1800" dirty="0" err="1" smtClean="0">
                <a:solidFill>
                  <a:schemeClr val="tx1"/>
                </a:solidFill>
              </a:rPr>
              <a:t>Sr</a:t>
            </a:r>
            <a:r>
              <a:rPr lang="cs-CZ" sz="1800" dirty="0" smtClean="0">
                <a:solidFill>
                  <a:schemeClr val="tx1"/>
                </a:solidFill>
              </a:rPr>
              <a:t>)(Ti,</a:t>
            </a:r>
            <a:r>
              <a:rPr lang="cs-CZ" sz="1800" dirty="0" err="1" smtClean="0">
                <a:solidFill>
                  <a:schemeClr val="tx1"/>
                </a:solidFill>
              </a:rPr>
              <a:t>Nb</a:t>
            </a:r>
            <a:r>
              <a:rPr lang="cs-CZ" sz="1800" dirty="0" smtClean="0">
                <a:solidFill>
                  <a:schemeClr val="tx1"/>
                </a:solidFill>
              </a:rPr>
              <a:t>)O</a:t>
            </a:r>
            <a:r>
              <a:rPr lang="cs-CZ" sz="1800" baseline="-25000" dirty="0" smtClean="0">
                <a:solidFill>
                  <a:schemeClr val="tx1"/>
                </a:solidFill>
              </a:rPr>
              <a:t>3</a:t>
            </a:r>
          </a:p>
          <a:p>
            <a:pPr indent="-274320" eaLnBrk="1" fontAlgn="auto" hangingPunct="1">
              <a:spcAft>
                <a:spcPts val="0"/>
              </a:spcAft>
              <a:buFont typeface="Wingdings" pitchFamily="2" charset="2"/>
              <a:buChar char="Ø"/>
              <a:defRPr/>
            </a:pPr>
            <a:endParaRPr lang="cs-CZ" sz="1800" dirty="0" smtClean="0"/>
          </a:p>
          <a:p>
            <a:pPr indent="-274320" eaLnBrk="1" fontAlgn="auto" hangingPunct="1">
              <a:spcAft>
                <a:spcPts val="0"/>
              </a:spcAft>
              <a:buFont typeface="Wingdings" pitchFamily="2" charset="2"/>
              <a:buChar char="Ø"/>
              <a:defRPr/>
            </a:pPr>
            <a:r>
              <a:rPr lang="cs-CZ" sz="1800" dirty="0" smtClean="0"/>
              <a:t>Mezi nejdůležitější rudy titanu patří </a:t>
            </a:r>
            <a:r>
              <a:rPr lang="cs-CZ" sz="1800" b="1" dirty="0" smtClean="0">
                <a:solidFill>
                  <a:srgbClr val="FF0000"/>
                </a:solidFill>
              </a:rPr>
              <a:t>TiO</a:t>
            </a:r>
            <a:r>
              <a:rPr lang="cs-CZ" sz="1800" b="1" baseline="-25000" dirty="0" smtClean="0">
                <a:solidFill>
                  <a:srgbClr val="FF0000"/>
                </a:solidFill>
              </a:rPr>
              <a:t>2</a:t>
            </a:r>
            <a:r>
              <a:rPr lang="cs-CZ" sz="1800" baseline="-25000" dirty="0" smtClean="0"/>
              <a:t> </a:t>
            </a:r>
            <a:r>
              <a:rPr lang="cs-CZ" sz="1800" dirty="0" smtClean="0"/>
              <a:t>(oxid titaničitý) ve třech různých modifikacích </a:t>
            </a:r>
            <a:r>
              <a:rPr lang="cs-CZ" sz="1800" dirty="0" smtClean="0">
                <a:solidFill>
                  <a:schemeClr val="tx1"/>
                </a:solidFill>
              </a:rPr>
              <a:t>– rutil (nejobvyklejší), anatas, brookit.  </a:t>
            </a:r>
          </a:p>
          <a:p>
            <a:pPr indent="-274320" eaLnBrk="1" fontAlgn="auto" hangingPunct="1">
              <a:spcAft>
                <a:spcPts val="0"/>
              </a:spcAft>
              <a:buFont typeface="Wingdings" pitchFamily="2" charset="2"/>
              <a:buChar char="Ø"/>
              <a:defRPr/>
            </a:pPr>
            <a:r>
              <a:rPr lang="cs-CZ" sz="1800" dirty="0" smtClean="0">
                <a:solidFill>
                  <a:schemeClr val="tx1"/>
                </a:solidFill>
              </a:rPr>
              <a:t>Sloučenina oxidů titanu a železa také tvoří samostatný materiál </a:t>
            </a:r>
            <a:r>
              <a:rPr lang="cs-CZ" sz="1800" dirty="0" smtClean="0"/>
              <a:t>-  </a:t>
            </a:r>
            <a:r>
              <a:rPr lang="cs-CZ" sz="1800" b="1" dirty="0" smtClean="0">
                <a:solidFill>
                  <a:srgbClr val="FF0000"/>
                </a:solidFill>
              </a:rPr>
              <a:t>FeTiO</a:t>
            </a:r>
            <a:r>
              <a:rPr lang="cs-CZ" sz="1800" b="1" baseline="-25000" dirty="0" smtClean="0">
                <a:solidFill>
                  <a:srgbClr val="FF0000"/>
                </a:solidFill>
              </a:rPr>
              <a:t>3 </a:t>
            </a:r>
            <a:r>
              <a:rPr lang="cs-CZ" sz="1800" b="1" dirty="0" smtClean="0">
                <a:solidFill>
                  <a:srgbClr val="FF0000"/>
                </a:solidFill>
              </a:rPr>
              <a:t> </a:t>
            </a:r>
            <a:r>
              <a:rPr lang="cs-CZ" sz="1800" dirty="0" smtClean="0">
                <a:solidFill>
                  <a:schemeClr val="tx1"/>
                </a:solidFill>
              </a:rPr>
              <a:t>ilmenit</a:t>
            </a:r>
          </a:p>
          <a:p>
            <a:pPr indent="-274320" eaLnBrk="1" fontAlgn="auto" hangingPunct="1">
              <a:spcAft>
                <a:spcPts val="0"/>
              </a:spcAft>
              <a:buFont typeface="Wingdings" pitchFamily="2" charset="2"/>
              <a:buChar char="Ø"/>
              <a:defRPr/>
            </a:pPr>
            <a:r>
              <a:rPr lang="cs-CZ" sz="1800" dirty="0" smtClean="0">
                <a:solidFill>
                  <a:schemeClr val="tx1"/>
                </a:solidFill>
              </a:rPr>
              <a:t>Dále můžeme titan naleznout v </a:t>
            </a:r>
            <a:r>
              <a:rPr lang="cs-CZ" sz="1800" dirty="0" err="1" smtClean="0">
                <a:solidFill>
                  <a:schemeClr val="tx1"/>
                </a:solidFill>
              </a:rPr>
              <a:t>perowskitu</a:t>
            </a:r>
            <a:r>
              <a:rPr lang="cs-CZ" sz="1800" dirty="0" smtClean="0">
                <a:solidFill>
                  <a:schemeClr val="tx1"/>
                </a:solidFill>
              </a:rPr>
              <a:t> (titaničitanu vápenatém - CaTiO</a:t>
            </a:r>
            <a:r>
              <a:rPr lang="cs-CZ" sz="1800" baseline="-25000" dirty="0" smtClean="0">
                <a:solidFill>
                  <a:schemeClr val="tx1"/>
                </a:solidFill>
              </a:rPr>
              <a:t>3</a:t>
            </a:r>
            <a:r>
              <a:rPr lang="cs-CZ" sz="1800" dirty="0" smtClean="0">
                <a:solidFill>
                  <a:schemeClr val="tx1"/>
                </a:solidFill>
              </a:rPr>
              <a:t>), křemičitanu </a:t>
            </a:r>
            <a:r>
              <a:rPr lang="cs-CZ" sz="1800" dirty="0" err="1" smtClean="0">
                <a:solidFill>
                  <a:schemeClr val="tx1"/>
                </a:solidFill>
              </a:rPr>
              <a:t>titanylo</a:t>
            </a:r>
            <a:r>
              <a:rPr lang="cs-CZ" sz="1800" dirty="0" smtClean="0">
                <a:solidFill>
                  <a:schemeClr val="tx1"/>
                </a:solidFill>
              </a:rPr>
              <a:t>-vápenatém( </a:t>
            </a:r>
            <a:r>
              <a:rPr lang="cs-CZ" sz="1800" dirty="0" err="1" smtClean="0">
                <a:solidFill>
                  <a:schemeClr val="tx1"/>
                </a:solidFill>
              </a:rPr>
              <a:t>CaTiO</a:t>
            </a:r>
            <a:r>
              <a:rPr lang="cs-CZ" sz="1800" dirty="0" smtClean="0">
                <a:solidFill>
                  <a:schemeClr val="tx1"/>
                </a:solidFill>
              </a:rPr>
              <a:t>[SiO</a:t>
            </a:r>
            <a:r>
              <a:rPr lang="cs-CZ" sz="1800" baseline="-25000" dirty="0" smtClean="0">
                <a:solidFill>
                  <a:schemeClr val="tx1"/>
                </a:solidFill>
              </a:rPr>
              <a:t>4</a:t>
            </a:r>
            <a:r>
              <a:rPr lang="cs-CZ" sz="1800" dirty="0" smtClean="0">
                <a:solidFill>
                  <a:schemeClr val="tx1"/>
                </a:solidFill>
              </a:rPr>
              <a:t>]) a titanitu (</a:t>
            </a:r>
            <a:r>
              <a:rPr lang="cs-CZ" sz="1800" dirty="0" err="1" smtClean="0">
                <a:solidFill>
                  <a:schemeClr val="tx1"/>
                </a:solidFill>
              </a:rPr>
              <a:t>sphenu</a:t>
            </a:r>
            <a:r>
              <a:rPr lang="cs-CZ" sz="1800" dirty="0" smtClean="0">
                <a:solidFill>
                  <a:schemeClr val="tx1"/>
                </a:solidFill>
              </a:rPr>
              <a:t>)</a:t>
            </a:r>
          </a:p>
          <a:p>
            <a:pPr indent="-274320" eaLnBrk="1" fontAlgn="auto" hangingPunct="1">
              <a:spcAft>
                <a:spcPts val="0"/>
              </a:spcAft>
              <a:buFont typeface="Wingdings" pitchFamily="2" charset="2"/>
              <a:buChar char="Ø"/>
              <a:defRPr/>
            </a:pPr>
            <a:r>
              <a:rPr lang="cs-CZ" sz="1800" dirty="0" smtClean="0">
                <a:solidFill>
                  <a:schemeClr val="tx1"/>
                </a:solidFill>
              </a:rPr>
              <a:t>TiO</a:t>
            </a:r>
            <a:r>
              <a:rPr lang="cs-CZ" sz="1800" baseline="-25000" dirty="0" smtClean="0">
                <a:solidFill>
                  <a:schemeClr val="tx1"/>
                </a:solidFill>
              </a:rPr>
              <a:t>2</a:t>
            </a:r>
            <a:r>
              <a:rPr lang="cs-CZ" sz="1800" b="1" baseline="-25000" dirty="0" smtClean="0">
                <a:solidFill>
                  <a:srgbClr val="FF0000"/>
                </a:solidFill>
              </a:rPr>
              <a:t> </a:t>
            </a:r>
            <a:r>
              <a:rPr lang="cs-CZ" sz="1800" b="1" dirty="0" smtClean="0">
                <a:solidFill>
                  <a:srgbClr val="FF0000"/>
                </a:solidFill>
              </a:rPr>
              <a:t> </a:t>
            </a:r>
            <a:r>
              <a:rPr lang="cs-CZ" sz="1800" dirty="0" smtClean="0">
                <a:solidFill>
                  <a:schemeClr val="tx1"/>
                </a:solidFill>
              </a:rPr>
              <a:t>bývá často sloučen se vzácnými zeminami.</a:t>
            </a:r>
          </a:p>
          <a:p>
            <a:pPr indent="-274320" eaLnBrk="1" fontAlgn="auto" hangingPunct="1">
              <a:spcAft>
                <a:spcPts val="0"/>
              </a:spcAft>
              <a:buNone/>
              <a:defRPr/>
            </a:pPr>
            <a:r>
              <a:rPr lang="cs-CZ" sz="1800" dirty="0" smtClean="0">
                <a:solidFill>
                  <a:schemeClr val="tx1"/>
                </a:solidFill>
              </a:rPr>
              <a:t> </a:t>
            </a:r>
          </a:p>
          <a:p>
            <a:pPr indent="-274320" eaLnBrk="1" fontAlgn="auto" hangingPunct="1">
              <a:spcAft>
                <a:spcPts val="0"/>
              </a:spcAft>
              <a:buFont typeface="Wingdings" pitchFamily="2" charset="2"/>
              <a:buChar char="Ø"/>
              <a:defRPr/>
            </a:pPr>
            <a:r>
              <a:rPr lang="cs-CZ" sz="1800" dirty="0" smtClean="0">
                <a:solidFill>
                  <a:schemeClr val="tx1"/>
                </a:solidFill>
              </a:rPr>
              <a:t>V malých množstvích je velice rozšířený – každá orná půda obsahuje určitá množství titanu (průměrně více než 0,5%) </a:t>
            </a:r>
          </a:p>
          <a:p>
            <a:pPr indent="-274320" eaLnBrk="1" fontAlgn="auto" hangingPunct="1">
              <a:spcAft>
                <a:spcPts val="0"/>
              </a:spcAft>
              <a:buNone/>
              <a:defRPr/>
            </a:pPr>
            <a:endParaRPr lang="cs-CZ" sz="1800" dirty="0" smtClean="0">
              <a:solidFill>
                <a:schemeClr val="tx1"/>
              </a:solidFill>
            </a:endParaRPr>
          </a:p>
        </p:txBody>
      </p:sp>
      <p:pic>
        <p:nvPicPr>
          <p:cNvPr id="10242" name="Picture 2" descr="Soubor:Titan-crystal bar.JPG"/>
          <p:cNvPicPr>
            <a:picLocks noChangeAspect="1" noChangeArrowheads="1"/>
          </p:cNvPicPr>
          <p:nvPr/>
        </p:nvPicPr>
        <p:blipFill>
          <a:blip r:embed="rId3" cstate="print"/>
          <a:srcRect/>
          <a:stretch>
            <a:fillRect/>
          </a:stretch>
        </p:blipFill>
        <p:spPr bwMode="auto">
          <a:xfrm>
            <a:off x="2214546" y="5143512"/>
            <a:ext cx="1690646" cy="1062994"/>
          </a:xfrm>
          <a:prstGeom prst="rect">
            <a:avLst/>
          </a:prstGeom>
          <a:noFill/>
          <a:ln w="3175">
            <a:solidFill>
              <a:schemeClr val="tx1"/>
            </a:solidFill>
          </a:ln>
        </p:spPr>
      </p:pic>
      <p:sp>
        <p:nvSpPr>
          <p:cNvPr id="4" name="TextovéPole 3"/>
          <p:cNvSpPr txBox="1"/>
          <p:nvPr/>
        </p:nvSpPr>
        <p:spPr>
          <a:xfrm>
            <a:off x="4071934" y="5500702"/>
            <a:ext cx="3071834" cy="292388"/>
          </a:xfrm>
          <a:prstGeom prst="rect">
            <a:avLst/>
          </a:prstGeom>
          <a:noFill/>
        </p:spPr>
        <p:txBody>
          <a:bodyPr wrap="square" rtlCol="0">
            <a:spAutoFit/>
          </a:bodyPr>
          <a:lstStyle/>
          <a:p>
            <a:r>
              <a:rPr lang="cs-CZ" sz="1300" b="1" dirty="0" smtClean="0">
                <a:latin typeface="+mn-lt"/>
              </a:rPr>
              <a:t>Krystaly kovového titanu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99">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99">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099">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099">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0242"/>
                                        </p:tgtEl>
                                        <p:attrNameLst>
                                          <p:attrName>style.visibility</p:attrName>
                                        </p:attrNameLst>
                                      </p:cBhvr>
                                      <p:to>
                                        <p:strVal val="visible"/>
                                      </p:to>
                                    </p:set>
                                    <p:animEffect transition="in" filter="fade">
                                      <p:cBhvr>
                                        <p:cTn id="55" dur="2000"/>
                                        <p:tgtEl>
                                          <p:spTgt spid="10242"/>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4">
                                            <p:txEl>
                                              <p:pRg st="0" end="0"/>
                                            </p:txEl>
                                          </p:spTgt>
                                        </p:tgtEl>
                                        <p:attrNameLst>
                                          <p:attrName>style.visibility</p:attrName>
                                        </p:attrNameLst>
                                      </p:cBhvr>
                                      <p:to>
                                        <p:strVal val="visible"/>
                                      </p:to>
                                    </p:set>
                                    <p:animEffect transition="in" filter="fade">
                                      <p:cBhvr>
                                        <p:cTn id="60"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7" name="TextovéPole 29"/>
          <p:cNvSpPr txBox="1">
            <a:spLocks noChangeArrowheads="1"/>
          </p:cNvSpPr>
          <p:nvPr/>
        </p:nvSpPr>
        <p:spPr bwMode="auto">
          <a:xfrm>
            <a:off x="7524750" y="4619625"/>
            <a:ext cx="431800" cy="138113"/>
          </a:xfrm>
          <a:prstGeom prst="rect">
            <a:avLst/>
          </a:prstGeom>
          <a:solidFill>
            <a:schemeClr val="bg1"/>
          </a:solidFill>
          <a:ln w="9525">
            <a:noFill/>
            <a:miter lim="800000"/>
            <a:headEnd/>
            <a:tailEnd/>
          </a:ln>
        </p:spPr>
        <p:txBody>
          <a:bodyPr>
            <a:spAutoFit/>
          </a:bodyPr>
          <a:lstStyle/>
          <a:p>
            <a:endParaRPr lang="cs-CZ" sz="600"/>
          </a:p>
        </p:txBody>
      </p:sp>
      <p:pic>
        <p:nvPicPr>
          <p:cNvPr id="12324" name="Picture 36" descr="http://geologie.vsb.cz/loziska/suroviny/rudy/rutil%2003_resize.JPG"/>
          <p:cNvPicPr>
            <a:picLocks noChangeAspect="1" noChangeArrowheads="1"/>
          </p:cNvPicPr>
          <p:nvPr/>
        </p:nvPicPr>
        <p:blipFill>
          <a:blip r:embed="rId2" cstate="print"/>
          <a:srcRect/>
          <a:stretch>
            <a:fillRect/>
          </a:stretch>
        </p:blipFill>
        <p:spPr bwMode="auto">
          <a:xfrm>
            <a:off x="928662" y="1071546"/>
            <a:ext cx="2357454" cy="1768091"/>
          </a:xfrm>
          <a:prstGeom prst="rect">
            <a:avLst/>
          </a:prstGeom>
          <a:noFill/>
          <a:ln w="3175">
            <a:solidFill>
              <a:schemeClr val="tx1"/>
            </a:solidFill>
          </a:ln>
        </p:spPr>
      </p:pic>
      <p:sp>
        <p:nvSpPr>
          <p:cNvPr id="36" name="TextovéPole 35"/>
          <p:cNvSpPr txBox="1"/>
          <p:nvPr/>
        </p:nvSpPr>
        <p:spPr>
          <a:xfrm>
            <a:off x="785786" y="2857496"/>
            <a:ext cx="2357454" cy="369332"/>
          </a:xfrm>
          <a:prstGeom prst="rect">
            <a:avLst/>
          </a:prstGeom>
          <a:noFill/>
        </p:spPr>
        <p:txBody>
          <a:bodyPr wrap="square" rtlCol="0">
            <a:spAutoFit/>
          </a:bodyPr>
          <a:lstStyle/>
          <a:p>
            <a:r>
              <a:rPr lang="cs-CZ" dirty="0" smtClean="0"/>
              <a:t>Rutil</a:t>
            </a:r>
            <a:endParaRPr lang="cs-CZ" sz="1200" dirty="0"/>
          </a:p>
        </p:txBody>
      </p:sp>
      <p:pic>
        <p:nvPicPr>
          <p:cNvPr id="12326" name="Picture 38" descr="http://upload.wikimedia.org/wikipedia/commons/thumb/a/a2/Anatase_Oisans.jpg/248px-Anatase_Oisans.jpg"/>
          <p:cNvPicPr>
            <a:picLocks noChangeAspect="1" noChangeArrowheads="1"/>
          </p:cNvPicPr>
          <p:nvPr/>
        </p:nvPicPr>
        <p:blipFill>
          <a:blip r:embed="rId3"/>
          <a:srcRect/>
          <a:stretch>
            <a:fillRect/>
          </a:stretch>
        </p:blipFill>
        <p:spPr bwMode="auto">
          <a:xfrm>
            <a:off x="3714744" y="1071546"/>
            <a:ext cx="1933572" cy="1793232"/>
          </a:xfrm>
          <a:prstGeom prst="rect">
            <a:avLst/>
          </a:prstGeom>
          <a:noFill/>
          <a:ln w="3175">
            <a:solidFill>
              <a:schemeClr val="tx1"/>
            </a:solidFill>
          </a:ln>
        </p:spPr>
      </p:pic>
      <p:sp>
        <p:nvSpPr>
          <p:cNvPr id="39" name="TextovéPole 38"/>
          <p:cNvSpPr txBox="1"/>
          <p:nvPr/>
        </p:nvSpPr>
        <p:spPr>
          <a:xfrm>
            <a:off x="3571868" y="2857496"/>
            <a:ext cx="2357454" cy="369332"/>
          </a:xfrm>
          <a:prstGeom prst="rect">
            <a:avLst/>
          </a:prstGeom>
          <a:noFill/>
        </p:spPr>
        <p:txBody>
          <a:bodyPr wrap="square" rtlCol="0">
            <a:spAutoFit/>
          </a:bodyPr>
          <a:lstStyle/>
          <a:p>
            <a:r>
              <a:rPr lang="cs-CZ" dirty="0" smtClean="0"/>
              <a:t>Anatas</a:t>
            </a:r>
            <a:endParaRPr lang="cs-CZ" sz="1200" dirty="0"/>
          </a:p>
        </p:txBody>
      </p:sp>
      <p:pic>
        <p:nvPicPr>
          <p:cNvPr id="12328" name="Picture 40" descr="http://www.the-mineral-web.com/gallerie/Brookit.jpg"/>
          <p:cNvPicPr>
            <a:picLocks noChangeAspect="1" noChangeArrowheads="1"/>
          </p:cNvPicPr>
          <p:nvPr/>
        </p:nvPicPr>
        <p:blipFill>
          <a:blip r:embed="rId4"/>
          <a:srcRect/>
          <a:stretch>
            <a:fillRect/>
          </a:stretch>
        </p:blipFill>
        <p:spPr bwMode="auto">
          <a:xfrm>
            <a:off x="857224" y="3643314"/>
            <a:ext cx="2518069" cy="1857388"/>
          </a:xfrm>
          <a:prstGeom prst="rect">
            <a:avLst/>
          </a:prstGeom>
          <a:noFill/>
          <a:ln w="3175">
            <a:solidFill>
              <a:schemeClr val="tx1"/>
            </a:solidFill>
          </a:ln>
        </p:spPr>
      </p:pic>
      <p:sp>
        <p:nvSpPr>
          <p:cNvPr id="41" name="TextovéPole 40"/>
          <p:cNvSpPr txBox="1"/>
          <p:nvPr/>
        </p:nvSpPr>
        <p:spPr>
          <a:xfrm>
            <a:off x="857224" y="5643578"/>
            <a:ext cx="2357454" cy="369332"/>
          </a:xfrm>
          <a:prstGeom prst="rect">
            <a:avLst/>
          </a:prstGeom>
          <a:noFill/>
        </p:spPr>
        <p:txBody>
          <a:bodyPr wrap="square" rtlCol="0">
            <a:spAutoFit/>
          </a:bodyPr>
          <a:lstStyle/>
          <a:p>
            <a:r>
              <a:rPr lang="cs-CZ" dirty="0" smtClean="0"/>
              <a:t>Brookit</a:t>
            </a:r>
            <a:endParaRPr lang="cs-CZ" sz="1200" dirty="0"/>
          </a:p>
        </p:txBody>
      </p:sp>
      <p:pic>
        <p:nvPicPr>
          <p:cNvPr id="12330" name="Picture 42" descr="http://www.geology.cz/aplikace/fotoarchiv/sobr.php?r=700&amp;id=14294"/>
          <p:cNvPicPr>
            <a:picLocks noChangeAspect="1" noChangeArrowheads="1"/>
          </p:cNvPicPr>
          <p:nvPr/>
        </p:nvPicPr>
        <p:blipFill>
          <a:blip r:embed="rId5"/>
          <a:srcRect/>
          <a:stretch>
            <a:fillRect/>
          </a:stretch>
        </p:blipFill>
        <p:spPr bwMode="auto">
          <a:xfrm>
            <a:off x="3643306" y="3643314"/>
            <a:ext cx="2355383" cy="1857388"/>
          </a:xfrm>
          <a:prstGeom prst="rect">
            <a:avLst/>
          </a:prstGeom>
          <a:noFill/>
          <a:ln w="3175">
            <a:solidFill>
              <a:schemeClr val="tx1"/>
            </a:solidFill>
          </a:ln>
        </p:spPr>
      </p:pic>
      <p:sp>
        <p:nvSpPr>
          <p:cNvPr id="43" name="TextovéPole 42"/>
          <p:cNvSpPr txBox="1"/>
          <p:nvPr/>
        </p:nvSpPr>
        <p:spPr>
          <a:xfrm>
            <a:off x="3714744" y="5572140"/>
            <a:ext cx="2357454" cy="369332"/>
          </a:xfrm>
          <a:prstGeom prst="rect">
            <a:avLst/>
          </a:prstGeom>
          <a:noFill/>
        </p:spPr>
        <p:txBody>
          <a:bodyPr wrap="square" rtlCol="0">
            <a:spAutoFit/>
          </a:bodyPr>
          <a:lstStyle/>
          <a:p>
            <a:r>
              <a:rPr lang="cs-CZ" dirty="0" smtClean="0"/>
              <a:t>Ilmenit</a:t>
            </a:r>
            <a:endParaRPr lang="cs-CZ" sz="1200" dirty="0"/>
          </a:p>
        </p:txBody>
      </p:sp>
      <p:pic>
        <p:nvPicPr>
          <p:cNvPr id="12332" name="Picture 44" descr="http://upload.wikimedia.org/wikipedia/commons/thumb/8/81/Perovskite_-_Perovskite_Hill,_Magnet_Cove,_Hot_Spring_Co,_Arkansas,_USA.jpg/300px-Perovskite_-_Perovskite_Hill,_Magnet_Cove,_Hot_Spring_Co,_Arkansas,_USA.jpg"/>
          <p:cNvPicPr>
            <a:picLocks noChangeAspect="1" noChangeArrowheads="1"/>
          </p:cNvPicPr>
          <p:nvPr/>
        </p:nvPicPr>
        <p:blipFill>
          <a:blip r:embed="rId6"/>
          <a:srcRect/>
          <a:stretch>
            <a:fillRect/>
          </a:stretch>
        </p:blipFill>
        <p:spPr bwMode="auto">
          <a:xfrm>
            <a:off x="6000760" y="1071546"/>
            <a:ext cx="2074006" cy="1714512"/>
          </a:xfrm>
          <a:prstGeom prst="rect">
            <a:avLst/>
          </a:prstGeom>
          <a:noFill/>
          <a:ln w="3175">
            <a:solidFill>
              <a:schemeClr val="tx1"/>
            </a:solidFill>
          </a:ln>
        </p:spPr>
      </p:pic>
      <p:sp>
        <p:nvSpPr>
          <p:cNvPr id="45" name="TextovéPole 44"/>
          <p:cNvSpPr txBox="1"/>
          <p:nvPr/>
        </p:nvSpPr>
        <p:spPr>
          <a:xfrm>
            <a:off x="5929322" y="2786058"/>
            <a:ext cx="2357454" cy="369332"/>
          </a:xfrm>
          <a:prstGeom prst="rect">
            <a:avLst/>
          </a:prstGeom>
          <a:noFill/>
        </p:spPr>
        <p:txBody>
          <a:bodyPr wrap="square" rtlCol="0">
            <a:spAutoFit/>
          </a:bodyPr>
          <a:lstStyle/>
          <a:p>
            <a:r>
              <a:rPr lang="cs-CZ" dirty="0" err="1" smtClean="0"/>
              <a:t>Perowskit</a:t>
            </a:r>
            <a:endParaRPr lang="cs-CZ" sz="1200" dirty="0"/>
          </a:p>
        </p:txBody>
      </p:sp>
      <p:pic>
        <p:nvPicPr>
          <p:cNvPr id="12334" name="Picture 46" descr="http://upload.wikimedia.org/wikipedia/commons/thumb/8/87/Titanite_-_Tormiq_valley,_Haramosh_Mts,_Pakistan.jpg/220px-Titanite_-_Tormiq_valley,_Haramosh_Mts,_Pakistan.jpg"/>
          <p:cNvPicPr>
            <a:picLocks noChangeAspect="1" noChangeArrowheads="1"/>
          </p:cNvPicPr>
          <p:nvPr/>
        </p:nvPicPr>
        <p:blipFill>
          <a:blip r:embed="rId7"/>
          <a:srcRect/>
          <a:stretch>
            <a:fillRect/>
          </a:stretch>
        </p:blipFill>
        <p:spPr bwMode="auto">
          <a:xfrm>
            <a:off x="6429388" y="3571876"/>
            <a:ext cx="1881186" cy="1906839"/>
          </a:xfrm>
          <a:prstGeom prst="rect">
            <a:avLst/>
          </a:prstGeom>
          <a:noFill/>
          <a:ln w="3175">
            <a:solidFill>
              <a:schemeClr val="tx1"/>
            </a:solidFill>
          </a:ln>
        </p:spPr>
      </p:pic>
      <p:sp>
        <p:nvSpPr>
          <p:cNvPr id="47" name="TextovéPole 46"/>
          <p:cNvSpPr txBox="1"/>
          <p:nvPr/>
        </p:nvSpPr>
        <p:spPr>
          <a:xfrm>
            <a:off x="6357950" y="5500702"/>
            <a:ext cx="2357454" cy="369332"/>
          </a:xfrm>
          <a:prstGeom prst="rect">
            <a:avLst/>
          </a:prstGeom>
          <a:noFill/>
        </p:spPr>
        <p:txBody>
          <a:bodyPr wrap="square" rtlCol="0">
            <a:spAutoFit/>
          </a:bodyPr>
          <a:lstStyle/>
          <a:p>
            <a:r>
              <a:rPr lang="cs-CZ" dirty="0" smtClean="0"/>
              <a:t>Titanit</a:t>
            </a:r>
            <a:endParaRPr lang="cs-CZ" sz="1200" dirty="0"/>
          </a:p>
        </p:txBody>
      </p:sp>
      <p:pic>
        <p:nvPicPr>
          <p:cNvPr id="9218" name="Picture 2" descr="http://www.chemi.muni.cz/~lobl/Projekt/Image28.gif"/>
          <p:cNvPicPr>
            <a:picLocks noChangeAspect="1" noChangeArrowheads="1"/>
          </p:cNvPicPr>
          <p:nvPr/>
        </p:nvPicPr>
        <p:blipFill>
          <a:blip r:embed="rId8"/>
          <a:srcRect/>
          <a:stretch>
            <a:fillRect/>
          </a:stretch>
        </p:blipFill>
        <p:spPr bwMode="auto">
          <a:xfrm>
            <a:off x="2786050" y="2500306"/>
            <a:ext cx="770078" cy="785794"/>
          </a:xfrm>
          <a:prstGeom prst="rect">
            <a:avLst/>
          </a:prstGeom>
          <a:noFill/>
          <a:ln w="3175">
            <a:solidFill>
              <a:schemeClr val="tx1"/>
            </a:solidFill>
          </a:ln>
        </p:spPr>
      </p:pic>
      <p:pic>
        <p:nvPicPr>
          <p:cNvPr id="9220" name="Picture 4" descr="http://www.chemi.muni.cz/~lobl/Projekt/Image29.gif"/>
          <p:cNvPicPr>
            <a:picLocks noChangeAspect="1" noChangeArrowheads="1"/>
          </p:cNvPicPr>
          <p:nvPr/>
        </p:nvPicPr>
        <p:blipFill>
          <a:blip r:embed="rId9"/>
          <a:srcRect/>
          <a:stretch>
            <a:fillRect/>
          </a:stretch>
        </p:blipFill>
        <p:spPr bwMode="auto">
          <a:xfrm>
            <a:off x="5286380" y="2285992"/>
            <a:ext cx="482921" cy="928694"/>
          </a:xfrm>
          <a:prstGeom prst="rect">
            <a:avLst/>
          </a:prstGeom>
          <a:noFill/>
          <a:ln w="3175">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324"/>
                                        </p:tgtEl>
                                        <p:attrNameLst>
                                          <p:attrName>style.visibility</p:attrName>
                                        </p:attrNameLst>
                                      </p:cBhvr>
                                      <p:to>
                                        <p:strVal val="visible"/>
                                      </p:to>
                                    </p:set>
                                    <p:animEffect transition="in" filter="fade">
                                      <p:cBhvr>
                                        <p:cTn id="7" dur="2000"/>
                                        <p:tgtEl>
                                          <p:spTgt spid="123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0" end="0"/>
                                            </p:txEl>
                                          </p:spTgt>
                                        </p:tgtEl>
                                        <p:attrNameLst>
                                          <p:attrName>style.visibility</p:attrName>
                                        </p:attrNameLst>
                                      </p:cBhvr>
                                      <p:to>
                                        <p:strVal val="visible"/>
                                      </p:to>
                                    </p:set>
                                    <p:animEffect transition="in" filter="fade">
                                      <p:cBhvr>
                                        <p:cTn id="12" dur="2000"/>
                                        <p:tgtEl>
                                          <p:spTgt spid="3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218"/>
                                        </p:tgtEl>
                                        <p:attrNameLst>
                                          <p:attrName>style.visibility</p:attrName>
                                        </p:attrNameLst>
                                      </p:cBhvr>
                                      <p:to>
                                        <p:strVal val="visible"/>
                                      </p:to>
                                    </p:set>
                                    <p:animEffect transition="in" filter="fade">
                                      <p:cBhvr>
                                        <p:cTn id="17" dur="2000"/>
                                        <p:tgtEl>
                                          <p:spTgt spid="92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326"/>
                                        </p:tgtEl>
                                        <p:attrNameLst>
                                          <p:attrName>style.visibility</p:attrName>
                                        </p:attrNameLst>
                                      </p:cBhvr>
                                      <p:to>
                                        <p:strVal val="visible"/>
                                      </p:to>
                                    </p:set>
                                    <p:animEffect transition="in" filter="fade">
                                      <p:cBhvr>
                                        <p:cTn id="22" dur="2000"/>
                                        <p:tgtEl>
                                          <p:spTgt spid="123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
                                            <p:txEl>
                                              <p:pRg st="0" end="0"/>
                                            </p:txEl>
                                          </p:spTgt>
                                        </p:tgtEl>
                                        <p:attrNameLst>
                                          <p:attrName>style.visibility</p:attrName>
                                        </p:attrNameLst>
                                      </p:cBhvr>
                                      <p:to>
                                        <p:strVal val="visible"/>
                                      </p:to>
                                    </p:set>
                                    <p:animEffect transition="in" filter="fade">
                                      <p:cBhvr>
                                        <p:cTn id="27" dur="2000"/>
                                        <p:tgtEl>
                                          <p:spTgt spid="3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220"/>
                                        </p:tgtEl>
                                        <p:attrNameLst>
                                          <p:attrName>style.visibility</p:attrName>
                                        </p:attrNameLst>
                                      </p:cBhvr>
                                      <p:to>
                                        <p:strVal val="visible"/>
                                      </p:to>
                                    </p:set>
                                    <p:animEffect transition="in" filter="fade">
                                      <p:cBhvr>
                                        <p:cTn id="32" dur="2000"/>
                                        <p:tgtEl>
                                          <p:spTgt spid="922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332"/>
                                        </p:tgtEl>
                                        <p:attrNameLst>
                                          <p:attrName>style.visibility</p:attrName>
                                        </p:attrNameLst>
                                      </p:cBhvr>
                                      <p:to>
                                        <p:strVal val="visible"/>
                                      </p:to>
                                    </p:set>
                                    <p:animEffect transition="in" filter="fade">
                                      <p:cBhvr>
                                        <p:cTn id="37" dur="2000"/>
                                        <p:tgtEl>
                                          <p:spTgt spid="1233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5">
                                            <p:txEl>
                                              <p:pRg st="0" end="0"/>
                                            </p:txEl>
                                          </p:spTgt>
                                        </p:tgtEl>
                                        <p:attrNameLst>
                                          <p:attrName>style.visibility</p:attrName>
                                        </p:attrNameLst>
                                      </p:cBhvr>
                                      <p:to>
                                        <p:strVal val="visible"/>
                                      </p:to>
                                    </p:set>
                                    <p:animEffect transition="in" filter="fade">
                                      <p:cBhvr>
                                        <p:cTn id="42" dur="2000"/>
                                        <p:tgtEl>
                                          <p:spTgt spid="4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2328"/>
                                        </p:tgtEl>
                                        <p:attrNameLst>
                                          <p:attrName>style.visibility</p:attrName>
                                        </p:attrNameLst>
                                      </p:cBhvr>
                                      <p:to>
                                        <p:strVal val="visible"/>
                                      </p:to>
                                    </p:set>
                                    <p:animEffect transition="in" filter="fade">
                                      <p:cBhvr>
                                        <p:cTn id="47" dur="2000"/>
                                        <p:tgtEl>
                                          <p:spTgt spid="1232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1">
                                            <p:txEl>
                                              <p:pRg st="0" end="0"/>
                                            </p:txEl>
                                          </p:spTgt>
                                        </p:tgtEl>
                                        <p:attrNameLst>
                                          <p:attrName>style.visibility</p:attrName>
                                        </p:attrNameLst>
                                      </p:cBhvr>
                                      <p:to>
                                        <p:strVal val="visible"/>
                                      </p:to>
                                    </p:set>
                                    <p:animEffect transition="in" filter="fade">
                                      <p:cBhvr>
                                        <p:cTn id="52" dur="2000"/>
                                        <p:tgtEl>
                                          <p:spTgt spid="41">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2330"/>
                                        </p:tgtEl>
                                        <p:attrNameLst>
                                          <p:attrName>style.visibility</p:attrName>
                                        </p:attrNameLst>
                                      </p:cBhvr>
                                      <p:to>
                                        <p:strVal val="visible"/>
                                      </p:to>
                                    </p:set>
                                    <p:animEffect transition="in" filter="fade">
                                      <p:cBhvr>
                                        <p:cTn id="57" dur="2000"/>
                                        <p:tgtEl>
                                          <p:spTgt spid="12330"/>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3">
                                            <p:txEl>
                                              <p:pRg st="0" end="0"/>
                                            </p:txEl>
                                          </p:spTgt>
                                        </p:tgtEl>
                                        <p:attrNameLst>
                                          <p:attrName>style.visibility</p:attrName>
                                        </p:attrNameLst>
                                      </p:cBhvr>
                                      <p:to>
                                        <p:strVal val="visible"/>
                                      </p:to>
                                    </p:set>
                                    <p:animEffect transition="in" filter="fade">
                                      <p:cBhvr>
                                        <p:cTn id="62" dur="2000"/>
                                        <p:tgtEl>
                                          <p:spTgt spid="43">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2334"/>
                                        </p:tgtEl>
                                        <p:attrNameLst>
                                          <p:attrName>style.visibility</p:attrName>
                                        </p:attrNameLst>
                                      </p:cBhvr>
                                      <p:to>
                                        <p:strVal val="visible"/>
                                      </p:to>
                                    </p:set>
                                    <p:animEffect transition="in" filter="fade">
                                      <p:cBhvr>
                                        <p:cTn id="67" dur="2000"/>
                                        <p:tgtEl>
                                          <p:spTgt spid="12334"/>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7">
                                            <p:txEl>
                                              <p:pRg st="0" end="0"/>
                                            </p:txEl>
                                          </p:spTgt>
                                        </p:tgtEl>
                                        <p:attrNameLst>
                                          <p:attrName>style.visibility</p:attrName>
                                        </p:attrNameLst>
                                      </p:cBhvr>
                                      <p:to>
                                        <p:strVal val="visible"/>
                                      </p:to>
                                    </p:set>
                                    <p:animEffect transition="in" filter="fade">
                                      <p:cBhvr>
                                        <p:cTn id="72" dur="2000"/>
                                        <p:tgtEl>
                                          <p:spTgt spid="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allAtOnce"/>
      <p:bldP spid="39" grpId="0" build="allAtOnce"/>
      <p:bldP spid="41" grpId="0" build="allAtOnce"/>
      <p:bldP spid="43" grpId="0" build="allAtOnce"/>
      <p:bldP spid="45" grpId="0" build="allAtOnce"/>
      <p:bldP spid="47"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733925" y="2708275"/>
            <a:ext cx="3313113" cy="1701800"/>
          </a:xfrm>
        </p:spPr>
        <p:txBody>
          <a:bodyPr>
            <a:normAutofit fontScale="90000"/>
          </a:bodyPr>
          <a:lstStyle/>
          <a:p>
            <a:pPr eaLnBrk="1" hangingPunct="1"/>
            <a:r>
              <a:rPr lang="cs-CZ" dirty="0" smtClean="0"/>
              <a:t>Obecné fyzikální vlastnosti</a:t>
            </a:r>
          </a:p>
        </p:txBody>
      </p:sp>
      <p:sp>
        <p:nvSpPr>
          <p:cNvPr id="8195" name="Rectangle 3"/>
          <p:cNvSpPr>
            <a:spLocks noGrp="1" noChangeArrowheads="1"/>
          </p:cNvSpPr>
          <p:nvPr>
            <p:ph type="subTitle" idx="1"/>
          </p:nvPr>
        </p:nvSpPr>
        <p:spPr>
          <a:xfrm>
            <a:off x="4733925" y="4421188"/>
            <a:ext cx="3309938" cy="1260475"/>
          </a:xfrm>
        </p:spPr>
        <p:txBody>
          <a:bodyPr/>
          <a:lstStyle/>
          <a:p>
            <a:pPr eaLnBrk="1" hangingPunct="1"/>
            <a:endParaRPr lang="cs-CZ" u="sng"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14348" y="1071546"/>
            <a:ext cx="7572428" cy="4903805"/>
          </a:xfrm>
        </p:spPr>
        <p:txBody>
          <a:bodyPr rtlCol="0">
            <a:normAutofit lnSpcReduction="10000"/>
          </a:bodyPr>
          <a:lstStyle/>
          <a:p>
            <a:pPr indent="-274320" eaLnBrk="1" fontAlgn="auto" hangingPunct="1">
              <a:spcAft>
                <a:spcPts val="0"/>
              </a:spcAft>
              <a:buFont typeface="Wingdings" pitchFamily="2" charset="2"/>
              <a:buChar char="Ø"/>
              <a:defRPr/>
            </a:pPr>
            <a:r>
              <a:rPr lang="cs-CZ" b="1" dirty="0" smtClean="0">
                <a:solidFill>
                  <a:schemeClr val="tx1"/>
                </a:solidFill>
              </a:rPr>
              <a:t>Protonové číslo: </a:t>
            </a:r>
            <a:r>
              <a:rPr lang="cs-CZ" dirty="0" smtClean="0">
                <a:solidFill>
                  <a:schemeClr val="tx1"/>
                </a:solidFill>
              </a:rPr>
              <a:t>22</a:t>
            </a:r>
          </a:p>
          <a:p>
            <a:pPr indent="-274320" eaLnBrk="1" fontAlgn="auto" hangingPunct="1">
              <a:spcAft>
                <a:spcPts val="0"/>
              </a:spcAft>
              <a:buFont typeface="Wingdings" pitchFamily="2" charset="2"/>
              <a:buChar char="Ø"/>
              <a:defRPr/>
            </a:pPr>
            <a:r>
              <a:rPr lang="cs-CZ" b="1" dirty="0" smtClean="0">
                <a:solidFill>
                  <a:schemeClr val="tx1"/>
                </a:solidFill>
              </a:rPr>
              <a:t>Relativní atomová hmotnost: </a:t>
            </a:r>
            <a:r>
              <a:rPr lang="cs-CZ" dirty="0" smtClean="0">
                <a:solidFill>
                  <a:schemeClr val="tx1"/>
                </a:solidFill>
              </a:rPr>
              <a:t>47,88</a:t>
            </a:r>
          </a:p>
          <a:p>
            <a:pPr indent="-274320" eaLnBrk="1" fontAlgn="auto" hangingPunct="1">
              <a:spcAft>
                <a:spcPts val="0"/>
              </a:spcAft>
              <a:buFont typeface="Wingdings" pitchFamily="2" charset="2"/>
              <a:buChar char="Ø"/>
              <a:defRPr/>
            </a:pPr>
            <a:r>
              <a:rPr lang="cs-CZ" b="1" dirty="0" smtClean="0">
                <a:solidFill>
                  <a:schemeClr val="tx1"/>
                </a:solidFill>
              </a:rPr>
              <a:t>Teplota tání: </a:t>
            </a:r>
            <a:r>
              <a:rPr lang="cs-CZ" dirty="0" smtClean="0">
                <a:solidFill>
                  <a:schemeClr val="tx1"/>
                </a:solidFill>
              </a:rPr>
              <a:t>1668 </a:t>
            </a:r>
            <a:r>
              <a:rPr lang="cs-CZ" baseline="30000" dirty="0" err="1" smtClean="0">
                <a:solidFill>
                  <a:schemeClr val="tx1"/>
                </a:solidFill>
              </a:rPr>
              <a:t>o</a:t>
            </a:r>
            <a:r>
              <a:rPr lang="cs-CZ" dirty="0" err="1" smtClean="0">
                <a:solidFill>
                  <a:schemeClr val="tx1"/>
                </a:solidFill>
              </a:rPr>
              <a:t>C</a:t>
            </a:r>
            <a:endParaRPr lang="cs-CZ" dirty="0" smtClean="0">
              <a:solidFill>
                <a:schemeClr val="tx1"/>
              </a:solidFill>
            </a:endParaRPr>
          </a:p>
          <a:p>
            <a:pPr indent="-274320" eaLnBrk="1" fontAlgn="auto" hangingPunct="1">
              <a:spcAft>
                <a:spcPts val="0"/>
              </a:spcAft>
              <a:buFont typeface="Wingdings" pitchFamily="2" charset="2"/>
              <a:buChar char="Ø"/>
              <a:defRPr/>
            </a:pPr>
            <a:r>
              <a:rPr lang="cs-CZ" b="1" dirty="0" smtClean="0">
                <a:solidFill>
                  <a:schemeClr val="tx1"/>
                </a:solidFill>
              </a:rPr>
              <a:t>Teplota varu: </a:t>
            </a:r>
            <a:r>
              <a:rPr lang="cs-CZ" dirty="0" smtClean="0">
                <a:solidFill>
                  <a:schemeClr val="tx1"/>
                </a:solidFill>
              </a:rPr>
              <a:t>3287 </a:t>
            </a:r>
            <a:r>
              <a:rPr lang="cs-CZ" baseline="30000" dirty="0" err="1" smtClean="0">
                <a:solidFill>
                  <a:schemeClr val="tx1"/>
                </a:solidFill>
              </a:rPr>
              <a:t>o</a:t>
            </a:r>
            <a:r>
              <a:rPr lang="cs-CZ" dirty="0" err="1" smtClean="0">
                <a:solidFill>
                  <a:schemeClr val="tx1"/>
                </a:solidFill>
              </a:rPr>
              <a:t>C</a:t>
            </a:r>
            <a:endParaRPr lang="cs-CZ" dirty="0" smtClean="0">
              <a:solidFill>
                <a:schemeClr val="tx1"/>
              </a:solidFill>
            </a:endParaRPr>
          </a:p>
          <a:p>
            <a:pPr indent="-274320" eaLnBrk="1" fontAlgn="auto" hangingPunct="1">
              <a:spcAft>
                <a:spcPts val="0"/>
              </a:spcAft>
              <a:buFont typeface="Wingdings" pitchFamily="2" charset="2"/>
              <a:buChar char="Ø"/>
              <a:defRPr/>
            </a:pPr>
            <a:r>
              <a:rPr lang="cs-CZ" b="1" dirty="0" smtClean="0">
                <a:solidFill>
                  <a:schemeClr val="tx1"/>
                </a:solidFill>
              </a:rPr>
              <a:t>Hustota: </a:t>
            </a:r>
            <a:r>
              <a:rPr lang="cs-CZ" dirty="0" smtClean="0">
                <a:solidFill>
                  <a:schemeClr val="tx1"/>
                </a:solidFill>
              </a:rPr>
              <a:t>4,5 </a:t>
            </a:r>
            <a:r>
              <a:rPr lang="cs-CZ" dirty="0" smtClean="0"/>
              <a:t>g </a:t>
            </a:r>
            <a:r>
              <a:rPr lang="cs-CZ" dirty="0" smtClean="0">
                <a:solidFill>
                  <a:schemeClr val="tx1"/>
                </a:solidFill>
              </a:rPr>
              <a:t>cm</a:t>
            </a:r>
            <a:r>
              <a:rPr lang="cs-CZ" baseline="30000" dirty="0" smtClean="0">
                <a:solidFill>
                  <a:schemeClr val="tx1"/>
                </a:solidFill>
              </a:rPr>
              <a:t>-3</a:t>
            </a:r>
            <a:endParaRPr lang="cs-CZ" dirty="0" smtClean="0">
              <a:solidFill>
                <a:schemeClr val="tx1"/>
              </a:solidFill>
            </a:endParaRPr>
          </a:p>
          <a:p>
            <a:pPr indent="-274320" eaLnBrk="1" fontAlgn="auto" hangingPunct="1">
              <a:spcAft>
                <a:spcPts val="0"/>
              </a:spcAft>
              <a:buFont typeface="Wingdings" pitchFamily="2" charset="2"/>
              <a:buChar char="Ø"/>
              <a:defRPr/>
            </a:pPr>
            <a:r>
              <a:rPr lang="cs-CZ" b="1" dirty="0" smtClean="0">
                <a:solidFill>
                  <a:schemeClr val="tx1"/>
                </a:solidFill>
              </a:rPr>
              <a:t>Hustota při teplotě tání : </a:t>
            </a:r>
            <a:r>
              <a:rPr lang="cs-CZ" dirty="0" smtClean="0">
                <a:solidFill>
                  <a:schemeClr val="tx1"/>
                </a:solidFill>
              </a:rPr>
              <a:t>4,11 </a:t>
            </a:r>
            <a:r>
              <a:rPr lang="cs-CZ" dirty="0" smtClean="0"/>
              <a:t>g </a:t>
            </a:r>
            <a:r>
              <a:rPr lang="cs-CZ" dirty="0" smtClean="0">
                <a:solidFill>
                  <a:schemeClr val="tx1"/>
                </a:solidFill>
              </a:rPr>
              <a:t>cm</a:t>
            </a:r>
            <a:r>
              <a:rPr lang="cs-CZ" baseline="30000" dirty="0" smtClean="0">
                <a:solidFill>
                  <a:schemeClr val="tx1"/>
                </a:solidFill>
              </a:rPr>
              <a:t>-3</a:t>
            </a:r>
            <a:endParaRPr lang="cs-CZ" dirty="0" smtClean="0">
              <a:solidFill>
                <a:schemeClr val="tx1"/>
              </a:solidFill>
            </a:endParaRPr>
          </a:p>
          <a:p>
            <a:pPr indent="-274320" eaLnBrk="1" fontAlgn="auto" hangingPunct="1">
              <a:spcAft>
                <a:spcPts val="0"/>
              </a:spcAft>
              <a:buFont typeface="Wingdings" pitchFamily="2" charset="2"/>
              <a:buChar char="Ø"/>
              <a:defRPr/>
            </a:pPr>
            <a:r>
              <a:rPr lang="cs-CZ" b="1" dirty="0" smtClean="0">
                <a:solidFill>
                  <a:schemeClr val="tx1"/>
                </a:solidFill>
              </a:rPr>
              <a:t>Elektronegativita: </a:t>
            </a:r>
            <a:r>
              <a:rPr lang="cs-CZ" dirty="0" smtClean="0">
                <a:solidFill>
                  <a:schemeClr val="tx1"/>
                </a:solidFill>
              </a:rPr>
              <a:t>1,54</a:t>
            </a:r>
          </a:p>
          <a:p>
            <a:pPr indent="-274320" eaLnBrk="1" fontAlgn="auto" hangingPunct="1">
              <a:spcAft>
                <a:spcPts val="0"/>
              </a:spcAft>
              <a:buFont typeface="Wingdings" pitchFamily="2" charset="2"/>
              <a:buChar char="Ø"/>
              <a:defRPr/>
            </a:pPr>
            <a:r>
              <a:rPr lang="cs-CZ" b="1" dirty="0" smtClean="0">
                <a:solidFill>
                  <a:schemeClr val="tx1"/>
                </a:solidFill>
              </a:rPr>
              <a:t>Tepelná vodivost: </a:t>
            </a:r>
            <a:r>
              <a:rPr lang="cs-CZ" dirty="0" smtClean="0">
                <a:solidFill>
                  <a:schemeClr val="tx1"/>
                </a:solidFill>
              </a:rPr>
              <a:t>21,9 W m</a:t>
            </a:r>
            <a:r>
              <a:rPr lang="cs-CZ" baseline="30000" dirty="0" smtClean="0">
                <a:solidFill>
                  <a:schemeClr val="tx1"/>
                </a:solidFill>
              </a:rPr>
              <a:t>-1</a:t>
            </a:r>
            <a:r>
              <a:rPr lang="cs-CZ" dirty="0" smtClean="0">
                <a:solidFill>
                  <a:schemeClr val="tx1"/>
                </a:solidFill>
              </a:rPr>
              <a:t> K</a:t>
            </a:r>
            <a:r>
              <a:rPr lang="cs-CZ" baseline="30000" dirty="0" smtClean="0">
                <a:solidFill>
                  <a:schemeClr val="tx1"/>
                </a:solidFill>
              </a:rPr>
              <a:t>-1</a:t>
            </a:r>
          </a:p>
          <a:p>
            <a:pPr indent="-274320" eaLnBrk="1" fontAlgn="auto" hangingPunct="1">
              <a:spcAft>
                <a:spcPts val="0"/>
              </a:spcAft>
              <a:buFont typeface="Wingdings" pitchFamily="2" charset="2"/>
              <a:buChar char="Ø"/>
              <a:defRPr/>
            </a:pPr>
            <a:r>
              <a:rPr lang="cs-CZ" b="1" dirty="0" smtClean="0">
                <a:solidFill>
                  <a:schemeClr val="tx1"/>
                </a:solidFill>
              </a:rPr>
              <a:t>Elektrická vodivost: </a:t>
            </a:r>
            <a:r>
              <a:rPr lang="cs-CZ" dirty="0" smtClean="0">
                <a:solidFill>
                  <a:schemeClr val="tx1"/>
                </a:solidFill>
              </a:rPr>
              <a:t>2,6.10</a:t>
            </a:r>
            <a:r>
              <a:rPr lang="cs-CZ" baseline="30000" dirty="0" smtClean="0">
                <a:solidFill>
                  <a:schemeClr val="tx1"/>
                </a:solidFill>
              </a:rPr>
              <a:t>6 </a:t>
            </a:r>
          </a:p>
          <a:p>
            <a:pPr indent="-274320" eaLnBrk="1" fontAlgn="auto" hangingPunct="1">
              <a:spcAft>
                <a:spcPts val="0"/>
              </a:spcAft>
              <a:buFont typeface="Wingdings" pitchFamily="2" charset="2"/>
              <a:buChar char="Ø"/>
              <a:defRPr/>
            </a:pPr>
            <a:r>
              <a:rPr lang="cs-CZ" b="1" dirty="0" smtClean="0">
                <a:solidFill>
                  <a:schemeClr val="tx1"/>
                </a:solidFill>
              </a:rPr>
              <a:t>Tvrdost podle </a:t>
            </a:r>
            <a:r>
              <a:rPr lang="cs-CZ" b="1" dirty="0" err="1" smtClean="0">
                <a:solidFill>
                  <a:schemeClr val="tx1"/>
                </a:solidFill>
              </a:rPr>
              <a:t>Mohse</a:t>
            </a:r>
            <a:r>
              <a:rPr lang="cs-CZ" b="1" dirty="0" smtClean="0">
                <a:solidFill>
                  <a:schemeClr val="tx1"/>
                </a:solidFill>
              </a:rPr>
              <a:t>: </a:t>
            </a:r>
            <a:r>
              <a:rPr lang="cs-CZ" dirty="0" smtClean="0">
                <a:solidFill>
                  <a:schemeClr val="tx1"/>
                </a:solidFill>
              </a:rPr>
              <a:t>6</a:t>
            </a:r>
          </a:p>
          <a:p>
            <a:pPr indent="-274320" eaLnBrk="1" fontAlgn="auto" hangingPunct="1">
              <a:spcAft>
                <a:spcPts val="0"/>
              </a:spcAft>
              <a:buFont typeface="Wingdings" pitchFamily="2" charset="2"/>
              <a:buChar char="Ø"/>
              <a:defRPr/>
            </a:pPr>
            <a:r>
              <a:rPr lang="cs-CZ" b="1" dirty="0" smtClean="0">
                <a:solidFill>
                  <a:schemeClr val="tx1"/>
                </a:solidFill>
              </a:rPr>
              <a:t>tvrdost podle </a:t>
            </a:r>
            <a:r>
              <a:rPr lang="cs-CZ" b="1" dirty="0" err="1" smtClean="0">
                <a:solidFill>
                  <a:schemeClr val="tx1"/>
                </a:solidFill>
              </a:rPr>
              <a:t>Vickerse</a:t>
            </a:r>
            <a:r>
              <a:rPr lang="cs-CZ" b="1" dirty="0" smtClean="0">
                <a:solidFill>
                  <a:schemeClr val="tx1"/>
                </a:solidFill>
              </a:rPr>
              <a:t>: </a:t>
            </a:r>
            <a:r>
              <a:rPr lang="cs-CZ" dirty="0" smtClean="0">
                <a:solidFill>
                  <a:schemeClr val="tx1"/>
                </a:solidFill>
              </a:rPr>
              <a:t>960 </a:t>
            </a:r>
            <a:r>
              <a:rPr lang="cs-CZ" dirty="0" err="1" smtClean="0">
                <a:solidFill>
                  <a:schemeClr val="tx1"/>
                </a:solidFill>
              </a:rPr>
              <a:t>MPa</a:t>
            </a:r>
            <a:endParaRPr lang="cs-CZ" dirty="0" smtClean="0">
              <a:solidFill>
                <a:schemeClr val="tx1"/>
              </a:solidFill>
            </a:endParaRPr>
          </a:p>
          <a:p>
            <a:pPr indent="-274320" eaLnBrk="1" fontAlgn="auto" hangingPunct="1">
              <a:spcAft>
                <a:spcPts val="0"/>
              </a:spcAft>
              <a:buFont typeface="Wingdings" pitchFamily="2" charset="2"/>
              <a:buChar char="Ø"/>
              <a:defRPr/>
            </a:pPr>
            <a:r>
              <a:rPr lang="cs-CZ" b="1" dirty="0" smtClean="0">
                <a:solidFill>
                  <a:schemeClr val="tx1"/>
                </a:solidFill>
              </a:rPr>
              <a:t>tvrdost podle </a:t>
            </a:r>
            <a:r>
              <a:rPr lang="cs-CZ" b="1" dirty="0" err="1" smtClean="0">
                <a:solidFill>
                  <a:schemeClr val="tx1"/>
                </a:solidFill>
              </a:rPr>
              <a:t>Brinella</a:t>
            </a:r>
            <a:r>
              <a:rPr lang="cs-CZ" b="1" dirty="0" smtClean="0">
                <a:solidFill>
                  <a:schemeClr val="tx1"/>
                </a:solidFill>
              </a:rPr>
              <a:t>: </a:t>
            </a:r>
            <a:r>
              <a:rPr lang="cs-CZ" dirty="0" smtClean="0">
                <a:solidFill>
                  <a:schemeClr val="tx1"/>
                </a:solidFill>
              </a:rPr>
              <a:t>716 </a:t>
            </a:r>
            <a:r>
              <a:rPr lang="cs-CZ" dirty="0" err="1" smtClean="0">
                <a:solidFill>
                  <a:schemeClr val="tx1"/>
                </a:solidFill>
              </a:rPr>
              <a:t>MPa</a:t>
            </a:r>
            <a:endParaRPr lang="cs-CZ" dirty="0" smtClean="0">
              <a:solidFill>
                <a:schemeClr val="tx1"/>
              </a:solidFill>
            </a:endParaRPr>
          </a:p>
          <a:p>
            <a:pPr indent="-274320" eaLnBrk="1" fontAlgn="auto" hangingPunct="1">
              <a:spcAft>
                <a:spcPts val="0"/>
              </a:spcAft>
              <a:buFont typeface="Wingdings" pitchFamily="2" charset="2"/>
              <a:buChar char="Ø"/>
              <a:defRPr/>
            </a:pPr>
            <a:endParaRPr lang="cs-CZ" sz="180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9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099">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0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2065</TotalTime>
  <Words>1256</Words>
  <Application>Microsoft Office PowerPoint</Application>
  <PresentationFormat>Předvádění na obrazovce (4:3)</PresentationFormat>
  <Paragraphs>192</Paragraphs>
  <Slides>26</Slides>
  <Notes>1</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Austin</vt:lpstr>
      <vt:lpstr>Titan</vt:lpstr>
      <vt:lpstr>Obecná charakteristika prvku</vt:lpstr>
      <vt:lpstr>Snímek 3</vt:lpstr>
      <vt:lpstr>Snímek 4</vt:lpstr>
      <vt:lpstr>Výskyt</vt:lpstr>
      <vt:lpstr>Snímek 6</vt:lpstr>
      <vt:lpstr>Snímek 7</vt:lpstr>
      <vt:lpstr>Obecné fyzikální vlastnosti</vt:lpstr>
      <vt:lpstr>Snímek 9</vt:lpstr>
      <vt:lpstr>Snímek 10</vt:lpstr>
      <vt:lpstr>Příprava v chemické laboratoři a výroba</vt:lpstr>
      <vt:lpstr>Snímek 12</vt:lpstr>
      <vt:lpstr>Snímek 13</vt:lpstr>
      <vt:lpstr>Snímek 14</vt:lpstr>
      <vt:lpstr>Bezkyslíkaté sloučeniny</vt:lpstr>
      <vt:lpstr>Snímek 16</vt:lpstr>
      <vt:lpstr>Snímek 17</vt:lpstr>
      <vt:lpstr>Kyslíkaté sloučeniny</vt:lpstr>
      <vt:lpstr>Snímek 19</vt:lpstr>
      <vt:lpstr>Snímek 20</vt:lpstr>
      <vt:lpstr>Využití,poznámky a zajímavosti</vt:lpstr>
      <vt:lpstr>Snímek 22</vt:lpstr>
      <vt:lpstr>Snímek 23</vt:lpstr>
      <vt:lpstr>Snímek 24</vt:lpstr>
      <vt:lpstr>Zdroje</vt:lpstr>
      <vt:lpstr>Snímek 26</vt:lpstr>
    </vt:vector>
  </TitlesOfParts>
  <Company>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Výroba železa</dc:title>
  <dc:creator>Helena</dc:creator>
  <cp:lastModifiedBy>Platan</cp:lastModifiedBy>
  <cp:revision>209</cp:revision>
  <dcterms:created xsi:type="dcterms:W3CDTF">2006-12-08T18:56:04Z</dcterms:created>
  <dcterms:modified xsi:type="dcterms:W3CDTF">2012-04-26T04:39:12Z</dcterms:modified>
</cp:coreProperties>
</file>