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ppt/theme/themeOverride1.xml" ContentType="application/vnd.openxmlformats-officedocument.themeOverride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57" r:id="rId3"/>
    <p:sldId id="264" r:id="rId4"/>
    <p:sldId id="260" r:id="rId5"/>
    <p:sldId id="258" r:id="rId6"/>
    <p:sldId id="259" r:id="rId7"/>
    <p:sldId id="261" r:id="rId8"/>
    <p:sldId id="265" r:id="rId9"/>
    <p:sldId id="263" r:id="rId10"/>
    <p:sldId id="266" r:id="rId11"/>
    <p:sldId id="267" r:id="rId12"/>
    <p:sldId id="268" r:id="rId13"/>
    <p:sldId id="269" r:id="rId14"/>
    <p:sldId id="270" r:id="rId15"/>
    <p:sldId id="271" r:id="rId16"/>
    <p:sldId id="272" r:id="rId17"/>
  </p:sldIdLst>
  <p:sldSz cx="9144000" cy="6858000" type="screen4x3"/>
  <p:notesSz cx="6858000" cy="9144000"/>
  <p:defaultTextStyle>
    <a:defPPr>
      <a:defRPr lang="cs-CZ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71" d="100"/>
          <a:sy n="71" d="100"/>
        </p:scale>
        <p:origin x="-1134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Obdélník 11"/>
          <p:cNvSpPr/>
          <p:nvPr/>
        </p:nvSpPr>
        <p:spPr bwMode="auto">
          <a:xfrm>
            <a:off x="276225" y="0"/>
            <a:ext cx="104775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Obdélník 13"/>
          <p:cNvSpPr/>
          <p:nvPr/>
        </p:nvSpPr>
        <p:spPr bwMode="auto">
          <a:xfrm>
            <a:off x="990600" y="0"/>
            <a:ext cx="182563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Obdélník 18"/>
          <p:cNvSpPr/>
          <p:nvPr/>
        </p:nvSpPr>
        <p:spPr bwMode="auto">
          <a:xfrm>
            <a:off x="1141413" y="0"/>
            <a:ext cx="230187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Přímá spojovací čára 10"/>
          <p:cNvSpPr>
            <a:spLocks noChangeShapeType="1"/>
          </p:cNvSpPr>
          <p:nvPr/>
        </p:nvSpPr>
        <p:spPr bwMode="auto">
          <a:xfrm>
            <a:off x="106363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1" name="Přímá spojovací čára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2" name="Přímá spojovací čára 19"/>
          <p:cNvSpPr>
            <a:spLocks noChangeShapeType="1"/>
          </p:cNvSpPr>
          <p:nvPr/>
        </p:nvSpPr>
        <p:spPr bwMode="auto">
          <a:xfrm>
            <a:off x="854075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3" name="Přímá spojovací čára 15"/>
          <p:cNvSpPr>
            <a:spLocks noChangeShapeType="1"/>
          </p:cNvSpPr>
          <p:nvPr/>
        </p:nvSpPr>
        <p:spPr bwMode="auto">
          <a:xfrm>
            <a:off x="172720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4" name="Přímá spojovací čára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5" name="Přímá spojovací čára 21"/>
          <p:cNvSpPr>
            <a:spLocks noChangeShapeType="1"/>
          </p:cNvSpPr>
          <p:nvPr/>
        </p:nvSpPr>
        <p:spPr bwMode="auto">
          <a:xfrm>
            <a:off x="9113838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6" name="Obdélník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7" name="Elipsa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8" name="Elipsa 22"/>
          <p:cNvSpPr/>
          <p:nvPr/>
        </p:nvSpPr>
        <p:spPr bwMode="auto">
          <a:xfrm>
            <a:off x="1309688" y="4867275"/>
            <a:ext cx="641350" cy="64135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9" name="Elipsa 23"/>
          <p:cNvSpPr/>
          <p:nvPr/>
        </p:nvSpPr>
        <p:spPr bwMode="auto">
          <a:xfrm>
            <a:off x="1090613" y="5500688"/>
            <a:ext cx="138112" cy="136525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0" name="Elipsa 25"/>
          <p:cNvSpPr/>
          <p:nvPr/>
        </p:nvSpPr>
        <p:spPr bwMode="auto">
          <a:xfrm>
            <a:off x="1663700" y="5788025"/>
            <a:ext cx="274638" cy="274638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1" name="Elipsa 24"/>
          <p:cNvSpPr/>
          <p:nvPr/>
        </p:nvSpPr>
        <p:spPr>
          <a:xfrm>
            <a:off x="1905000" y="4495800"/>
            <a:ext cx="365125" cy="365125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8" name="Nadpis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9" name="Podnadpis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cs-CZ" smtClean="0"/>
              <a:t>Klepnutím lze upravit styl předlohy podnadpisů.</a:t>
            </a:r>
            <a:endParaRPr lang="en-US"/>
          </a:p>
        </p:txBody>
      </p:sp>
      <p:sp>
        <p:nvSpPr>
          <p:cNvPr id="22" name="Zástupný symbol pro datum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463" y="1174750"/>
            <a:ext cx="2286000" cy="3810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45463E-D26E-4D4B-94AC-BB01FFB4E71F}" type="datetimeFigureOut">
              <a:rPr lang="cs-CZ"/>
              <a:pPr>
                <a:defRPr/>
              </a:pPr>
              <a:t>13.1.2014</a:t>
            </a:fld>
            <a:endParaRPr lang="cs-CZ"/>
          </a:p>
        </p:txBody>
      </p:sp>
      <p:sp>
        <p:nvSpPr>
          <p:cNvPr id="23" name="Zástupný symbol pro zápatí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076" y="4181475"/>
            <a:ext cx="3657600" cy="3841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24" name="Zástupný symbol pro číslo snímku 28"/>
          <p:cNvSpPr>
            <a:spLocks noGrp="1"/>
          </p:cNvSpPr>
          <p:nvPr>
            <p:ph type="sldNum" sz="quarter" idx="12"/>
          </p:nvPr>
        </p:nvSpPr>
        <p:spPr bwMode="auto">
          <a:xfrm>
            <a:off x="1325563" y="4929188"/>
            <a:ext cx="609600" cy="5175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71DC55-0AC6-461A-8D73-2BCA075E65DC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Zástupný symbol pro datum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4EAA68-1194-4E87-AFFA-BDD639CE11E6}" type="datetimeFigureOut">
              <a:rPr lang="cs-CZ"/>
              <a:pPr>
                <a:defRPr/>
              </a:pPr>
              <a:t>13.1.2014</a:t>
            </a:fld>
            <a:endParaRPr lang="cs-CZ"/>
          </a:p>
        </p:txBody>
      </p:sp>
      <p:sp>
        <p:nvSpPr>
          <p:cNvPr id="5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0950B0-DA70-4839-9998-6E078846E61C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Zástupný symbol pro datum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5FF379-7B99-4483-9B79-AB86F7BDB515}" type="datetimeFigureOut">
              <a:rPr lang="cs-CZ"/>
              <a:pPr>
                <a:defRPr/>
              </a:pPr>
              <a:t>13.1.2014</a:t>
            </a:fld>
            <a:endParaRPr lang="cs-CZ"/>
          </a:p>
        </p:txBody>
      </p:sp>
      <p:sp>
        <p:nvSpPr>
          <p:cNvPr id="5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D3A576-C6D7-4B6D-9071-1E92108C5127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8" name="Zástupný symbol pro obsah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D943AD5B-C27F-4914-ABAF-8A4E4A86102D}" type="datetimeFigureOut">
              <a:rPr lang="cs-CZ"/>
              <a:pPr>
                <a:defRPr/>
              </a:pPr>
              <a:t>13.1.2014</a:t>
            </a:fld>
            <a:endParaRPr lang="cs-CZ"/>
          </a:p>
        </p:txBody>
      </p:sp>
      <p:sp>
        <p:nvSpPr>
          <p:cNvPr id="5" name="Zástupný symbol pro číslo snímku 8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77F8C490-DE13-4174-B636-4E4EB5D43729}" type="slidenum">
              <a:rPr lang="cs-CZ"/>
              <a:pPr>
                <a:defRPr/>
              </a:pPr>
              <a:t>‹#›</a:t>
            </a:fld>
            <a:endParaRPr lang="cs-CZ"/>
          </a:p>
        </p:txBody>
      </p:sp>
      <p:sp>
        <p:nvSpPr>
          <p:cNvPr id="6" name="Zástupný symbol pro zápatí 9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Obdélník 9"/>
          <p:cNvSpPr/>
          <p:nvPr/>
        </p:nvSpPr>
        <p:spPr bwMode="auto">
          <a:xfrm>
            <a:off x="276225" y="0"/>
            <a:ext cx="104775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Obdélník 10"/>
          <p:cNvSpPr/>
          <p:nvPr/>
        </p:nvSpPr>
        <p:spPr bwMode="auto">
          <a:xfrm>
            <a:off x="990600" y="0"/>
            <a:ext cx="182563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Obdélník 11"/>
          <p:cNvSpPr/>
          <p:nvPr/>
        </p:nvSpPr>
        <p:spPr bwMode="auto">
          <a:xfrm>
            <a:off x="1141413" y="0"/>
            <a:ext cx="230187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Přímá spojovací čára 12"/>
          <p:cNvSpPr>
            <a:spLocks noChangeShapeType="1"/>
          </p:cNvSpPr>
          <p:nvPr/>
        </p:nvSpPr>
        <p:spPr bwMode="auto">
          <a:xfrm>
            <a:off x="106363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9" name="Přímá spojovací čára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0" name="Přímá spojovací čára 14"/>
          <p:cNvSpPr>
            <a:spLocks noChangeShapeType="1"/>
          </p:cNvSpPr>
          <p:nvPr/>
        </p:nvSpPr>
        <p:spPr bwMode="auto">
          <a:xfrm>
            <a:off x="854075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1" name="Přímá spojovací čára 15"/>
          <p:cNvSpPr>
            <a:spLocks noChangeShapeType="1"/>
          </p:cNvSpPr>
          <p:nvPr/>
        </p:nvSpPr>
        <p:spPr bwMode="auto">
          <a:xfrm>
            <a:off x="172720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2" name="Přímá spojovací čára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3" name="Obdélník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4" name="Elipsa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5" name="Elipsa 19"/>
          <p:cNvSpPr/>
          <p:nvPr/>
        </p:nvSpPr>
        <p:spPr bwMode="auto">
          <a:xfrm>
            <a:off x="1323975" y="4867275"/>
            <a:ext cx="642938" cy="64135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6" name="Elipsa 20"/>
          <p:cNvSpPr/>
          <p:nvPr/>
        </p:nvSpPr>
        <p:spPr bwMode="auto">
          <a:xfrm>
            <a:off x="1090613" y="5500688"/>
            <a:ext cx="138112" cy="136525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7" name="Elipsa 21"/>
          <p:cNvSpPr/>
          <p:nvPr/>
        </p:nvSpPr>
        <p:spPr bwMode="auto">
          <a:xfrm>
            <a:off x="1663700" y="5791200"/>
            <a:ext cx="274638" cy="274638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8" name="Elipsa 22"/>
          <p:cNvSpPr/>
          <p:nvPr/>
        </p:nvSpPr>
        <p:spPr bwMode="auto">
          <a:xfrm>
            <a:off x="1879600" y="4479925"/>
            <a:ext cx="365125" cy="365125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9" name="Přímá spojovací čára 25"/>
          <p:cNvSpPr>
            <a:spLocks noChangeShapeType="1"/>
          </p:cNvSpPr>
          <p:nvPr/>
        </p:nvSpPr>
        <p:spPr bwMode="auto">
          <a:xfrm>
            <a:off x="9097963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20" name="Zástupný symbol pro datum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2875" y="1169988"/>
            <a:ext cx="2286000" cy="3810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7CEDB9-2B6F-4BC2-A6D6-A0FA738F97B6}" type="datetimeFigureOut">
              <a:rPr lang="cs-CZ"/>
              <a:pPr>
                <a:defRPr/>
              </a:pPr>
              <a:t>13.1.2014</a:t>
            </a:fld>
            <a:endParaRPr lang="cs-CZ"/>
          </a:p>
        </p:txBody>
      </p:sp>
      <p:sp>
        <p:nvSpPr>
          <p:cNvPr id="21" name="Zástupný symbol pro zápatí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076" y="4178300"/>
            <a:ext cx="3657600" cy="3841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22" name="Zástupný symbol pro číslo snímku 5"/>
          <p:cNvSpPr>
            <a:spLocks noGrp="1"/>
          </p:cNvSpPr>
          <p:nvPr>
            <p:ph type="sldNum" sz="quarter" idx="12"/>
          </p:nvPr>
        </p:nvSpPr>
        <p:spPr bwMode="auto">
          <a:xfrm>
            <a:off x="1339850" y="4929188"/>
            <a:ext cx="609600" cy="5175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97FC6F-C373-4875-BD68-3FE507C89EE2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9" name="Zástupný symbol pro obsah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11" name="Zástupný symbol pro obsah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5" name="Zástupný symbol pro datum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348E5A-452B-4DC7-B244-B6B7B8C9E3AC}" type="datetimeFigureOut">
              <a:rPr lang="cs-CZ"/>
              <a:pPr>
                <a:defRPr/>
              </a:pPr>
              <a:t>13.1.2014</a:t>
            </a:fld>
            <a:endParaRPr lang="cs-CZ"/>
          </a:p>
        </p:txBody>
      </p:sp>
      <p:sp>
        <p:nvSpPr>
          <p:cNvPr id="6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951621-D558-4F16-A76D-34D0C7927C6D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11" name="Zástupný symbol pro obsah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13" name="Zástupný symbol pro obsah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12" name="Zástupný symbol pro text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14" name="Zástupný symbol pro text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7" name="Zástupný symbol pro datum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6EE830-23F1-45F5-8817-5A6F253F3E43}" type="datetimeFigureOut">
              <a:rPr lang="cs-CZ"/>
              <a:pPr>
                <a:defRPr/>
              </a:pPr>
              <a:t>13.1.2014</a:t>
            </a:fld>
            <a:endParaRPr lang="cs-CZ"/>
          </a:p>
        </p:txBody>
      </p:sp>
      <p:sp>
        <p:nvSpPr>
          <p:cNvPr id="8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Zástupný symbol pro číslo snímku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A69A6E-1C51-42DA-BF02-2888122AEC98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3" name="Zástupný symbol pro datum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B5D69775-9CAE-472A-9546-8D6FFD64F9A0}" type="datetimeFigureOut">
              <a:rPr lang="cs-CZ"/>
              <a:pPr>
                <a:defRPr/>
              </a:pPr>
              <a:t>13.1.2014</a:t>
            </a:fld>
            <a:endParaRPr lang="cs-CZ"/>
          </a:p>
        </p:txBody>
      </p:sp>
      <p:sp>
        <p:nvSpPr>
          <p:cNvPr id="4" name="Zástupný symbol pro číslo snímku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C36545D3-7862-4F81-95DE-6F2656F40A59}" type="slidenum">
              <a:rPr lang="cs-CZ"/>
              <a:pPr>
                <a:defRPr/>
              </a:pPr>
              <a:t>‹#›</a:t>
            </a:fld>
            <a:endParaRPr lang="cs-CZ"/>
          </a:p>
        </p:txBody>
      </p:sp>
      <p:sp>
        <p:nvSpPr>
          <p:cNvPr id="5" name="Zástupný symbol pro zápatí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E87059-4D44-49DB-85F5-A52D3A610E73}" type="datetimeFigureOut">
              <a:rPr lang="cs-CZ"/>
              <a:pPr>
                <a:defRPr/>
              </a:pPr>
              <a:t>13.1.2014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Zástupný symbol pro číslo snímku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FB7E2B-6BFD-4806-A3C5-DF587AF2723B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římá spojovací čára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6" name="Přímá spojovací čára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7" name="Přímá spojovací čára 8"/>
          <p:cNvSpPr>
            <a:spLocks noChangeShapeType="1"/>
          </p:cNvSpPr>
          <p:nvPr/>
        </p:nvSpPr>
        <p:spPr bwMode="auto">
          <a:xfrm>
            <a:off x="6192838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8" name="Přímá spojovací čára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9" name="Obdélník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Přímá spojovací čára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1" name="Elipsa 13"/>
          <p:cNvSpPr/>
          <p:nvPr/>
        </p:nvSpPr>
        <p:spPr>
          <a:xfrm>
            <a:off x="8156575" y="5715000"/>
            <a:ext cx="549275" cy="549275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/>
          <a:lstStyle>
            <a:lvl1pPr algn="l">
              <a:buNone/>
              <a:defRPr sz="2000" b="1" cap="small" baseline="0"/>
            </a:lvl1pPr>
          </a:lstStyle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18" name="Zástupný symbol pro obsah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12" name="Zástupný symbol pro datum 20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E4A2F9AC-B6D7-4640-A13B-B381872115C7}" type="datetimeFigureOut">
              <a:rPr lang="cs-CZ"/>
              <a:pPr>
                <a:defRPr/>
              </a:pPr>
              <a:t>13.1.2014</a:t>
            </a:fld>
            <a:endParaRPr lang="cs-CZ"/>
          </a:p>
        </p:txBody>
      </p:sp>
      <p:sp>
        <p:nvSpPr>
          <p:cNvPr id="13" name="Zástupný symbol pro číslo snímku 21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9B584839-6C7B-4047-B27A-067311F3E39C}" type="slidenum">
              <a:rPr lang="cs-CZ"/>
              <a:pPr>
                <a:defRPr/>
              </a:pPr>
              <a:t>‹#›</a:t>
            </a:fld>
            <a:endParaRPr lang="cs-CZ"/>
          </a:p>
        </p:txBody>
      </p:sp>
      <p:sp>
        <p:nvSpPr>
          <p:cNvPr id="14" name="Zástupný symbol pro zápatí 22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římá spojovací čára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6" name="Elipsa 12"/>
          <p:cNvSpPr/>
          <p:nvPr/>
        </p:nvSpPr>
        <p:spPr>
          <a:xfrm>
            <a:off x="8156575" y="5715000"/>
            <a:ext cx="549275" cy="549275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7" name="Přímá spojovací čára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8" name="Obdélník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Přímá spojovací čára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0" name="Přímá spojovací čára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11" name="Přímá spojovací čára 19"/>
          <p:cNvSpPr>
            <a:spLocks noChangeShapeType="1"/>
          </p:cNvSpPr>
          <p:nvPr/>
        </p:nvSpPr>
        <p:spPr bwMode="auto">
          <a:xfrm>
            <a:off x="6192838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cs-CZ" noProof="0" smtClean="0"/>
              <a:t>Klepnutím na ikonu přidáte obrázek.</a:t>
            </a:r>
            <a:endParaRPr lang="en-US" noProof="0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spcCol="274320" rtlCol="0" fromWordArt="0" forceAA="0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12" name="Zástupný symbol pro datum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88D45CB9-861C-4CBC-8AA3-7206F036E1A7}" type="datetimeFigureOut">
              <a:rPr lang="cs-CZ"/>
              <a:pPr>
                <a:defRPr/>
              </a:pPr>
              <a:t>13.1.2014</a:t>
            </a:fld>
            <a:endParaRPr lang="cs-CZ"/>
          </a:p>
        </p:txBody>
      </p:sp>
      <p:sp>
        <p:nvSpPr>
          <p:cNvPr id="13" name="Zástupný symbol pro číslo snímku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1D233098-2738-4DD0-8C18-67350172A8E6}" type="slidenum">
              <a:rPr lang="cs-CZ"/>
              <a:pPr>
                <a:defRPr/>
              </a:pPr>
              <a:t>‹#›</a:t>
            </a:fld>
            <a:endParaRPr lang="cs-CZ"/>
          </a:p>
        </p:txBody>
      </p:sp>
      <p:sp>
        <p:nvSpPr>
          <p:cNvPr id="14" name="Zástupný symbol pro zápatí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římá spojovací čára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22" name="Zástupný symbol pro nadpis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1028" name="Zástupný symbol pro text 1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7467600" cy="4873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smtClean="0"/>
          </a:p>
        </p:txBody>
      </p:sp>
      <p:sp>
        <p:nvSpPr>
          <p:cNvPr id="14" name="Zástupný symbol pro datum 13"/>
          <p:cNvSpPr>
            <a:spLocks noGrp="1"/>
          </p:cNvSpPr>
          <p:nvPr>
            <p:ph type="dt" sz="half" idx="2"/>
          </p:nvPr>
        </p:nvSpPr>
        <p:spPr>
          <a:xfrm rot="5400000">
            <a:off x="7589045" y="1081881"/>
            <a:ext cx="2011362" cy="384175"/>
          </a:xfrm>
          <a:prstGeom prst="rect">
            <a:avLst/>
          </a:prstGeom>
        </p:spPr>
        <p:txBody>
          <a:bodyPr vert="horz" anchor="ctr" anchorCtr="0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/>
                </a:solidFill>
                <a:latin typeface="+mn-lt"/>
              </a:defRPr>
            </a:lvl1pPr>
          </a:lstStyle>
          <a:p>
            <a:pPr>
              <a:defRPr/>
            </a:pPr>
            <a:fld id="{7FE60525-DFD1-4628-B622-02C2A7C2D586}" type="datetimeFigureOut">
              <a:rPr lang="cs-CZ"/>
              <a:pPr>
                <a:defRPr/>
              </a:pPr>
              <a:t>13.1.2014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3"/>
          </p:nvPr>
        </p:nvSpPr>
        <p:spPr>
          <a:xfrm rot="5400000">
            <a:off x="6989763" y="3736975"/>
            <a:ext cx="32004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/>
                </a:solidFill>
                <a:latin typeface="+mn-lt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Přímá spojovací čára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9" name="Přímá spojovací čára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0" name="Obdélník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1" name="Přímá spojovací čára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2" name="Elipsa 11"/>
          <p:cNvSpPr/>
          <p:nvPr/>
        </p:nvSpPr>
        <p:spPr>
          <a:xfrm>
            <a:off x="8156575" y="5715000"/>
            <a:ext cx="549275" cy="549275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3" name="Zástupný symbol pro číslo snímku 22"/>
          <p:cNvSpPr>
            <a:spLocks noGrp="1"/>
          </p:cNvSpPr>
          <p:nvPr>
            <p:ph type="sldNum" sz="quarter" idx="4"/>
          </p:nvPr>
        </p:nvSpPr>
        <p:spPr>
          <a:xfrm>
            <a:off x="8129588" y="5734050"/>
            <a:ext cx="609600" cy="520700"/>
          </a:xfrm>
          <a:prstGeom prst="rect">
            <a:avLst/>
          </a:prstGeom>
        </p:spPr>
        <p:txBody>
          <a:bodyPr vert="horz" anchor="ctr"/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400" b="1">
                <a:solidFill>
                  <a:srgbClr val="FFFFFF"/>
                </a:solidFill>
                <a:latin typeface="+mn-lt"/>
              </a:defRPr>
            </a:lvl1pPr>
          </a:lstStyle>
          <a:p>
            <a:pPr>
              <a:defRPr/>
            </a:pPr>
            <a:fld id="{D6F733BD-F8DD-4B0C-9B68-822CB7C47C2A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1" r:id="rId4"/>
    <p:sldLayoutId id="2147483692" r:id="rId5"/>
    <p:sldLayoutId id="2147483699" r:id="rId6"/>
    <p:sldLayoutId id="2147483693" r:id="rId7"/>
    <p:sldLayoutId id="2147483700" r:id="rId8"/>
    <p:sldLayoutId id="2147483701" r:id="rId9"/>
    <p:sldLayoutId id="2147483694" r:id="rId10"/>
    <p:sldLayoutId id="2147483695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000" kern="1200" cap="small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/>
        </a:defRPr>
      </a:lvl5pPr>
      <a:lvl6pPr marL="457200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/>
        </a:defRPr>
      </a:lvl6pPr>
      <a:lvl7pPr marL="914400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/>
        </a:defRPr>
      </a:lvl7pPr>
      <a:lvl8pPr marL="1371600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/>
        </a:defRPr>
      </a:lvl8pPr>
      <a:lvl9pPr marL="1828800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/>
        </a:defRPr>
      </a:lvl9pPr>
    </p:titleStyle>
    <p:bodyStyle>
      <a:lvl1pPr marL="273050" indent="-27305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SzPct val="70000"/>
        <a:buFont typeface="Wingdings" pitchFamily="2" charset="2"/>
        <a:buChar char="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0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563" algn="l" rtl="0" eaLnBrk="0" fontAlgn="base" hangingPunct="0">
        <a:spcBef>
          <a:spcPct val="20000"/>
        </a:spcBef>
        <a:spcAft>
          <a:spcPct val="0"/>
        </a:spcAft>
        <a:buClr>
          <a:srgbClr val="E0752F"/>
        </a:buClr>
        <a:buSzPct val="60000"/>
        <a:buFont typeface="Wingdings" pitchFamily="2" charset="2"/>
        <a:buChar char="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182563" algn="l" rtl="0" eaLnBrk="0" fontAlgn="base" hangingPunct="0">
        <a:spcBef>
          <a:spcPct val="20000"/>
        </a:spcBef>
        <a:spcAft>
          <a:spcPct val="0"/>
        </a:spcAft>
        <a:buClr>
          <a:srgbClr val="FEC3AE"/>
        </a:buClr>
        <a:buSzPct val="60000"/>
        <a:buFont typeface="Wingdings" pitchFamily="2" charset="2"/>
        <a:buChar char="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182563" algn="l" rtl="0" eaLnBrk="0" fontAlgn="base" hangingPunct="0">
        <a:spcBef>
          <a:spcPct val="20000"/>
        </a:spcBef>
        <a:spcAft>
          <a:spcPct val="0"/>
        </a:spcAft>
        <a:buClr>
          <a:srgbClr val="BDCAE9"/>
        </a:buClr>
        <a:buSzPct val="68000"/>
        <a:buFont typeface="Wingdings 2" pitchFamily="18" charset="2"/>
        <a:buChar char="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hyperlink" Target="http://orion.chemi.muni.cz/zakladni_pojmy_z_biochemie/page0334.htm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3888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sz="6000" dirty="0" smtClean="0">
                <a:latin typeface="Arial" pitchFamily="34" charset="0"/>
                <a:cs typeface="Arial" pitchFamily="34" charset="0"/>
              </a:rPr>
              <a:t>Biomembrány</a:t>
            </a:r>
            <a:endParaRPr lang="cs-CZ" sz="6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314" name="Podnadpis 2"/>
          <p:cNvSpPr>
            <a:spLocks noGrp="1"/>
          </p:cNvSpPr>
          <p:nvPr>
            <p:ph type="subTitle" idx="1"/>
          </p:nvPr>
        </p:nvSpPr>
        <p:spPr>
          <a:xfrm>
            <a:off x="2286000" y="5003800"/>
            <a:ext cx="6172200" cy="1371600"/>
          </a:xfrm>
        </p:spPr>
        <p:txBody>
          <a:bodyPr/>
          <a:lstStyle/>
          <a:p>
            <a:pPr eaLnBrk="1" hangingPunct="1"/>
            <a:endParaRPr lang="cs-CZ" smtClean="0"/>
          </a:p>
          <a:p>
            <a:pPr eaLnBrk="1" hangingPunct="1"/>
            <a:r>
              <a:rPr lang="cs-CZ" smtClean="0"/>
              <a:t>		Sára Jechová,  leden 2014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0825" y="0"/>
            <a:ext cx="8137525" cy="561975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sz="2000" b="1" dirty="0" smtClean="0">
                <a:latin typeface="Arial" pitchFamily="34" charset="0"/>
                <a:cs typeface="Arial" pitchFamily="34" charset="0"/>
              </a:rPr>
              <a:t>Transport přes biomembrány</a:t>
            </a:r>
            <a:endParaRPr lang="cs-CZ" sz="2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2530" name="Zástupný symbol pro obsah 2"/>
          <p:cNvSpPr>
            <a:spLocks noGrp="1"/>
          </p:cNvSpPr>
          <p:nvPr>
            <p:ph sz="quarter" idx="1"/>
          </p:nvPr>
        </p:nvSpPr>
        <p:spPr>
          <a:xfrm>
            <a:off x="0" y="549275"/>
            <a:ext cx="8964613" cy="575945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Century Schoolbook"/>
              <a:buAutoNum type="alphaUcPeriod"/>
            </a:pPr>
            <a:r>
              <a:rPr lang="cs-CZ" sz="1600" b="1" u="sng" smtClean="0">
                <a:latin typeface="Arial" charset="0"/>
                <a:cs typeface="Arial" charset="0"/>
              </a:rPr>
              <a:t>pasivní přenos</a:t>
            </a:r>
          </a:p>
          <a:p>
            <a:pPr eaLnBrk="1" hangingPunct="1">
              <a:lnSpc>
                <a:spcPct val="90000"/>
              </a:lnSpc>
            </a:pPr>
            <a:r>
              <a:rPr lang="cs-CZ" sz="1600" b="1" smtClean="0">
                <a:latin typeface="Arial" charset="0"/>
                <a:cs typeface="Arial" charset="0"/>
              </a:rPr>
              <a:t>nevyžaduje energii</a:t>
            </a:r>
            <a:r>
              <a:rPr lang="cs-CZ" sz="1600" smtClean="0">
                <a:latin typeface="Arial" charset="0"/>
                <a:cs typeface="Arial" charset="0"/>
              </a:rPr>
              <a:t>= spontánní pohyb směřující k rovnováze</a:t>
            </a:r>
          </a:p>
          <a:p>
            <a:pPr eaLnBrk="1" hangingPunct="1">
              <a:lnSpc>
                <a:spcPct val="90000"/>
              </a:lnSpc>
            </a:pPr>
            <a:r>
              <a:rPr lang="cs-CZ" sz="1600" smtClean="0">
                <a:latin typeface="Arial" charset="0"/>
                <a:cs typeface="Arial" charset="0"/>
              </a:rPr>
              <a:t>jeho </a:t>
            </a:r>
            <a:r>
              <a:rPr lang="cs-CZ" sz="1600" b="1" smtClean="0">
                <a:latin typeface="Arial" charset="0"/>
                <a:cs typeface="Arial" charset="0"/>
              </a:rPr>
              <a:t>hnací silou </a:t>
            </a:r>
            <a:r>
              <a:rPr lang="cs-CZ" sz="1600" smtClean="0">
                <a:latin typeface="Arial" charset="0"/>
                <a:cs typeface="Arial" charset="0"/>
              </a:rPr>
              <a:t>je: </a:t>
            </a:r>
            <a:endParaRPr lang="cs-CZ" sz="1600" b="1" smtClean="0">
              <a:latin typeface="Arial" charset="0"/>
              <a:cs typeface="Arial" charset="0"/>
            </a:endParaRPr>
          </a:p>
          <a:p>
            <a:pPr eaLnBrk="1" hangingPunct="1">
              <a:lnSpc>
                <a:spcPct val="90000"/>
              </a:lnSpc>
              <a:buFont typeface="Century Schoolbook"/>
              <a:buAutoNum type="arabicPeriod"/>
            </a:pPr>
            <a:r>
              <a:rPr lang="cs-CZ" sz="1600" b="1" smtClean="0">
                <a:latin typeface="Arial" charset="0"/>
                <a:cs typeface="Arial" charset="0"/>
              </a:rPr>
              <a:t>koncentrační elektrochemický spád</a:t>
            </a:r>
            <a:r>
              <a:rPr lang="cs-CZ" sz="1600" smtClean="0">
                <a:latin typeface="Arial" charset="0"/>
                <a:cs typeface="Arial" charset="0"/>
              </a:rPr>
              <a:t> </a:t>
            </a:r>
          </a:p>
          <a:p>
            <a:pPr eaLnBrk="1" hangingPunct="1">
              <a:lnSpc>
                <a:spcPct val="90000"/>
              </a:lnSpc>
              <a:buFont typeface="Arial" charset="0"/>
              <a:buChar char="•"/>
            </a:pPr>
            <a:r>
              <a:rPr lang="cs-CZ" sz="1600" b="1" smtClean="0">
                <a:latin typeface="Arial" charset="0"/>
                <a:cs typeface="Arial" charset="0"/>
              </a:rPr>
              <a:t>chemický spád- </a:t>
            </a:r>
            <a:r>
              <a:rPr lang="cs-CZ" sz="1600" smtClean="0">
                <a:latin typeface="Arial" charset="0"/>
                <a:cs typeface="Arial" charset="0"/>
              </a:rPr>
              <a:t>pohyb z místa o vysoké do místa o nízké koncentraci </a:t>
            </a:r>
          </a:p>
          <a:p>
            <a:pPr eaLnBrk="1" hangingPunct="1">
              <a:lnSpc>
                <a:spcPct val="90000"/>
              </a:lnSpc>
              <a:buFont typeface="Arial" charset="0"/>
              <a:buChar char="•"/>
            </a:pPr>
            <a:r>
              <a:rPr lang="cs-CZ" sz="1600" b="1" smtClean="0">
                <a:latin typeface="Arial" charset="0"/>
                <a:cs typeface="Arial" charset="0"/>
              </a:rPr>
              <a:t>elektrický spád</a:t>
            </a:r>
            <a:r>
              <a:rPr lang="cs-CZ" sz="1600" smtClean="0">
                <a:latin typeface="Arial" charset="0"/>
                <a:cs typeface="Arial" charset="0"/>
              </a:rPr>
              <a:t>-</a:t>
            </a:r>
            <a:r>
              <a:rPr lang="cs-CZ" sz="1600" b="1" smtClean="0">
                <a:latin typeface="Arial" charset="0"/>
                <a:cs typeface="Arial" charset="0"/>
              </a:rPr>
              <a:t> </a:t>
            </a:r>
            <a:r>
              <a:rPr lang="cs-CZ" sz="1600" smtClean="0">
                <a:latin typeface="Arial" charset="0"/>
                <a:cs typeface="Arial" charset="0"/>
              </a:rPr>
              <a:t>pohyb směrem k roztoku s opačným nábojem (vnitřek buňky má obvykle negativní náboj) </a:t>
            </a:r>
            <a:endParaRPr lang="cs-CZ" sz="1600" b="1" smtClean="0">
              <a:latin typeface="Arial" charset="0"/>
              <a:cs typeface="Arial" charset="0"/>
            </a:endParaRPr>
          </a:p>
          <a:p>
            <a:pPr eaLnBrk="1" hangingPunct="1">
              <a:lnSpc>
                <a:spcPct val="90000"/>
              </a:lnSpc>
              <a:buFont typeface="Century Schoolbook"/>
              <a:buAutoNum type="arabicPeriod" startAt="2"/>
            </a:pPr>
            <a:r>
              <a:rPr lang="cs-CZ" sz="1600" b="1" smtClean="0">
                <a:latin typeface="Arial" charset="0"/>
                <a:cs typeface="Arial" charset="0"/>
              </a:rPr>
              <a:t>tepelný pohyb molekul</a:t>
            </a:r>
            <a:r>
              <a:rPr lang="cs-CZ" sz="1600" smtClean="0">
                <a:latin typeface="Arial" charset="0"/>
                <a:cs typeface="Arial" charset="0"/>
              </a:rPr>
              <a:t>- </a:t>
            </a:r>
            <a:r>
              <a:rPr lang="cs-CZ" sz="1600" b="1" smtClean="0">
                <a:latin typeface="Arial" charset="0"/>
                <a:cs typeface="Arial" charset="0"/>
              </a:rPr>
              <a:t>vzrůst teploty, zvýšení hydrostatického tlaku</a:t>
            </a:r>
            <a:r>
              <a:rPr lang="cs-CZ" sz="1600" smtClean="0">
                <a:latin typeface="Arial" charset="0"/>
                <a:cs typeface="Arial" charset="0"/>
              </a:rPr>
              <a:t>=&gt;zvýšení ohybu částic=&gt; zvýšení četnosti srážek mezi vnější částicí a membránou</a:t>
            </a:r>
          </a:p>
          <a:p>
            <a:pPr eaLnBrk="1" hangingPunct="1">
              <a:lnSpc>
                <a:spcPct val="90000"/>
              </a:lnSpc>
              <a:buFont typeface="Century Schoolbook"/>
              <a:buAutoNum type="arabicPeriod" startAt="3"/>
            </a:pPr>
            <a:r>
              <a:rPr lang="cs-CZ" sz="1600" b="1" smtClean="0">
                <a:latin typeface="Arial" charset="0"/>
                <a:cs typeface="Arial" charset="0"/>
              </a:rPr>
              <a:t>rozpustnost  molekul v hydrofobním jádře </a:t>
            </a:r>
            <a:r>
              <a:rPr lang="cs-CZ" sz="1600" smtClean="0">
                <a:latin typeface="Arial" charset="0"/>
                <a:cs typeface="Arial" charset="0"/>
              </a:rPr>
              <a:t>membránové drojvrstvy- viz koeficient permeability obr. 43-6</a:t>
            </a:r>
          </a:p>
          <a:p>
            <a:pPr eaLnBrk="1" hangingPunct="1">
              <a:lnSpc>
                <a:spcPct val="90000"/>
              </a:lnSpc>
              <a:buFont typeface="Arial" charset="0"/>
              <a:buChar char="•"/>
            </a:pPr>
            <a:r>
              <a:rPr lang="cs-CZ" sz="1600" b="1" smtClean="0">
                <a:latin typeface="Arial" charset="0"/>
                <a:cs typeface="Arial" charset="0"/>
              </a:rPr>
              <a:t>rozpustnost je nepřímo úměrná počtu vodíkových vazeb, </a:t>
            </a:r>
            <a:r>
              <a:rPr lang="cs-CZ" sz="1600" smtClean="0">
                <a:latin typeface="Arial" charset="0"/>
                <a:cs typeface="Arial" charset="0"/>
              </a:rPr>
              <a:t>které musí být přerušeny, aby byla látka z vnější vodné vrstvy  přemístěna do hydrofobní vrstvy</a:t>
            </a:r>
          </a:p>
          <a:p>
            <a:pPr eaLnBrk="1" hangingPunct="1">
              <a:lnSpc>
                <a:spcPct val="90000"/>
              </a:lnSpc>
              <a:buFont typeface="Arial" charset="0"/>
              <a:buChar char="•"/>
            </a:pPr>
            <a:r>
              <a:rPr lang="cs-CZ" sz="1600" b="1" smtClean="0">
                <a:latin typeface="Arial" charset="0"/>
                <a:cs typeface="Arial" charset="0"/>
              </a:rPr>
              <a:t>elektrolyty</a:t>
            </a:r>
            <a:r>
              <a:rPr lang="cs-CZ" sz="1600" smtClean="0">
                <a:latin typeface="Arial" charset="0"/>
                <a:cs typeface="Arial" charset="0"/>
              </a:rPr>
              <a:t>- špatně rozpustné v lipidech</a:t>
            </a:r>
            <a:r>
              <a:rPr lang="cs-CZ" sz="1600" b="1" smtClean="0">
                <a:latin typeface="Arial" charset="0"/>
                <a:cs typeface="Arial" charset="0"/>
              </a:rPr>
              <a:t>, netvoří s vodou vodíkové vazby</a:t>
            </a:r>
            <a:r>
              <a:rPr lang="cs-CZ" sz="1600" smtClean="0">
                <a:latin typeface="Arial" charset="0"/>
                <a:cs typeface="Arial" charset="0"/>
              </a:rPr>
              <a:t>, ale jsou </a:t>
            </a:r>
            <a:r>
              <a:rPr lang="cs-CZ" sz="1600" b="1" smtClean="0">
                <a:latin typeface="Arial" charset="0"/>
                <a:cs typeface="Arial" charset="0"/>
              </a:rPr>
              <a:t>obklopeny vrstvou molekul vody následkem hydratace elektrostatickými interakcemi</a:t>
            </a:r>
            <a:r>
              <a:rPr lang="cs-CZ" sz="1600" smtClean="0">
                <a:latin typeface="Arial" charset="0"/>
                <a:cs typeface="Arial" charset="0"/>
              </a:rPr>
              <a:t>-</a:t>
            </a:r>
            <a:r>
              <a:rPr lang="cs-CZ" sz="1600" b="1" smtClean="0">
                <a:latin typeface="Arial" charset="0"/>
                <a:cs typeface="Arial" charset="0"/>
              </a:rPr>
              <a:t> </a:t>
            </a:r>
            <a:r>
              <a:rPr lang="cs-CZ" sz="1600" smtClean="0">
                <a:latin typeface="Arial" charset="0"/>
                <a:cs typeface="Arial" charset="0"/>
              </a:rPr>
              <a:t>velikost přímo úměrná nábojové hustotě elektrolytu- </a:t>
            </a:r>
            <a:r>
              <a:rPr lang="cs-CZ" sz="1600" b="1" smtClean="0">
                <a:latin typeface="Arial" charset="0"/>
                <a:cs typeface="Arial" charset="0"/>
              </a:rPr>
              <a:t>elektrolyty s velkou nábojovou hustotou mají větší hydratační obal=&gt;pomalejší rychlost difuse</a:t>
            </a:r>
            <a:r>
              <a:rPr lang="cs-CZ" sz="1600" smtClean="0">
                <a:latin typeface="Arial" charset="0"/>
                <a:cs typeface="Arial" charset="0"/>
              </a:rPr>
              <a:t>-  Na</a:t>
            </a:r>
            <a:r>
              <a:rPr lang="cs-CZ" sz="1600" baseline="30000" smtClean="0">
                <a:latin typeface="Arial" charset="0"/>
                <a:cs typeface="Arial" charset="0"/>
              </a:rPr>
              <a:t>+ </a:t>
            </a:r>
            <a:r>
              <a:rPr lang="cs-CZ" sz="1600" smtClean="0">
                <a:latin typeface="Arial" charset="0"/>
                <a:cs typeface="Arial" charset="0"/>
              </a:rPr>
              <a:t>má větší nábojovou hustotu než  K</a:t>
            </a:r>
            <a:r>
              <a:rPr lang="cs-CZ" sz="1600" baseline="30000" smtClean="0">
                <a:latin typeface="Arial" charset="0"/>
                <a:cs typeface="Arial" charset="0"/>
              </a:rPr>
              <a:t>+</a:t>
            </a:r>
            <a:r>
              <a:rPr lang="cs-CZ" sz="1600" smtClean="0">
                <a:latin typeface="Arial" charset="0"/>
                <a:cs typeface="Arial" charset="0"/>
              </a:rPr>
              <a:t>=&gt; hydratovaný je větší a obtížněji proniká membránou</a:t>
            </a:r>
          </a:p>
          <a:p>
            <a:pPr eaLnBrk="1" hangingPunct="1">
              <a:lnSpc>
                <a:spcPct val="90000"/>
              </a:lnSpc>
            </a:pPr>
            <a:r>
              <a:rPr lang="cs-CZ" sz="1600" smtClean="0">
                <a:latin typeface="Arial" charset="0"/>
                <a:cs typeface="Arial" charset="0"/>
              </a:rPr>
              <a:t>přímo přes lipidovou dvojvrstvu pronikají některé molekuly </a:t>
            </a:r>
            <a:r>
              <a:rPr lang="cs-CZ" sz="1600" b="1" smtClean="0">
                <a:latin typeface="Arial" charset="0"/>
                <a:cs typeface="Arial" charset="0"/>
              </a:rPr>
              <a:t>difusí</a:t>
            </a:r>
          </a:p>
          <a:p>
            <a:pPr lvl="1" eaLnBrk="1" hangingPunct="1">
              <a:lnSpc>
                <a:spcPct val="90000"/>
              </a:lnSpc>
              <a:buFont typeface="Century Schoolbook"/>
              <a:buAutoNum type="alphaLcParenR"/>
            </a:pPr>
            <a:r>
              <a:rPr lang="cs-CZ" sz="1600" b="1" smtClean="0">
                <a:latin typeface="Arial" charset="0"/>
                <a:cs typeface="Arial" charset="0"/>
              </a:rPr>
              <a:t>prostá difuse- </a:t>
            </a:r>
            <a:r>
              <a:rPr lang="cs-CZ" sz="1600" smtClean="0">
                <a:latin typeface="Arial" charset="0"/>
                <a:cs typeface="Arial" charset="0"/>
              </a:rPr>
              <a:t>velmi malé i polární molekuly- </a:t>
            </a:r>
            <a:r>
              <a:rPr lang="cs-CZ" sz="1600" b="1" smtClean="0">
                <a:latin typeface="Arial" charset="0"/>
                <a:cs typeface="Arial" charset="0"/>
              </a:rPr>
              <a:t>O</a:t>
            </a:r>
            <a:r>
              <a:rPr lang="cs-CZ" sz="1600" b="1" baseline="-25000" smtClean="0">
                <a:latin typeface="Arial" charset="0"/>
                <a:cs typeface="Arial" charset="0"/>
              </a:rPr>
              <a:t>2, </a:t>
            </a:r>
            <a:r>
              <a:rPr lang="cs-CZ" sz="1600" b="1" smtClean="0">
                <a:latin typeface="Arial" charset="0"/>
                <a:cs typeface="Arial" charset="0"/>
              </a:rPr>
              <a:t>H</a:t>
            </a:r>
            <a:r>
              <a:rPr lang="cs-CZ" sz="1600" b="1" baseline="-25000" smtClean="0">
                <a:latin typeface="Arial" charset="0"/>
                <a:cs typeface="Arial" charset="0"/>
              </a:rPr>
              <a:t>2</a:t>
            </a:r>
            <a:r>
              <a:rPr lang="cs-CZ" sz="1600" b="1" smtClean="0">
                <a:latin typeface="Arial" charset="0"/>
                <a:cs typeface="Arial" charset="0"/>
              </a:rPr>
              <a:t>O, CO</a:t>
            </a:r>
            <a:r>
              <a:rPr lang="cs-CZ" sz="1600" b="1" baseline="-25000" smtClean="0">
                <a:latin typeface="Arial" charset="0"/>
                <a:cs typeface="Arial" charset="0"/>
              </a:rPr>
              <a:t>2</a:t>
            </a:r>
            <a:r>
              <a:rPr lang="cs-CZ" sz="1600" b="1" smtClean="0">
                <a:latin typeface="Arial" charset="0"/>
                <a:cs typeface="Arial" charset="0"/>
              </a:rPr>
              <a:t>, močovina</a:t>
            </a:r>
          </a:p>
          <a:p>
            <a:pPr lvl="1" eaLnBrk="1" hangingPunct="1">
              <a:lnSpc>
                <a:spcPct val="90000"/>
              </a:lnSpc>
              <a:buFont typeface="Century Schoolbook"/>
              <a:buAutoNum type="alphaLcParenR"/>
            </a:pPr>
            <a:r>
              <a:rPr lang="cs-CZ" sz="1600" b="1" smtClean="0">
                <a:latin typeface="Arial" charset="0"/>
                <a:cs typeface="Arial" charset="0"/>
              </a:rPr>
              <a:t>difuze nepolárních molekul</a:t>
            </a:r>
            <a:r>
              <a:rPr lang="cs-CZ" sz="1600" smtClean="0">
                <a:latin typeface="Arial" charset="0"/>
                <a:cs typeface="Arial" charset="0"/>
              </a:rPr>
              <a:t>- i větší molekuly- </a:t>
            </a:r>
            <a:r>
              <a:rPr lang="cs-CZ" sz="1600" b="1" smtClean="0">
                <a:latin typeface="Arial" charset="0"/>
                <a:cs typeface="Arial" charset="0"/>
              </a:rPr>
              <a:t>steroidní hormony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0" y="0"/>
            <a:ext cx="8964613" cy="6858000"/>
          </a:xfrm>
        </p:spPr>
        <p:txBody>
          <a:bodyPr/>
          <a:lstStyle/>
          <a:p>
            <a:pPr marL="514350" indent="-514350" eaLnBrk="1" hangingPunct="1">
              <a:buFont typeface="Century Schoolbook"/>
              <a:buAutoNum type="alphaUcPeriod" startAt="2"/>
            </a:pPr>
            <a:r>
              <a:rPr lang="cs-CZ" sz="1400" b="1" u="sng" smtClean="0">
                <a:latin typeface="Arial" charset="0"/>
                <a:cs typeface="Arial" charset="0"/>
              </a:rPr>
              <a:t>přenos zprostředkovaný proteiny</a:t>
            </a:r>
          </a:p>
          <a:p>
            <a:pPr marL="914400" lvl="1" indent="-514350" eaLnBrk="1" hangingPunct="1">
              <a:buFont typeface="Century Schoolbook"/>
              <a:buAutoNum type="alphaLcParenR"/>
            </a:pPr>
            <a:r>
              <a:rPr lang="cs-CZ" sz="1400" b="1" smtClean="0">
                <a:latin typeface="Arial" charset="0"/>
                <a:cs typeface="Arial" charset="0"/>
              </a:rPr>
              <a:t>transport přenašečem</a:t>
            </a:r>
            <a:r>
              <a:rPr lang="cs-CZ" sz="1400" smtClean="0">
                <a:latin typeface="Arial" charset="0"/>
                <a:cs typeface="Arial" charset="0"/>
              </a:rPr>
              <a:t>- transmembránový protein ve funkci přenašeče zachytí molekulu a přenese ji přes membránu- transport glukosy do buňky</a:t>
            </a:r>
          </a:p>
          <a:p>
            <a:pPr marL="914400" lvl="1" indent="-514350" eaLnBrk="1" hangingPunct="1">
              <a:buFont typeface="Arial" charset="0"/>
              <a:buChar char="•"/>
            </a:pPr>
            <a:r>
              <a:rPr lang="cs-CZ" sz="1400" b="1" smtClean="0">
                <a:latin typeface="Arial" charset="0"/>
                <a:cs typeface="Arial" charset="0"/>
              </a:rPr>
              <a:t>ionofory</a:t>
            </a:r>
            <a:endParaRPr lang="cs-CZ" sz="1400" smtClean="0">
              <a:latin typeface="Arial" charset="0"/>
              <a:cs typeface="Arial" charset="0"/>
            </a:endParaRPr>
          </a:p>
          <a:p>
            <a:pPr marL="914400" lvl="1" indent="-514350" eaLnBrk="1" hangingPunct="1">
              <a:buFont typeface="Arial" charset="0"/>
              <a:buChar char="•"/>
            </a:pPr>
            <a:r>
              <a:rPr lang="cs-CZ" sz="1400" smtClean="0">
                <a:latin typeface="Arial" charset="0"/>
                <a:cs typeface="Arial" charset="0"/>
              </a:rPr>
              <a:t>malé organické molekuly synthetizované některými mikroorganismy</a:t>
            </a:r>
          </a:p>
          <a:p>
            <a:pPr marL="914400" lvl="1" indent="-514350" eaLnBrk="1" hangingPunct="1">
              <a:buFont typeface="Arial" charset="0"/>
              <a:buChar char="•"/>
            </a:pPr>
            <a:r>
              <a:rPr lang="cs-CZ" sz="1400" smtClean="0">
                <a:latin typeface="Arial" charset="0"/>
                <a:cs typeface="Arial" charset="0"/>
              </a:rPr>
              <a:t>fungují jako přenašeče iontu pro pohyb přes membránu</a:t>
            </a:r>
          </a:p>
          <a:p>
            <a:pPr marL="914400" lvl="1" indent="-514350" eaLnBrk="1" hangingPunct="1">
              <a:buFont typeface="Arial" charset="0"/>
              <a:buChar char="•"/>
            </a:pPr>
            <a:r>
              <a:rPr lang="cs-CZ" sz="1400" smtClean="0">
                <a:latin typeface="Arial" charset="0"/>
                <a:cs typeface="Arial" charset="0"/>
              </a:rPr>
              <a:t>obsahují </a:t>
            </a:r>
            <a:r>
              <a:rPr lang="cs-CZ" sz="1400" b="1" smtClean="0">
                <a:latin typeface="Arial" charset="0"/>
                <a:cs typeface="Arial" charset="0"/>
              </a:rPr>
              <a:t>hydrofilní centra</a:t>
            </a:r>
            <a:r>
              <a:rPr lang="cs-CZ" sz="1400" smtClean="0">
                <a:latin typeface="Arial" charset="0"/>
                <a:cs typeface="Arial" charset="0"/>
              </a:rPr>
              <a:t>,  která vážou specifické ionty a jsou obklopená </a:t>
            </a:r>
            <a:r>
              <a:rPr lang="cs-CZ" sz="1400" b="1" smtClean="0">
                <a:latin typeface="Arial" charset="0"/>
                <a:cs typeface="Arial" charset="0"/>
              </a:rPr>
              <a:t>periferními hydrofobními oblastmi</a:t>
            </a:r>
          </a:p>
          <a:p>
            <a:pPr marL="914400" lvl="1" indent="-514350" eaLnBrk="1" hangingPunct="1">
              <a:buFont typeface="Century Schoolbook"/>
              <a:buAutoNum type="alphaLcParenR"/>
            </a:pPr>
            <a:r>
              <a:rPr lang="cs-CZ" sz="1400" b="1" smtClean="0">
                <a:latin typeface="Arial" charset="0"/>
                <a:cs typeface="Arial" charset="0"/>
              </a:rPr>
              <a:t>selektivní difuse kanálovými proteiny= transmembránovými kanály</a:t>
            </a:r>
          </a:p>
          <a:p>
            <a:pPr marL="914400" lvl="1" indent="-514350" eaLnBrk="1" hangingPunct="1">
              <a:buFont typeface="Arial" charset="0"/>
              <a:buChar char="•"/>
            </a:pPr>
            <a:r>
              <a:rPr lang="cs-CZ" sz="1400" smtClean="0">
                <a:latin typeface="Arial" charset="0"/>
                <a:cs typeface="Arial" charset="0"/>
              </a:rPr>
              <a:t>nachází se </a:t>
            </a:r>
            <a:r>
              <a:rPr lang="cs-CZ" sz="1400" b="1" smtClean="0">
                <a:latin typeface="Arial" charset="0"/>
                <a:cs typeface="Arial" charset="0"/>
              </a:rPr>
              <a:t>pouze v přírodních membránách </a:t>
            </a:r>
            <a:r>
              <a:rPr lang="cs-CZ" sz="1400" smtClean="0">
                <a:latin typeface="Arial" charset="0"/>
                <a:cs typeface="Arial" charset="0"/>
              </a:rPr>
              <a:t>(ne v synthetických dvojvstvách)</a:t>
            </a:r>
          </a:p>
          <a:p>
            <a:pPr marL="914400" lvl="1" indent="-514350" eaLnBrk="1" hangingPunct="1">
              <a:buFont typeface="Arial" charset="0"/>
              <a:buChar char="•"/>
            </a:pPr>
            <a:r>
              <a:rPr lang="cs-CZ" sz="1400" smtClean="0">
                <a:latin typeface="Arial" charset="0"/>
                <a:cs typeface="Arial" charset="0"/>
              </a:rPr>
              <a:t>jsou to </a:t>
            </a:r>
            <a:r>
              <a:rPr lang="cs-CZ" sz="1400" b="1" smtClean="0">
                <a:latin typeface="Arial" charset="0"/>
                <a:cs typeface="Arial" charset="0"/>
              </a:rPr>
              <a:t>struktury podobné pórům, tvořené proteiny</a:t>
            </a:r>
          </a:p>
          <a:p>
            <a:pPr marL="914400" lvl="1" indent="-514350" eaLnBrk="1" hangingPunct="1">
              <a:buFont typeface="Arial" charset="0"/>
              <a:buChar char="•"/>
            </a:pPr>
            <a:r>
              <a:rPr lang="cs-CZ" sz="1400" smtClean="0">
                <a:latin typeface="Arial" charset="0"/>
                <a:cs typeface="Arial" charset="0"/>
              </a:rPr>
              <a:t>tvoří </a:t>
            </a:r>
            <a:r>
              <a:rPr lang="cs-CZ" sz="1400" b="1" smtClean="0">
                <a:latin typeface="Arial" charset="0"/>
                <a:cs typeface="Arial" charset="0"/>
              </a:rPr>
              <a:t>selektivní dráhy pro průchod iontů</a:t>
            </a:r>
            <a:r>
              <a:rPr lang="cs-CZ" sz="1400" smtClean="0">
                <a:latin typeface="Arial" charset="0"/>
                <a:cs typeface="Arial" charset="0"/>
              </a:rPr>
              <a:t>-</a:t>
            </a:r>
            <a:r>
              <a:rPr lang="cs-CZ" sz="1400" b="1" smtClean="0">
                <a:latin typeface="Arial" charset="0"/>
                <a:cs typeface="Arial" charset="0"/>
              </a:rPr>
              <a:t> </a:t>
            </a:r>
            <a:r>
              <a:rPr lang="cs-CZ" sz="1400" smtClean="0">
                <a:latin typeface="Arial" charset="0"/>
                <a:cs typeface="Arial" charset="0"/>
              </a:rPr>
              <a:t>prostupnost závisí na rozměrech, velikosti nábojové hustoty, stupni hydratace iontů- </a:t>
            </a:r>
            <a:r>
              <a:rPr lang="cs-CZ" sz="1400" b="1" smtClean="0">
                <a:latin typeface="Arial" charset="0"/>
                <a:cs typeface="Arial" charset="0"/>
              </a:rPr>
              <a:t>specifické kanály pro Na</a:t>
            </a:r>
            <a:r>
              <a:rPr lang="cs-CZ" sz="1400" b="1" baseline="30000" smtClean="0">
                <a:latin typeface="Arial" charset="0"/>
                <a:cs typeface="Arial" charset="0"/>
              </a:rPr>
              <a:t>+</a:t>
            </a:r>
            <a:r>
              <a:rPr lang="cs-CZ" sz="1400" b="1" smtClean="0">
                <a:latin typeface="Arial" charset="0"/>
                <a:cs typeface="Arial" charset="0"/>
              </a:rPr>
              <a:t>, K</a:t>
            </a:r>
            <a:r>
              <a:rPr lang="cs-CZ" sz="1400" b="1" baseline="30000" smtClean="0">
                <a:latin typeface="Arial" charset="0"/>
                <a:cs typeface="Arial" charset="0"/>
              </a:rPr>
              <a:t>+</a:t>
            </a:r>
            <a:r>
              <a:rPr lang="cs-CZ" sz="1400" b="1" smtClean="0">
                <a:latin typeface="Arial" charset="0"/>
                <a:cs typeface="Arial" charset="0"/>
              </a:rPr>
              <a:t>, Ca</a:t>
            </a:r>
            <a:r>
              <a:rPr lang="cs-CZ" sz="1400" b="1" baseline="30000" smtClean="0">
                <a:latin typeface="Arial" charset="0"/>
                <a:cs typeface="Arial" charset="0"/>
              </a:rPr>
              <a:t>+</a:t>
            </a:r>
            <a:r>
              <a:rPr lang="cs-CZ" sz="1400" b="1" smtClean="0">
                <a:latin typeface="Arial" charset="0"/>
                <a:cs typeface="Arial" charset="0"/>
              </a:rPr>
              <a:t>- </a:t>
            </a:r>
            <a:r>
              <a:rPr lang="cs-CZ" sz="1400" smtClean="0">
                <a:latin typeface="Arial" charset="0"/>
                <a:cs typeface="Arial" charset="0"/>
              </a:rPr>
              <a:t>vodivé dráhy pro kationty jsou celé negativně nabité</a:t>
            </a:r>
          </a:p>
          <a:p>
            <a:pPr marL="914400" lvl="1" indent="-514350" eaLnBrk="1" hangingPunct="1">
              <a:buFont typeface="Arial" charset="0"/>
              <a:buChar char="•"/>
            </a:pPr>
            <a:r>
              <a:rPr lang="cs-CZ" sz="1400" smtClean="0">
                <a:latin typeface="Arial" charset="0"/>
                <a:cs typeface="Arial" charset="0"/>
              </a:rPr>
              <a:t>membrány </a:t>
            </a:r>
            <a:r>
              <a:rPr lang="cs-CZ" sz="1400" b="1" smtClean="0">
                <a:latin typeface="Arial" charset="0"/>
                <a:cs typeface="Arial" charset="0"/>
              </a:rPr>
              <a:t>nervových buněk </a:t>
            </a:r>
            <a:r>
              <a:rPr lang="cs-CZ" sz="1400" smtClean="0">
                <a:latin typeface="Arial" charset="0"/>
                <a:cs typeface="Arial" charset="0"/>
              </a:rPr>
              <a:t>obsahují </a:t>
            </a:r>
            <a:r>
              <a:rPr lang="cs-CZ" sz="1400" b="1" smtClean="0">
                <a:latin typeface="Arial" charset="0"/>
                <a:cs typeface="Arial" charset="0"/>
              </a:rPr>
              <a:t>iontové kanály, </a:t>
            </a:r>
            <a:r>
              <a:rPr lang="cs-CZ" sz="1400" smtClean="0">
                <a:latin typeface="Arial" charset="0"/>
                <a:cs typeface="Arial" charset="0"/>
              </a:rPr>
              <a:t>které se podílejí na </a:t>
            </a:r>
            <a:r>
              <a:rPr lang="cs-CZ" sz="1400" b="1" smtClean="0">
                <a:latin typeface="Arial" charset="0"/>
                <a:cs typeface="Arial" charset="0"/>
              </a:rPr>
              <a:t>tvorbě akčního potenciálu napříč membránou</a:t>
            </a:r>
            <a:endParaRPr lang="cs-CZ" sz="1400" smtClean="0">
              <a:latin typeface="Arial" charset="0"/>
              <a:cs typeface="Arial" charset="0"/>
            </a:endParaRPr>
          </a:p>
          <a:p>
            <a:pPr marL="914400" lvl="1" indent="-514350" eaLnBrk="1" hangingPunct="1">
              <a:buFont typeface="Arial" charset="0"/>
              <a:buChar char="•"/>
            </a:pPr>
            <a:r>
              <a:rPr lang="cs-CZ" sz="1400" smtClean="0">
                <a:latin typeface="Arial" charset="0"/>
                <a:cs typeface="Arial" charset="0"/>
              </a:rPr>
              <a:t>kanály jsou </a:t>
            </a:r>
            <a:r>
              <a:rPr lang="cs-CZ" sz="1400" b="1" smtClean="0">
                <a:latin typeface="Arial" charset="0"/>
                <a:cs typeface="Arial" charset="0"/>
              </a:rPr>
              <a:t>uzavíratelné</a:t>
            </a:r>
            <a:r>
              <a:rPr lang="cs-CZ" sz="1400" smtClean="0">
                <a:latin typeface="Arial" charset="0"/>
                <a:cs typeface="Arial" charset="0"/>
              </a:rPr>
              <a:t>- otevřené jen přechodně- </a:t>
            </a:r>
            <a:r>
              <a:rPr lang="cs-CZ" sz="1400" b="1" smtClean="0">
                <a:latin typeface="Arial" charset="0"/>
                <a:cs typeface="Arial" charset="0"/>
              </a:rPr>
              <a:t>uzávěry ovládány, regulovány </a:t>
            </a:r>
            <a:r>
              <a:rPr lang="cs-CZ" sz="1400" smtClean="0">
                <a:latin typeface="Arial" charset="0"/>
                <a:cs typeface="Arial" charset="0"/>
              </a:rPr>
              <a:t>při otevírání, či zavírání</a:t>
            </a:r>
          </a:p>
          <a:p>
            <a:pPr marL="1314450" lvl="2" indent="-514350" eaLnBrk="1" hangingPunct="1">
              <a:buFont typeface="Century Schoolbook"/>
              <a:buAutoNum type="arabicPeriod"/>
            </a:pPr>
            <a:r>
              <a:rPr lang="cs-CZ" sz="1400" b="1" smtClean="0">
                <a:latin typeface="Arial" charset="0"/>
                <a:cs typeface="Arial" charset="0"/>
              </a:rPr>
              <a:t>kanály ovládané ligandy- </a:t>
            </a:r>
            <a:r>
              <a:rPr lang="cs-CZ" sz="1400" smtClean="0">
                <a:latin typeface="Arial" charset="0"/>
                <a:cs typeface="Arial" charset="0"/>
              </a:rPr>
              <a:t>specifická molekula se váže na receptor a tak otevírá kanál- </a:t>
            </a:r>
          </a:p>
          <a:p>
            <a:pPr marL="1314450" lvl="2" indent="-514350" eaLnBrk="1" hangingPunct="1">
              <a:buFont typeface="Arial" charset="0"/>
              <a:buChar char="•"/>
            </a:pPr>
            <a:r>
              <a:rPr lang="cs-CZ" sz="1400" smtClean="0">
                <a:latin typeface="Arial" charset="0"/>
                <a:cs typeface="Arial" charset="0"/>
              </a:rPr>
              <a:t>aktivita některých z kanálů </a:t>
            </a:r>
            <a:r>
              <a:rPr lang="cs-CZ" sz="1400" b="1" smtClean="0">
                <a:latin typeface="Arial" charset="0"/>
                <a:cs typeface="Arial" charset="0"/>
              </a:rPr>
              <a:t>nervových buněk  </a:t>
            </a:r>
            <a:r>
              <a:rPr lang="cs-CZ" sz="1400" smtClean="0">
                <a:latin typeface="Arial" charset="0"/>
                <a:cs typeface="Arial" charset="0"/>
              </a:rPr>
              <a:t>řízena </a:t>
            </a:r>
            <a:r>
              <a:rPr lang="cs-CZ" sz="1400" b="1" smtClean="0">
                <a:latin typeface="Arial" charset="0"/>
                <a:cs typeface="Arial" charset="0"/>
              </a:rPr>
              <a:t>neurotransmitery</a:t>
            </a:r>
            <a:r>
              <a:rPr lang="cs-CZ" sz="1400" smtClean="0">
                <a:latin typeface="Arial" charset="0"/>
                <a:cs typeface="Arial" charset="0"/>
              </a:rPr>
              <a:t>- jeden </a:t>
            </a:r>
            <a:r>
              <a:rPr lang="cs-CZ" sz="1400" b="1" smtClean="0">
                <a:latin typeface="Arial" charset="0"/>
                <a:cs typeface="Arial" charset="0"/>
              </a:rPr>
              <a:t>ion</a:t>
            </a:r>
            <a:r>
              <a:rPr lang="cs-CZ" sz="1400" smtClean="0">
                <a:latin typeface="Arial" charset="0"/>
                <a:cs typeface="Arial" charset="0"/>
              </a:rPr>
              <a:t> může regulovat aktivitu kanálu pro ion jiný-Ca+ a Na+</a:t>
            </a:r>
            <a:endParaRPr lang="cs-CZ" sz="1400" smtClean="0"/>
          </a:p>
          <a:p>
            <a:pPr marL="1314450" lvl="2" indent="-514350" eaLnBrk="1" hangingPunct="1">
              <a:buFont typeface="Arial" charset="0"/>
              <a:buChar char="•"/>
            </a:pPr>
            <a:r>
              <a:rPr lang="cs-CZ" sz="1300" smtClean="0">
                <a:latin typeface="Arial" charset="0"/>
                <a:cs typeface="Arial" charset="0"/>
              </a:rPr>
              <a:t>příliv vápenatých iontů do buňky =&gt; zvýšení membránové permeability a difuse Na</a:t>
            </a:r>
            <a:r>
              <a:rPr lang="cs-CZ" sz="1300" baseline="30000" smtClean="0">
                <a:latin typeface="Arial" charset="0"/>
                <a:cs typeface="Arial" charset="0"/>
              </a:rPr>
              <a:t>+</a:t>
            </a:r>
            <a:r>
              <a:rPr lang="cs-CZ" sz="1300" smtClean="0">
                <a:latin typeface="Arial" charset="0"/>
                <a:cs typeface="Arial" charset="0"/>
              </a:rPr>
              <a:t>=&gt; depolarizace membrány= signál pro přenos nervového impuls mezi buňkami-=&gt;otevírání dalších Na</a:t>
            </a:r>
            <a:r>
              <a:rPr lang="cs-CZ" sz="1300" baseline="30000" smtClean="0">
                <a:latin typeface="Arial" charset="0"/>
                <a:cs typeface="Arial" charset="0"/>
              </a:rPr>
              <a:t>+ </a:t>
            </a:r>
            <a:r>
              <a:rPr lang="cs-CZ" sz="1300" smtClean="0">
                <a:latin typeface="Arial" charset="0"/>
                <a:cs typeface="Arial" charset="0"/>
              </a:rPr>
              <a:t>kanálů =&gt; axonem se šíří nervový signál podél nervového vlákna =&gt; otevírání K</a:t>
            </a:r>
            <a:r>
              <a:rPr lang="cs-CZ" sz="1300" baseline="30000" smtClean="0">
                <a:latin typeface="Arial" charset="0"/>
                <a:cs typeface="Arial" charset="0"/>
              </a:rPr>
              <a:t>+</a:t>
            </a:r>
            <a:r>
              <a:rPr lang="cs-CZ" sz="1300" smtClean="0">
                <a:latin typeface="Arial" charset="0"/>
                <a:cs typeface="Arial" charset="0"/>
              </a:rPr>
              <a:t> kanálů-=&gt;výtok K</a:t>
            </a:r>
            <a:r>
              <a:rPr lang="cs-CZ" sz="1300" baseline="30000" smtClean="0">
                <a:latin typeface="Arial" charset="0"/>
                <a:cs typeface="Arial" charset="0"/>
              </a:rPr>
              <a:t>+</a:t>
            </a:r>
            <a:r>
              <a:rPr lang="cs-CZ" sz="1300" smtClean="0">
                <a:latin typeface="Arial" charset="0"/>
                <a:cs typeface="Arial" charset="0"/>
              </a:rPr>
              <a:t> iontů =&gt;obnovení potenciálu membrány</a:t>
            </a:r>
          </a:p>
          <a:p>
            <a:pPr marL="1314450" lvl="2" indent="-514350" eaLnBrk="1" hangingPunct="1">
              <a:buFont typeface="Century Schoolbook"/>
              <a:buAutoNum type="arabicPeriod" startAt="2"/>
            </a:pPr>
            <a:r>
              <a:rPr lang="cs-CZ" sz="1400" b="1" smtClean="0">
                <a:latin typeface="Arial" charset="0"/>
                <a:cs typeface="Arial" charset="0"/>
              </a:rPr>
              <a:t>kanály ovládané napětím</a:t>
            </a:r>
            <a:r>
              <a:rPr lang="cs-CZ" sz="1400" smtClean="0">
                <a:latin typeface="Arial" charset="0"/>
                <a:cs typeface="Arial" charset="0"/>
              </a:rPr>
              <a:t>- ovládány v závislosti na změně membránového potenciálu</a:t>
            </a:r>
          </a:p>
          <a:p>
            <a:pPr marL="914400" lvl="1" indent="-514350" eaLnBrk="1" hangingPunct="1">
              <a:buFont typeface="Courier New" pitchFamily="49" charset="0"/>
              <a:buChar char="o"/>
            </a:pPr>
            <a:r>
              <a:rPr lang="cs-CZ" sz="1400" b="1" smtClean="0">
                <a:latin typeface="Arial" charset="0"/>
                <a:cs typeface="Arial" charset="0"/>
              </a:rPr>
              <a:t>(mikrobiální toxiny </a:t>
            </a:r>
            <a:r>
              <a:rPr lang="cs-CZ" sz="1400" smtClean="0">
                <a:latin typeface="Arial" charset="0"/>
                <a:cs typeface="Arial" charset="0"/>
              </a:rPr>
              <a:t>mohou vytvářet v buněčných membránách </a:t>
            </a:r>
            <a:r>
              <a:rPr lang="cs-CZ" sz="1400" b="1" smtClean="0">
                <a:latin typeface="Arial" charset="0"/>
                <a:cs typeface="Arial" charset="0"/>
              </a:rPr>
              <a:t>velké póry</a:t>
            </a:r>
            <a:r>
              <a:rPr lang="cs-CZ" sz="1400" smtClean="0">
                <a:latin typeface="Arial" charset="0"/>
                <a:cs typeface="Arial" charset="0"/>
              </a:rPr>
              <a:t>=&gt; přímý vstup do nitry buňky pro </a:t>
            </a:r>
            <a:r>
              <a:rPr lang="cs-CZ" sz="1400" b="1" smtClean="0">
                <a:latin typeface="Arial" charset="0"/>
                <a:cs typeface="Arial" charset="0"/>
              </a:rPr>
              <a:t>makromolekuly)</a:t>
            </a:r>
          </a:p>
          <a:p>
            <a:pPr marL="914400" lvl="1" indent="-514350" eaLnBrk="1" hangingPunct="1">
              <a:buFont typeface="Century Schoolbook"/>
              <a:buAutoNum type="alphaLcParenR" startAt="3"/>
            </a:pPr>
            <a:r>
              <a:rPr lang="cs-CZ" sz="1400" b="1" smtClean="0">
                <a:latin typeface="Arial" charset="0"/>
                <a:cs typeface="Arial" charset="0"/>
              </a:rPr>
              <a:t>mezerové spoje </a:t>
            </a:r>
            <a:r>
              <a:rPr lang="cs-CZ" sz="1400" smtClean="0">
                <a:latin typeface="Arial" charset="0"/>
                <a:cs typeface="Arial" charset="0"/>
              </a:rPr>
              <a:t>mezi sousedními buňkami- výměna obsahu cytosolu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Zástupný symbol pro obsah 2"/>
          <p:cNvSpPr>
            <a:spLocks noGrp="1"/>
          </p:cNvSpPr>
          <p:nvPr>
            <p:ph sz="quarter" idx="1"/>
          </p:nvPr>
        </p:nvSpPr>
        <p:spPr>
          <a:xfrm>
            <a:off x="0" y="260350"/>
            <a:ext cx="8964613" cy="6597650"/>
          </a:xfrm>
        </p:spPr>
        <p:txBody>
          <a:bodyPr/>
          <a:lstStyle/>
          <a:p>
            <a:pPr marL="514350" indent="-514350" eaLnBrk="1" hangingPunct="1">
              <a:lnSpc>
                <a:spcPct val="80000"/>
              </a:lnSpc>
              <a:buFont typeface="Century Schoolbook"/>
              <a:buAutoNum type="alphaUcPeriod" startAt="3"/>
            </a:pPr>
            <a:r>
              <a:rPr lang="cs-CZ" sz="1400" b="1" u="sng" smtClean="0">
                <a:latin typeface="Arial" charset="0"/>
                <a:cs typeface="Arial" charset="0"/>
              </a:rPr>
              <a:t>aktivní přenos</a:t>
            </a:r>
          </a:p>
          <a:p>
            <a:pPr marL="514350" indent="-514350" eaLnBrk="1" hangingPunct="1">
              <a:lnSpc>
                <a:spcPct val="80000"/>
              </a:lnSpc>
            </a:pPr>
            <a:r>
              <a:rPr lang="cs-CZ" sz="1400" b="1" smtClean="0">
                <a:latin typeface="Arial" charset="0"/>
                <a:cs typeface="Arial" charset="0"/>
              </a:rPr>
              <a:t>vyžaduje energii</a:t>
            </a:r>
            <a:r>
              <a:rPr lang="cs-CZ" sz="1400" smtClean="0">
                <a:latin typeface="Arial" charset="0"/>
                <a:cs typeface="Arial" charset="0"/>
              </a:rPr>
              <a:t>-</a:t>
            </a:r>
            <a:r>
              <a:rPr lang="cs-CZ" sz="1400" b="1" smtClean="0">
                <a:latin typeface="Arial" charset="0"/>
                <a:cs typeface="Arial" charset="0"/>
              </a:rPr>
              <a:t> </a:t>
            </a:r>
            <a:r>
              <a:rPr lang="cs-CZ" sz="1400" smtClean="0">
                <a:latin typeface="Arial" charset="0"/>
                <a:cs typeface="Arial" charset="0"/>
              </a:rPr>
              <a:t>přenos molekul směrem od thermodynamické rovnováhy</a:t>
            </a:r>
          </a:p>
          <a:p>
            <a:pPr marL="514350" indent="-514350" eaLnBrk="1" hangingPunct="1">
              <a:lnSpc>
                <a:spcPct val="80000"/>
              </a:lnSpc>
            </a:pPr>
            <a:r>
              <a:rPr lang="cs-CZ" sz="1400" b="1" smtClean="0">
                <a:latin typeface="Arial" charset="0"/>
                <a:cs typeface="Arial" charset="0"/>
              </a:rPr>
              <a:t>vždy zprostředkován transmembránovými proteiny- </a:t>
            </a:r>
            <a:r>
              <a:rPr lang="cs-CZ" sz="1400" smtClean="0">
                <a:latin typeface="Arial" charset="0"/>
                <a:cs typeface="Arial" charset="0"/>
              </a:rPr>
              <a:t>schopné vázat a přenášet větší polární molekuly</a:t>
            </a:r>
          </a:p>
          <a:p>
            <a:pPr marL="514350" indent="-514350" eaLnBrk="1" hangingPunct="1">
              <a:lnSpc>
                <a:spcPct val="80000"/>
              </a:lnSpc>
            </a:pPr>
            <a:r>
              <a:rPr lang="cs-CZ" sz="1400" b="1" smtClean="0">
                <a:latin typeface="Arial" charset="0"/>
                <a:cs typeface="Arial" charset="0"/>
              </a:rPr>
              <a:t>hnací silou </a:t>
            </a:r>
            <a:r>
              <a:rPr lang="cs-CZ" sz="1400" smtClean="0">
                <a:latin typeface="Arial" charset="0"/>
                <a:cs typeface="Arial" charset="0"/>
              </a:rPr>
              <a:t>jsou:</a:t>
            </a:r>
          </a:p>
          <a:p>
            <a:pPr marL="514350" indent="-514350" eaLnBrk="1" hangingPunct="1">
              <a:lnSpc>
                <a:spcPct val="80000"/>
              </a:lnSpc>
              <a:buFont typeface="Century Schoolbook"/>
              <a:buAutoNum type="arabicPeriod"/>
            </a:pPr>
            <a:r>
              <a:rPr lang="cs-CZ" sz="1400" b="1" smtClean="0">
                <a:latin typeface="Arial" charset="0"/>
                <a:cs typeface="Arial" charset="0"/>
              </a:rPr>
              <a:t>spřažené přenašeče </a:t>
            </a:r>
            <a:r>
              <a:rPr lang="cs-CZ" sz="1400" smtClean="0">
                <a:latin typeface="Arial" charset="0"/>
                <a:cs typeface="Arial" charset="0"/>
              </a:rPr>
              <a:t>- využití přenosu určité látky na základě jejího koncentračního gradientu k aktivnímu přenosu jiné látky- </a:t>
            </a:r>
            <a:r>
              <a:rPr lang="cs-CZ" sz="1400" b="1" smtClean="0">
                <a:latin typeface="Arial" charset="0"/>
                <a:cs typeface="Arial" charset="0"/>
              </a:rPr>
              <a:t>symport</a:t>
            </a:r>
            <a:r>
              <a:rPr lang="cs-CZ" sz="1400" smtClean="0">
                <a:latin typeface="Arial" charset="0"/>
                <a:cs typeface="Arial" charset="0"/>
              </a:rPr>
              <a:t>- přenos obou látek (hnací i poháněné) stejným směrem a </a:t>
            </a:r>
            <a:r>
              <a:rPr lang="cs-CZ" sz="1400" b="1" smtClean="0">
                <a:latin typeface="Arial" charset="0"/>
                <a:cs typeface="Arial" charset="0"/>
              </a:rPr>
              <a:t>antiport</a:t>
            </a:r>
            <a:r>
              <a:rPr lang="cs-CZ" sz="1400" smtClean="0">
                <a:latin typeface="Arial" charset="0"/>
                <a:cs typeface="Arial" charset="0"/>
              </a:rPr>
              <a:t> – přenos obou látek opačným směrem</a:t>
            </a:r>
          </a:p>
          <a:p>
            <a:pPr marL="514350" indent="-514350" eaLnBrk="1" hangingPunct="1">
              <a:lnSpc>
                <a:spcPct val="80000"/>
              </a:lnSpc>
              <a:buFont typeface="Century Schoolbook"/>
              <a:buAutoNum type="arabicPeriod"/>
            </a:pPr>
            <a:r>
              <a:rPr lang="cs-CZ" sz="1400" b="1" smtClean="0">
                <a:latin typeface="Arial" charset="0"/>
                <a:cs typeface="Arial" charset="0"/>
              </a:rPr>
              <a:t>sodno- draselná pumpa</a:t>
            </a:r>
            <a:endParaRPr lang="cs-CZ" sz="1400" smtClean="0">
              <a:latin typeface="Arial" charset="0"/>
              <a:cs typeface="Arial" charset="0"/>
            </a:endParaRPr>
          </a:p>
          <a:p>
            <a:pPr marL="514350" indent="-514350" eaLnBrk="1" hangingPunct="1">
              <a:lnSpc>
                <a:spcPct val="80000"/>
              </a:lnSpc>
              <a:buFont typeface="Arial" charset="0"/>
              <a:buChar char="•"/>
            </a:pPr>
            <a:r>
              <a:rPr lang="cs-CZ" sz="1400" smtClean="0">
                <a:latin typeface="Arial" charset="0"/>
                <a:cs typeface="Arial" charset="0"/>
              </a:rPr>
              <a:t>nachází se </a:t>
            </a:r>
            <a:r>
              <a:rPr lang="cs-CZ" sz="1400" b="1" smtClean="0">
                <a:latin typeface="Arial" charset="0"/>
                <a:cs typeface="Arial" charset="0"/>
              </a:rPr>
              <a:t>v živočišných buňkách</a:t>
            </a:r>
          </a:p>
          <a:p>
            <a:pPr marL="514350" lvl="1" indent="-514350" eaLnBrk="1" hangingPunct="1">
              <a:lnSpc>
                <a:spcPct val="80000"/>
              </a:lnSpc>
              <a:buFont typeface="Arial" charset="0"/>
              <a:buChar char="•"/>
            </a:pPr>
            <a:r>
              <a:rPr lang="cs-CZ" sz="1400" smtClean="0">
                <a:latin typeface="Arial" charset="0"/>
                <a:cs typeface="Arial" charset="0"/>
              </a:rPr>
              <a:t>je to </a:t>
            </a:r>
            <a:r>
              <a:rPr lang="cs-CZ" sz="1400" b="1" smtClean="0">
                <a:latin typeface="Arial" charset="0"/>
                <a:cs typeface="Arial" charset="0"/>
              </a:rPr>
              <a:t>transportní protein - Na</a:t>
            </a:r>
            <a:r>
              <a:rPr lang="cs-CZ" sz="1400" b="1" baseline="30000" smtClean="0">
                <a:latin typeface="Arial" charset="0"/>
                <a:cs typeface="Arial" charset="0"/>
              </a:rPr>
              <a:t>+</a:t>
            </a:r>
            <a:r>
              <a:rPr lang="cs-CZ" sz="1400" b="1" smtClean="0">
                <a:latin typeface="Arial" charset="0"/>
                <a:cs typeface="Arial" charset="0"/>
              </a:rPr>
              <a:t>/K</a:t>
            </a:r>
            <a:r>
              <a:rPr lang="cs-CZ" sz="1400" b="1" baseline="30000" smtClean="0">
                <a:latin typeface="Arial" charset="0"/>
                <a:cs typeface="Arial" charset="0"/>
              </a:rPr>
              <a:t>+</a:t>
            </a:r>
            <a:r>
              <a:rPr lang="cs-CZ" sz="1400" b="1" smtClean="0">
                <a:latin typeface="Arial" charset="0"/>
                <a:cs typeface="Arial" charset="0"/>
              </a:rPr>
              <a:t>-ATPasa</a:t>
            </a:r>
          </a:p>
          <a:p>
            <a:pPr marL="514350" lvl="1" indent="-514350" eaLnBrk="1" hangingPunct="1">
              <a:lnSpc>
                <a:spcPct val="80000"/>
              </a:lnSpc>
              <a:buFont typeface="Arial" charset="0"/>
              <a:buChar char="•"/>
            </a:pPr>
            <a:r>
              <a:rPr lang="cs-CZ" sz="1400" b="1" smtClean="0">
                <a:latin typeface="Arial" charset="0"/>
                <a:cs typeface="Arial" charset="0"/>
              </a:rPr>
              <a:t>využívá téměř všeho 1/3 ATP v buňce</a:t>
            </a:r>
            <a:r>
              <a:rPr lang="cs-CZ" sz="1400" smtClean="0">
                <a:latin typeface="Arial" charset="0"/>
                <a:cs typeface="Arial" charset="0"/>
              </a:rPr>
              <a:t>- energie získávána </a:t>
            </a:r>
            <a:r>
              <a:rPr lang="cs-CZ" sz="1400" b="1" smtClean="0">
                <a:latin typeface="Arial" charset="0"/>
                <a:cs typeface="Arial" charset="0"/>
              </a:rPr>
              <a:t>spřaženou přeměnou jedné molekuly ATP na ADP a P</a:t>
            </a:r>
            <a:r>
              <a:rPr lang="cs-CZ" sz="1400" b="1" baseline="-25000" smtClean="0">
                <a:latin typeface="Arial" charset="0"/>
                <a:cs typeface="Arial" charset="0"/>
              </a:rPr>
              <a:t>i</a:t>
            </a:r>
            <a:endParaRPr lang="cs-CZ" sz="1400" b="1" smtClean="0">
              <a:latin typeface="Arial" charset="0"/>
              <a:cs typeface="Arial" charset="0"/>
            </a:endParaRPr>
          </a:p>
          <a:p>
            <a:pPr marL="514350" indent="-514350" eaLnBrk="1" hangingPunct="1">
              <a:lnSpc>
                <a:spcPct val="80000"/>
              </a:lnSpc>
              <a:buFont typeface="Arial" charset="0"/>
              <a:buChar char="•"/>
            </a:pPr>
            <a:r>
              <a:rPr lang="cs-CZ" sz="1400" b="1" smtClean="0">
                <a:latin typeface="Arial" charset="0"/>
                <a:cs typeface="Arial" charset="0"/>
              </a:rPr>
              <a:t>vytváří zmíněné koncentrační gradienty látek</a:t>
            </a:r>
            <a:r>
              <a:rPr lang="cs-CZ" sz="1400" smtClean="0">
                <a:latin typeface="Arial" charset="0"/>
                <a:cs typeface="Arial" charset="0"/>
              </a:rPr>
              <a:t>- </a:t>
            </a:r>
            <a:r>
              <a:rPr lang="cs-CZ" sz="1400" b="1" smtClean="0">
                <a:latin typeface="Arial" charset="0"/>
                <a:cs typeface="Arial" charset="0"/>
              </a:rPr>
              <a:t>čerpá Na</a:t>
            </a:r>
            <a:r>
              <a:rPr lang="cs-CZ" sz="1400" b="1" baseline="30000" smtClean="0">
                <a:latin typeface="Arial" charset="0"/>
                <a:cs typeface="Arial" charset="0"/>
              </a:rPr>
              <a:t>+</a:t>
            </a:r>
            <a:r>
              <a:rPr lang="cs-CZ" sz="1400" b="1" smtClean="0">
                <a:latin typeface="Arial" charset="0"/>
                <a:cs typeface="Arial" charset="0"/>
              </a:rPr>
              <a:t> z buňky a K</a:t>
            </a:r>
            <a:r>
              <a:rPr lang="cs-CZ" sz="1400" b="1" baseline="30000" smtClean="0">
                <a:latin typeface="Arial" charset="0"/>
                <a:cs typeface="Arial" charset="0"/>
              </a:rPr>
              <a:t>+ </a:t>
            </a:r>
            <a:r>
              <a:rPr lang="cs-CZ" sz="1400" b="1" smtClean="0">
                <a:latin typeface="Arial" charset="0"/>
                <a:cs typeface="Arial" charset="0"/>
              </a:rPr>
              <a:t>do buňky</a:t>
            </a:r>
            <a:endParaRPr lang="cs-CZ" sz="1400" smtClean="0">
              <a:latin typeface="Arial" charset="0"/>
              <a:cs typeface="Arial" charset="0"/>
            </a:endParaRPr>
          </a:p>
          <a:p>
            <a:pPr marL="514350" indent="-514350" eaLnBrk="1" hangingPunct="1">
              <a:lnSpc>
                <a:spcPct val="80000"/>
              </a:lnSpc>
              <a:buFont typeface="Arial" charset="0"/>
              <a:buChar char="•"/>
            </a:pPr>
            <a:r>
              <a:rPr lang="cs-CZ" sz="1400" smtClean="0">
                <a:latin typeface="Arial" charset="0"/>
                <a:cs typeface="Arial" charset="0"/>
              </a:rPr>
              <a:t>v jednom cyklu- </a:t>
            </a:r>
            <a:r>
              <a:rPr lang="cs-CZ" sz="1400" b="1" smtClean="0">
                <a:latin typeface="Arial" charset="0"/>
                <a:cs typeface="Arial" charset="0"/>
              </a:rPr>
              <a:t>3 Na</a:t>
            </a:r>
            <a:r>
              <a:rPr lang="cs-CZ" sz="1400" b="1" baseline="30000" smtClean="0">
                <a:latin typeface="Arial" charset="0"/>
                <a:cs typeface="Arial" charset="0"/>
              </a:rPr>
              <a:t>+</a:t>
            </a:r>
            <a:r>
              <a:rPr lang="cs-CZ" sz="1400" b="1" smtClean="0">
                <a:latin typeface="Arial" charset="0"/>
                <a:cs typeface="Arial" charset="0"/>
              </a:rPr>
              <a:t> </a:t>
            </a:r>
            <a:r>
              <a:rPr lang="cs-CZ" sz="1400" smtClean="0">
                <a:latin typeface="Arial" charset="0"/>
                <a:cs typeface="Arial" charset="0"/>
              </a:rPr>
              <a:t>zachytí v cytosolu a uvolní mimo buňku, </a:t>
            </a:r>
            <a:r>
              <a:rPr lang="cs-CZ" sz="1400" b="1" smtClean="0">
                <a:latin typeface="Arial" charset="0"/>
                <a:cs typeface="Arial" charset="0"/>
              </a:rPr>
              <a:t>2 K</a:t>
            </a:r>
            <a:r>
              <a:rPr lang="cs-CZ" sz="1400" b="1" baseline="30000" smtClean="0">
                <a:latin typeface="Arial" charset="0"/>
                <a:cs typeface="Arial" charset="0"/>
              </a:rPr>
              <a:t>+</a:t>
            </a:r>
            <a:r>
              <a:rPr lang="cs-CZ" sz="1400" smtClean="0">
                <a:latin typeface="Arial" charset="0"/>
                <a:cs typeface="Arial" charset="0"/>
              </a:rPr>
              <a:t>  poutá mimo buňku a uvolňuje do cytosolu=&gt;</a:t>
            </a:r>
          </a:p>
          <a:p>
            <a:pPr marL="514350" lvl="1" indent="-514350" eaLnBrk="1" hangingPunct="1">
              <a:lnSpc>
                <a:spcPct val="80000"/>
              </a:lnSpc>
              <a:buFont typeface="Century Schoolbook"/>
              <a:buAutoNum type="arabicPeriod"/>
            </a:pPr>
            <a:r>
              <a:rPr lang="cs-CZ" sz="1400" b="1" smtClean="0">
                <a:latin typeface="Arial" charset="0"/>
                <a:cs typeface="Arial" charset="0"/>
              </a:rPr>
              <a:t>udržování nižší koncentrace Na</a:t>
            </a:r>
            <a:r>
              <a:rPr lang="cs-CZ" sz="1400" b="1" baseline="30000" smtClean="0">
                <a:latin typeface="Arial" charset="0"/>
                <a:cs typeface="Arial" charset="0"/>
              </a:rPr>
              <a:t>+</a:t>
            </a:r>
            <a:r>
              <a:rPr lang="cs-CZ" sz="1400" b="1" smtClean="0">
                <a:latin typeface="Arial" charset="0"/>
                <a:cs typeface="Arial" charset="0"/>
              </a:rPr>
              <a:t>a vyšší koncentrace K</a:t>
            </a:r>
            <a:r>
              <a:rPr lang="cs-CZ" sz="1400" b="1" baseline="30000" smtClean="0">
                <a:latin typeface="Arial" charset="0"/>
                <a:cs typeface="Arial" charset="0"/>
              </a:rPr>
              <a:t>+</a:t>
            </a:r>
            <a:r>
              <a:rPr lang="cs-CZ" sz="1400" b="1" smtClean="0">
                <a:latin typeface="Arial" charset="0"/>
                <a:cs typeface="Arial" charset="0"/>
              </a:rPr>
              <a:t> v cytosolu </a:t>
            </a:r>
            <a:r>
              <a:rPr lang="cs-CZ" sz="1400" smtClean="0">
                <a:latin typeface="Arial" charset="0"/>
                <a:cs typeface="Arial" charset="0"/>
              </a:rPr>
              <a:t>oproti buněčnému prostoru</a:t>
            </a:r>
          </a:p>
          <a:p>
            <a:pPr marL="514350" lvl="1" indent="-514350" eaLnBrk="1" hangingPunct="1">
              <a:lnSpc>
                <a:spcPct val="80000"/>
              </a:lnSpc>
              <a:buFont typeface="Century Schoolbook"/>
              <a:buAutoNum type="arabicPeriod"/>
            </a:pPr>
            <a:r>
              <a:rPr lang="cs-CZ" sz="1400" b="1" smtClean="0">
                <a:latin typeface="Arial" charset="0"/>
                <a:cs typeface="Arial" charset="0"/>
              </a:rPr>
              <a:t>kladný náboj </a:t>
            </a:r>
            <a:r>
              <a:rPr lang="cs-CZ" sz="1400" smtClean="0">
                <a:latin typeface="Arial" charset="0"/>
                <a:cs typeface="Arial" charset="0"/>
              </a:rPr>
              <a:t> </a:t>
            </a:r>
            <a:r>
              <a:rPr lang="cs-CZ" sz="1400" b="1" smtClean="0">
                <a:latin typeface="Arial" charset="0"/>
                <a:cs typeface="Arial" charset="0"/>
              </a:rPr>
              <a:t>vnější strany membrány a záporný náboj cytosolové strany membrány</a:t>
            </a:r>
            <a:r>
              <a:rPr lang="cs-CZ" sz="1400" smtClean="0">
                <a:latin typeface="Arial" charset="0"/>
                <a:cs typeface="Arial" charset="0"/>
              </a:rPr>
              <a:t>-poměr  transportu ionů 3:2</a:t>
            </a:r>
          </a:p>
          <a:p>
            <a:pPr marL="514350" lvl="1" indent="-514350" eaLnBrk="1" hangingPunct="1">
              <a:lnSpc>
                <a:spcPct val="80000"/>
              </a:lnSpc>
              <a:buFont typeface="Century Schoolbook"/>
              <a:buAutoNum type="arabicPeriod"/>
            </a:pPr>
            <a:r>
              <a:rPr lang="cs-CZ" sz="1400" b="1" smtClean="0">
                <a:latin typeface="Arial" charset="0"/>
                <a:cs typeface="Arial" charset="0"/>
              </a:rPr>
              <a:t>=&gt; vytvoření hnací síly pro kladně nabité molekuly v okolí buňky</a:t>
            </a:r>
            <a:r>
              <a:rPr lang="cs-CZ" sz="1400" smtClean="0">
                <a:latin typeface="Arial" charset="0"/>
                <a:cs typeface="Arial" charset="0"/>
              </a:rPr>
              <a:t>=&gt; snaží se proniknout do buňky spolu s Na</a:t>
            </a:r>
            <a:r>
              <a:rPr lang="cs-CZ" sz="1400" baseline="30000" smtClean="0">
                <a:latin typeface="Arial" charset="0"/>
                <a:cs typeface="Arial" charset="0"/>
              </a:rPr>
              <a:t>+</a:t>
            </a:r>
            <a:endParaRPr lang="cs-CZ" sz="1400" smtClean="0">
              <a:latin typeface="Arial" charset="0"/>
              <a:cs typeface="Arial" charset="0"/>
            </a:endParaRPr>
          </a:p>
          <a:p>
            <a:pPr marL="514350" lvl="1" indent="-514350" eaLnBrk="1" hangingPunct="1">
              <a:lnSpc>
                <a:spcPct val="80000"/>
              </a:lnSpc>
              <a:buFont typeface="Century Schoolbook"/>
              <a:buAutoNum type="arabicPeriod"/>
            </a:pPr>
            <a:r>
              <a:rPr lang="cs-CZ" sz="1400" b="1" smtClean="0">
                <a:latin typeface="Arial" charset="0"/>
                <a:cs typeface="Arial" charset="0"/>
              </a:rPr>
              <a:t>=&gt;elektrická síla bránící pronikat K</a:t>
            </a:r>
            <a:r>
              <a:rPr lang="cs-CZ" sz="1400" b="1" baseline="30000" smtClean="0">
                <a:latin typeface="Arial" charset="0"/>
                <a:cs typeface="Arial" charset="0"/>
              </a:rPr>
              <a:t>+</a:t>
            </a:r>
            <a:r>
              <a:rPr lang="cs-CZ" sz="1400" b="1" smtClean="0">
                <a:latin typeface="Arial" charset="0"/>
                <a:cs typeface="Arial" charset="0"/>
              </a:rPr>
              <a:t>  kladnou stranou membrány </a:t>
            </a:r>
            <a:r>
              <a:rPr lang="cs-CZ" sz="1400" smtClean="0">
                <a:latin typeface="Arial" charset="0"/>
                <a:cs typeface="Arial" charset="0"/>
              </a:rPr>
              <a:t>po koncentračním gradientu, který je vypuzuje ven- tyto dvě protichůdné síly jsou vyrovnány</a:t>
            </a:r>
          </a:p>
          <a:p>
            <a:pPr marL="514350" lvl="1" indent="-514350" eaLnBrk="1" hangingPunct="1">
              <a:lnSpc>
                <a:spcPct val="80000"/>
              </a:lnSpc>
              <a:buFontTx/>
              <a:buChar char="•"/>
            </a:pPr>
            <a:r>
              <a:rPr lang="cs-CZ" sz="1400" b="1" smtClean="0">
                <a:latin typeface="Arial" charset="0"/>
                <a:cs typeface="Arial" charset="0"/>
              </a:rPr>
              <a:t>ve výsledku </a:t>
            </a:r>
            <a:r>
              <a:rPr lang="cs-CZ" sz="1400" smtClean="0">
                <a:latin typeface="Arial" charset="0"/>
                <a:cs typeface="Arial" charset="0"/>
              </a:rPr>
              <a:t>sodno- draselná pumpa </a:t>
            </a:r>
            <a:r>
              <a:rPr lang="cs-CZ" sz="1400" b="1" smtClean="0">
                <a:latin typeface="Arial" charset="0"/>
                <a:cs typeface="Arial" charset="0"/>
              </a:rPr>
              <a:t>zajišťuje</a:t>
            </a:r>
            <a:r>
              <a:rPr lang="cs-CZ" sz="1400" smtClean="0">
                <a:latin typeface="Arial" charset="0"/>
                <a:cs typeface="Arial" charset="0"/>
              </a:rPr>
              <a:t>:</a:t>
            </a:r>
          </a:p>
          <a:p>
            <a:pPr marL="514350" lvl="1" indent="-514350" eaLnBrk="1" hangingPunct="1">
              <a:lnSpc>
                <a:spcPct val="80000"/>
              </a:lnSpc>
              <a:buFont typeface="Century Schoolbook"/>
              <a:buAutoNum type="arabicPeriod"/>
            </a:pPr>
            <a:r>
              <a:rPr lang="cs-CZ" sz="1400" b="1" smtClean="0">
                <a:latin typeface="Arial" charset="0"/>
                <a:cs typeface="Arial" charset="0"/>
              </a:rPr>
              <a:t>snížení celkové koncentrace iontů v cytosolu</a:t>
            </a:r>
          </a:p>
          <a:p>
            <a:pPr marL="514350" lvl="1" indent="-514350" eaLnBrk="1" hangingPunct="1">
              <a:lnSpc>
                <a:spcPct val="80000"/>
              </a:lnSpc>
              <a:buFont typeface="Century Schoolbook"/>
              <a:buAutoNum type="arabicPeriod"/>
            </a:pPr>
            <a:r>
              <a:rPr lang="cs-CZ" sz="1400" b="1" smtClean="0">
                <a:latin typeface="Arial" charset="0"/>
                <a:cs typeface="Arial" charset="0"/>
              </a:rPr>
              <a:t>=&gt;</a:t>
            </a:r>
            <a:r>
              <a:rPr lang="cs-CZ" sz="1400" smtClean="0">
                <a:latin typeface="Arial" charset="0"/>
                <a:cs typeface="Arial" charset="0"/>
              </a:rPr>
              <a:t> </a:t>
            </a:r>
            <a:r>
              <a:rPr lang="cs-CZ" sz="1300" b="1" smtClean="0">
                <a:latin typeface="Arial" charset="0"/>
                <a:cs typeface="Arial" charset="0"/>
              </a:rPr>
              <a:t>udržení vyrovnaného osmotického tlaku v živočišné buňce</a:t>
            </a:r>
            <a:r>
              <a:rPr lang="cs-CZ" sz="1300" smtClean="0">
                <a:latin typeface="Arial" charset="0"/>
                <a:cs typeface="Arial" charset="0"/>
              </a:rPr>
              <a:t>- v cytosolu  totiž vysoké koncentrace organických látek </a:t>
            </a:r>
            <a:r>
              <a:rPr lang="cs-CZ" sz="1300" b="1" smtClean="0">
                <a:latin typeface="Arial" charset="0"/>
                <a:cs typeface="Arial" charset="0"/>
              </a:rPr>
              <a:t>a jejím okolím</a:t>
            </a:r>
            <a:r>
              <a:rPr lang="cs-CZ" sz="1300" smtClean="0">
                <a:latin typeface="Arial" charset="0"/>
                <a:cs typeface="Arial" charset="0"/>
              </a:rPr>
              <a:t>- odpovídající koncentrace Na+ a </a:t>
            </a:r>
            <a:r>
              <a:rPr lang="cs-CZ" sz="1300" smtClean="0"/>
              <a:t>Cl</a:t>
            </a:r>
            <a:r>
              <a:rPr lang="cs-CZ" sz="1300" baseline="30000" smtClean="0"/>
              <a:t>-</a:t>
            </a:r>
            <a:endParaRPr lang="cs-CZ" sz="1400" smtClean="0">
              <a:latin typeface="Arial" charset="0"/>
              <a:cs typeface="Arial" charset="0"/>
            </a:endParaRPr>
          </a:p>
          <a:p>
            <a:pPr marL="514350" lvl="1" indent="-514350" eaLnBrk="1" hangingPunct="1">
              <a:lnSpc>
                <a:spcPct val="80000"/>
              </a:lnSpc>
              <a:buFont typeface="Century Schoolbook"/>
              <a:buAutoNum type="arabicPeriod"/>
            </a:pPr>
            <a:r>
              <a:rPr lang="cs-CZ" sz="1400" b="1" smtClean="0">
                <a:latin typeface="Arial" charset="0"/>
                <a:cs typeface="Arial" charset="0"/>
              </a:rPr>
              <a:t>záporný náboj vnitřní membrány</a:t>
            </a:r>
          </a:p>
          <a:p>
            <a:pPr marL="514350" lvl="1" indent="-514350" eaLnBrk="1" hangingPunct="1">
              <a:lnSpc>
                <a:spcPct val="80000"/>
              </a:lnSpc>
              <a:buFont typeface="Century Schoolbook"/>
              <a:buAutoNum type="arabicPeriod"/>
            </a:pPr>
            <a:r>
              <a:rPr lang="cs-CZ" sz="1400" b="1" smtClean="0">
                <a:latin typeface="Arial" charset="0"/>
                <a:cs typeface="Arial" charset="0"/>
              </a:rPr>
              <a:t>= &gt; zabránění vstupu hojných ionů do cytosolu</a:t>
            </a:r>
          </a:p>
          <a:p>
            <a:pPr marL="514350" lvl="1" indent="-514350" eaLnBrk="1" hangingPunct="1">
              <a:lnSpc>
                <a:spcPct val="80000"/>
              </a:lnSpc>
              <a:buFont typeface="Century Schoolbook"/>
              <a:buAutoNum type="arabicPeriod"/>
            </a:pPr>
            <a:endParaRPr lang="cs-CZ" sz="1000" b="1" smtClean="0">
              <a:latin typeface="Arial" charset="0"/>
              <a:cs typeface="Arial" charset="0"/>
            </a:endParaRPr>
          </a:p>
          <a:p>
            <a:pPr marL="514350" indent="-514350" eaLnBrk="1" hangingPunct="1">
              <a:lnSpc>
                <a:spcPct val="80000"/>
              </a:lnSpc>
            </a:pPr>
            <a:endParaRPr lang="cs-CZ" sz="1000" b="1" baseline="-25000" smtClean="0"/>
          </a:p>
          <a:p>
            <a:pPr marL="514350" indent="-514350" eaLnBrk="1" hangingPunct="1">
              <a:lnSpc>
                <a:spcPct val="80000"/>
              </a:lnSpc>
            </a:pPr>
            <a:endParaRPr lang="cs-CZ" sz="1000" b="1" baseline="-25000" smtClean="0"/>
          </a:p>
          <a:p>
            <a:pPr marL="514350" indent="-514350" eaLnBrk="1" hangingPunct="1">
              <a:lnSpc>
                <a:spcPct val="80000"/>
              </a:lnSpc>
            </a:pPr>
            <a:endParaRPr lang="cs-CZ" sz="1000" b="1" smtClean="0"/>
          </a:p>
          <a:p>
            <a:pPr marL="514350" indent="-514350" eaLnBrk="1" hangingPunct="1">
              <a:lnSpc>
                <a:spcPct val="80000"/>
              </a:lnSpc>
            </a:pPr>
            <a:endParaRPr lang="cs-CZ" sz="1000" smtClean="0">
              <a:latin typeface="Arial" charset="0"/>
              <a:cs typeface="Arial" charset="0"/>
            </a:endParaRPr>
          </a:p>
          <a:p>
            <a:pPr marL="514350" indent="-514350" eaLnBrk="1" hangingPunct="1">
              <a:lnSpc>
                <a:spcPct val="80000"/>
              </a:lnSpc>
            </a:pPr>
            <a:endParaRPr lang="cs-CZ" sz="1000" smtClean="0">
              <a:latin typeface="Arial" charset="0"/>
              <a:cs typeface="Arial" charset="0"/>
            </a:endParaRPr>
          </a:p>
          <a:p>
            <a:pPr marL="514350" indent="-514350" eaLnBrk="1" hangingPunct="1">
              <a:lnSpc>
                <a:spcPct val="80000"/>
              </a:lnSpc>
            </a:pPr>
            <a:endParaRPr lang="cs-CZ" sz="1000" smtClean="0">
              <a:latin typeface="Arial" charset="0"/>
              <a:cs typeface="Arial" charset="0"/>
            </a:endParaRPr>
          </a:p>
          <a:p>
            <a:pPr marL="514350" indent="-514350" eaLnBrk="1" hangingPunct="1">
              <a:lnSpc>
                <a:spcPct val="80000"/>
              </a:lnSpc>
            </a:pPr>
            <a:endParaRPr lang="cs-CZ" sz="1000" smtClean="0">
              <a:latin typeface="Arial" charset="0"/>
              <a:cs typeface="Arial" charset="0"/>
            </a:endParaRPr>
          </a:p>
          <a:p>
            <a:pPr marL="514350" indent="-514350" eaLnBrk="1" hangingPunct="1">
              <a:lnSpc>
                <a:spcPct val="80000"/>
              </a:lnSpc>
            </a:pPr>
            <a:endParaRPr lang="cs-CZ" sz="1500" smtClean="0"/>
          </a:p>
        </p:txBody>
      </p:sp>
      <p:sp>
        <p:nvSpPr>
          <p:cNvPr id="2457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cs-CZ">
              <a:latin typeface="Century Schoolbook"/>
            </a:endParaRPr>
          </a:p>
        </p:txBody>
      </p:sp>
      <p:sp>
        <p:nvSpPr>
          <p:cNvPr id="24579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cs-CZ">
              <a:latin typeface="Century Schoolbook"/>
            </a:endParaRPr>
          </a:p>
        </p:txBody>
      </p:sp>
      <p:sp>
        <p:nvSpPr>
          <p:cNvPr id="24580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cs-CZ">
              <a:latin typeface="Century Schoolbook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Zástupný symbol pro obsah 2"/>
          <p:cNvSpPr>
            <a:spLocks noGrp="1"/>
          </p:cNvSpPr>
          <p:nvPr>
            <p:ph sz="quarter" idx="1"/>
          </p:nvPr>
        </p:nvSpPr>
        <p:spPr>
          <a:xfrm>
            <a:off x="0" y="188913"/>
            <a:ext cx="8964613" cy="61976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sz="1600" b="1" smtClean="0">
                <a:latin typeface="Arial" charset="0"/>
                <a:cs typeface="Arial" charset="0"/>
              </a:rPr>
              <a:t>symport s Na</a:t>
            </a:r>
            <a:r>
              <a:rPr lang="cs-CZ" sz="1600" b="1" baseline="30000" smtClean="0">
                <a:latin typeface="Arial" charset="0"/>
                <a:cs typeface="Arial" charset="0"/>
              </a:rPr>
              <a:t>+</a:t>
            </a:r>
            <a:r>
              <a:rPr lang="cs-CZ" sz="1600" b="1" smtClean="0">
                <a:latin typeface="Arial" charset="0"/>
                <a:cs typeface="Arial" charset="0"/>
              </a:rPr>
              <a:t> </a:t>
            </a:r>
            <a:r>
              <a:rPr lang="cs-CZ" sz="1600" smtClean="0">
                <a:latin typeface="Arial" charset="0"/>
                <a:cs typeface="Arial" charset="0"/>
              </a:rPr>
              <a:t>= například </a:t>
            </a:r>
            <a:r>
              <a:rPr lang="cs-CZ" sz="1600" b="1" smtClean="0">
                <a:latin typeface="Arial" charset="0"/>
                <a:cs typeface="Arial" charset="0"/>
              </a:rPr>
              <a:t>aktivní přenos glukosy</a:t>
            </a:r>
            <a:r>
              <a:rPr lang="cs-CZ" sz="1600" smtClean="0">
                <a:latin typeface="Arial" charset="0"/>
                <a:cs typeface="Arial" charset="0"/>
              </a:rPr>
              <a:t>- při trávení potravy buňkami ve střevech, dalším tkáním předávána pasivním uniportem</a:t>
            </a:r>
          </a:p>
          <a:p>
            <a:pPr eaLnBrk="1" hangingPunct="1">
              <a:lnSpc>
                <a:spcPct val="90000"/>
              </a:lnSpc>
            </a:pPr>
            <a:r>
              <a:rPr lang="cs-CZ" sz="1600" b="1" smtClean="0">
                <a:latin typeface="Arial" charset="0"/>
                <a:cs typeface="Arial" charset="0"/>
              </a:rPr>
              <a:t>antiport s Na</a:t>
            </a:r>
            <a:r>
              <a:rPr lang="cs-CZ" sz="1600" b="1" baseline="30000" smtClean="0">
                <a:latin typeface="Arial" charset="0"/>
                <a:cs typeface="Arial" charset="0"/>
              </a:rPr>
              <a:t>+</a:t>
            </a:r>
            <a:r>
              <a:rPr lang="cs-CZ" sz="1600" b="1" smtClean="0">
                <a:latin typeface="Arial" charset="0"/>
                <a:cs typeface="Arial" charset="0"/>
              </a:rPr>
              <a:t> </a:t>
            </a:r>
            <a:r>
              <a:rPr lang="cs-CZ" sz="1600" smtClean="0">
                <a:latin typeface="Arial" charset="0"/>
                <a:cs typeface="Arial" charset="0"/>
              </a:rPr>
              <a:t>= například </a:t>
            </a:r>
            <a:r>
              <a:rPr lang="cs-CZ" sz="1600" b="1" smtClean="0">
                <a:latin typeface="Arial" charset="0"/>
                <a:cs typeface="Arial" charset="0"/>
              </a:rPr>
              <a:t>přenos H</a:t>
            </a:r>
            <a:r>
              <a:rPr lang="cs-CZ" sz="1600" b="1" baseline="30000" smtClean="0">
                <a:latin typeface="Arial" charset="0"/>
                <a:cs typeface="Arial" charset="0"/>
              </a:rPr>
              <a:t>+ </a:t>
            </a:r>
            <a:r>
              <a:rPr lang="cs-CZ" sz="1600" b="1" smtClean="0">
                <a:latin typeface="Arial" charset="0"/>
                <a:cs typeface="Arial" charset="0"/>
              </a:rPr>
              <a:t>iontu</a:t>
            </a:r>
            <a:r>
              <a:rPr lang="cs-CZ" sz="1600" smtClean="0">
                <a:latin typeface="Arial" charset="0"/>
                <a:cs typeface="Arial" charset="0"/>
              </a:rPr>
              <a:t>= </a:t>
            </a:r>
            <a:r>
              <a:rPr lang="cs-CZ" sz="1600" b="1" smtClean="0">
                <a:latin typeface="Arial" charset="0"/>
                <a:cs typeface="Arial" charset="0"/>
              </a:rPr>
              <a:t>regulace pH cytosolu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endParaRPr lang="cs-CZ" sz="1600" b="1" smtClean="0">
              <a:latin typeface="Arial" charset="0"/>
              <a:cs typeface="Arial" charset="0"/>
            </a:endParaRPr>
          </a:p>
          <a:p>
            <a:pPr eaLnBrk="1" hangingPunct="1">
              <a:lnSpc>
                <a:spcPct val="90000"/>
              </a:lnSpc>
              <a:buFont typeface="Century Schoolbook"/>
              <a:buAutoNum type="arabicPeriod" startAt="3"/>
            </a:pPr>
            <a:r>
              <a:rPr lang="cs-CZ" sz="1600" b="1" smtClean="0">
                <a:latin typeface="Arial" charset="0"/>
                <a:cs typeface="Arial" charset="0"/>
              </a:rPr>
              <a:t>Ca</a:t>
            </a:r>
            <a:r>
              <a:rPr lang="cs-CZ" sz="1600" b="1" baseline="30000" smtClean="0">
                <a:latin typeface="Arial" charset="0"/>
                <a:cs typeface="Arial" charset="0"/>
              </a:rPr>
              <a:t>2+ </a:t>
            </a:r>
            <a:r>
              <a:rPr lang="cs-CZ" sz="1600" b="1" smtClean="0">
                <a:latin typeface="Arial" charset="0"/>
                <a:cs typeface="Arial" charset="0"/>
              </a:rPr>
              <a:t>pumpa </a:t>
            </a:r>
          </a:p>
          <a:p>
            <a:pPr eaLnBrk="1" hangingPunct="1">
              <a:lnSpc>
                <a:spcPct val="90000"/>
              </a:lnSpc>
              <a:buFont typeface="Arial" charset="0"/>
              <a:buChar char="•"/>
            </a:pPr>
            <a:r>
              <a:rPr lang="cs-CZ" sz="1600" smtClean="0">
                <a:latin typeface="Arial" charset="0"/>
                <a:cs typeface="Arial" charset="0"/>
              </a:rPr>
              <a:t>udržuje </a:t>
            </a:r>
            <a:r>
              <a:rPr lang="cs-CZ" sz="1600" b="1" smtClean="0">
                <a:latin typeface="Arial" charset="0"/>
                <a:cs typeface="Arial" charset="0"/>
              </a:rPr>
              <a:t>nízkou koncentrace Ca</a:t>
            </a:r>
            <a:r>
              <a:rPr lang="cs-CZ" sz="1600" b="1" baseline="30000" smtClean="0">
                <a:latin typeface="Arial" charset="0"/>
                <a:cs typeface="Arial" charset="0"/>
              </a:rPr>
              <a:t>2+ </a:t>
            </a:r>
            <a:r>
              <a:rPr lang="cs-CZ" sz="1600" b="1" smtClean="0">
                <a:latin typeface="Arial" charset="0"/>
                <a:cs typeface="Arial" charset="0"/>
              </a:rPr>
              <a:t>v cytosolu </a:t>
            </a:r>
            <a:endParaRPr lang="cs-CZ" sz="1600" smtClean="0">
              <a:latin typeface="Arial" charset="0"/>
              <a:cs typeface="Arial" charset="0"/>
            </a:endParaRPr>
          </a:p>
          <a:p>
            <a:pPr eaLnBrk="1" hangingPunct="1">
              <a:lnSpc>
                <a:spcPct val="90000"/>
              </a:lnSpc>
              <a:buFont typeface="Century Schoolbook"/>
              <a:buAutoNum type="arabicPeriod" startAt="4"/>
            </a:pPr>
            <a:r>
              <a:rPr lang="cs-CZ" sz="1600" b="1" smtClean="0">
                <a:latin typeface="Arial" charset="0"/>
                <a:cs typeface="Arial" charset="0"/>
              </a:rPr>
              <a:t>H</a:t>
            </a:r>
            <a:r>
              <a:rPr lang="cs-CZ" sz="1600" b="1" baseline="30000" smtClean="0">
                <a:latin typeface="Arial" charset="0"/>
                <a:cs typeface="Arial" charset="0"/>
              </a:rPr>
              <a:t>+ </a:t>
            </a:r>
            <a:r>
              <a:rPr lang="cs-CZ" sz="1600" b="1" smtClean="0">
                <a:latin typeface="Arial" charset="0"/>
                <a:cs typeface="Arial" charset="0"/>
              </a:rPr>
              <a:t>pumpa</a:t>
            </a:r>
          </a:p>
          <a:p>
            <a:pPr eaLnBrk="1" hangingPunct="1">
              <a:lnSpc>
                <a:spcPct val="90000"/>
              </a:lnSpc>
              <a:buFont typeface="Arial" charset="0"/>
              <a:buChar char="•"/>
            </a:pPr>
            <a:r>
              <a:rPr lang="cs-CZ" sz="1600" b="1" smtClean="0">
                <a:latin typeface="Arial" charset="0"/>
                <a:cs typeface="Arial" charset="0"/>
              </a:rPr>
              <a:t>u prokaryot, rostlin</a:t>
            </a:r>
          </a:p>
          <a:p>
            <a:pPr eaLnBrk="1" hangingPunct="1">
              <a:lnSpc>
                <a:spcPct val="90000"/>
              </a:lnSpc>
              <a:buFont typeface="Arial" charset="0"/>
              <a:buChar char="•"/>
            </a:pPr>
            <a:r>
              <a:rPr lang="cs-CZ" sz="1600" b="1" smtClean="0">
                <a:latin typeface="Arial" charset="0"/>
                <a:cs typeface="Arial" charset="0"/>
              </a:rPr>
              <a:t>využívány symporty a antiporty H</a:t>
            </a:r>
            <a:r>
              <a:rPr lang="cs-CZ" sz="1600" b="1" baseline="30000" smtClean="0">
                <a:latin typeface="Arial" charset="0"/>
                <a:cs typeface="Arial" charset="0"/>
              </a:rPr>
              <a:t>+ </a:t>
            </a:r>
          </a:p>
          <a:p>
            <a:pPr eaLnBrk="1" hangingPunct="1">
              <a:lnSpc>
                <a:spcPct val="90000"/>
              </a:lnSpc>
            </a:pPr>
            <a:endParaRPr lang="cs-CZ" sz="1700" smtClean="0">
              <a:latin typeface="Arial" charset="0"/>
              <a:cs typeface="Arial" charset="0"/>
            </a:endParaRPr>
          </a:p>
          <a:p>
            <a:pPr eaLnBrk="1" hangingPunct="1">
              <a:lnSpc>
                <a:spcPct val="90000"/>
              </a:lnSpc>
              <a:buFont typeface="Century Schoolbook"/>
              <a:buAutoNum type="alphaUcPeriod" startAt="4"/>
            </a:pPr>
            <a:r>
              <a:rPr lang="cs-CZ" sz="1600" b="1" u="sng" smtClean="0">
                <a:latin typeface="Arial" charset="0"/>
                <a:cs typeface="Arial" charset="0"/>
              </a:rPr>
              <a:t>přenos endocytózou, exocytózou</a:t>
            </a:r>
          </a:p>
          <a:p>
            <a:pPr eaLnBrk="1" hangingPunct="1">
              <a:lnSpc>
                <a:spcPct val="90000"/>
              </a:lnSpc>
            </a:pPr>
            <a:r>
              <a:rPr lang="cs-CZ" sz="1600" smtClean="0">
                <a:latin typeface="Arial" charset="0"/>
                <a:cs typeface="Arial" charset="0"/>
              </a:rPr>
              <a:t>transport </a:t>
            </a:r>
            <a:r>
              <a:rPr lang="cs-CZ" sz="1600" b="1" smtClean="0">
                <a:latin typeface="Arial" charset="0"/>
                <a:cs typeface="Arial" charset="0"/>
              </a:rPr>
              <a:t>makromolekul nebo větších celků</a:t>
            </a:r>
          </a:p>
          <a:p>
            <a:pPr eaLnBrk="1" hangingPunct="1">
              <a:lnSpc>
                <a:spcPct val="90000"/>
              </a:lnSpc>
            </a:pPr>
            <a:r>
              <a:rPr lang="cs-CZ" sz="1600" b="1" smtClean="0">
                <a:latin typeface="Arial" charset="0"/>
                <a:cs typeface="Arial" charset="0"/>
              </a:rPr>
              <a:t>obklopení membránou </a:t>
            </a:r>
            <a:r>
              <a:rPr lang="cs-CZ" sz="1600" smtClean="0">
                <a:latin typeface="Arial" charset="0"/>
                <a:cs typeface="Arial" charset="0"/>
              </a:rPr>
              <a:t>na jedné straně a následné </a:t>
            </a:r>
            <a:r>
              <a:rPr lang="cs-CZ" sz="1600" b="1" smtClean="0">
                <a:latin typeface="Arial" charset="0"/>
                <a:cs typeface="Arial" charset="0"/>
              </a:rPr>
              <a:t>otevření membrány </a:t>
            </a:r>
            <a:r>
              <a:rPr lang="cs-CZ" sz="1600" smtClean="0">
                <a:latin typeface="Arial" charset="0"/>
                <a:cs typeface="Arial" charset="0"/>
              </a:rPr>
              <a:t>na straně druhé</a:t>
            </a:r>
            <a:endParaRPr lang="cs-CZ" sz="1600" b="1" smtClean="0">
              <a:latin typeface="Arial" charset="0"/>
              <a:cs typeface="Arial" charset="0"/>
            </a:endParaRPr>
          </a:p>
          <a:p>
            <a:pPr eaLnBrk="1" hangingPunct="1">
              <a:lnSpc>
                <a:spcPct val="90000"/>
              </a:lnSpc>
              <a:buFont typeface="Century Schoolbook"/>
              <a:buAutoNum type="arabicPeriod"/>
            </a:pPr>
            <a:r>
              <a:rPr lang="cs-CZ" sz="1600" b="1" smtClean="0">
                <a:latin typeface="Arial" charset="0"/>
                <a:cs typeface="Arial" charset="0"/>
              </a:rPr>
              <a:t>endocytóza= transport do buňky</a:t>
            </a:r>
          </a:p>
          <a:p>
            <a:pPr eaLnBrk="1" hangingPunct="1">
              <a:lnSpc>
                <a:spcPct val="90000"/>
              </a:lnSpc>
              <a:buFont typeface="Century Schoolbook"/>
              <a:buAutoNum type="arabicPeriod"/>
            </a:pPr>
            <a:r>
              <a:rPr lang="cs-CZ" sz="1600" b="1" smtClean="0">
                <a:latin typeface="Arial" charset="0"/>
                <a:cs typeface="Arial" charset="0"/>
              </a:rPr>
              <a:t>exocytóza= transport z buňky</a:t>
            </a:r>
          </a:p>
          <a:p>
            <a:pPr eaLnBrk="1" hangingPunct="1">
              <a:lnSpc>
                <a:spcPct val="90000"/>
              </a:lnSpc>
            </a:pPr>
            <a:r>
              <a:rPr lang="cs-CZ" sz="1600" b="1" smtClean="0">
                <a:latin typeface="Arial" charset="0"/>
                <a:cs typeface="Arial" charset="0"/>
              </a:rPr>
              <a:t>fagocytóza</a:t>
            </a:r>
          </a:p>
          <a:p>
            <a:pPr eaLnBrk="1" hangingPunct="1">
              <a:lnSpc>
                <a:spcPct val="90000"/>
              </a:lnSpc>
              <a:buFont typeface="Arial" charset="0"/>
              <a:buChar char="•"/>
            </a:pPr>
            <a:r>
              <a:rPr lang="cs-CZ" sz="1600" b="1" smtClean="0">
                <a:latin typeface="Arial" charset="0"/>
                <a:cs typeface="Arial" charset="0"/>
              </a:rPr>
              <a:t>zvláštním případem</a:t>
            </a:r>
            <a:r>
              <a:rPr lang="cs-CZ" sz="1600" smtClean="0">
                <a:latin typeface="Arial" charset="0"/>
                <a:cs typeface="Arial" charset="0"/>
              </a:rPr>
              <a:t> tohoto přenosu</a:t>
            </a:r>
            <a:endParaRPr lang="cs-CZ" sz="1600" b="1" smtClean="0">
              <a:latin typeface="Arial" charset="0"/>
              <a:cs typeface="Arial" charset="0"/>
            </a:endParaRPr>
          </a:p>
          <a:p>
            <a:pPr eaLnBrk="1" hangingPunct="1">
              <a:lnSpc>
                <a:spcPct val="90000"/>
              </a:lnSpc>
              <a:buFont typeface="Arial" charset="0"/>
              <a:buChar char="•"/>
            </a:pPr>
            <a:r>
              <a:rPr lang="cs-CZ" sz="1600" smtClean="0">
                <a:latin typeface="Arial" charset="0"/>
                <a:cs typeface="Arial" charset="0"/>
              </a:rPr>
              <a:t>jsou jí schopné </a:t>
            </a:r>
            <a:r>
              <a:rPr lang="cs-CZ" sz="1600" b="1" smtClean="0">
                <a:latin typeface="Arial" charset="0"/>
                <a:cs typeface="Arial" charset="0"/>
              </a:rPr>
              <a:t>bílé krvinky= leukocyty</a:t>
            </a:r>
            <a:r>
              <a:rPr lang="cs-CZ" sz="1600" smtClean="0">
                <a:latin typeface="Arial" charset="0"/>
                <a:cs typeface="Arial" charset="0"/>
              </a:rPr>
              <a:t>- obklopí svou membránou například invazivní bakterii a uvězní ji ve </a:t>
            </a:r>
            <a:r>
              <a:rPr lang="cs-CZ" sz="1600" b="1" smtClean="0">
                <a:latin typeface="Arial" charset="0"/>
                <a:cs typeface="Arial" charset="0"/>
              </a:rPr>
              <a:t>vakuole</a:t>
            </a:r>
            <a:r>
              <a:rPr lang="cs-CZ" sz="1600" smtClean="0">
                <a:latin typeface="Arial" charset="0"/>
                <a:cs typeface="Arial" charset="0"/>
              </a:rPr>
              <a:t>, kterou pak spojí </a:t>
            </a:r>
            <a:r>
              <a:rPr lang="cs-CZ" sz="1600" b="1" smtClean="0">
                <a:latin typeface="Arial" charset="0"/>
                <a:cs typeface="Arial" charset="0"/>
              </a:rPr>
              <a:t>s lysozymem</a:t>
            </a:r>
            <a:r>
              <a:rPr lang="cs-CZ" sz="1600" smtClean="0">
                <a:latin typeface="Arial" charset="0"/>
                <a:cs typeface="Arial" charset="0"/>
              </a:rPr>
              <a:t>, jehož </a:t>
            </a:r>
            <a:r>
              <a:rPr lang="cs-CZ" sz="1600" b="1" smtClean="0">
                <a:latin typeface="Arial" charset="0"/>
                <a:cs typeface="Arial" charset="0"/>
              </a:rPr>
              <a:t>hydrolytické enzymy </a:t>
            </a:r>
            <a:r>
              <a:rPr lang="cs-CZ" sz="1600" smtClean="0">
                <a:latin typeface="Arial" charset="0"/>
                <a:cs typeface="Arial" charset="0"/>
              </a:rPr>
              <a:t>ji zlikvidují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endParaRPr lang="cs-CZ" sz="1600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Zástupný symbol pro obsah 3"/>
          <p:cNvPicPr>
            <a:picLocks noGrp="1"/>
          </p:cNvPicPr>
          <p:nvPr>
            <p:ph sz="quarter" idx="1"/>
          </p:nvPr>
        </p:nvPicPr>
        <p:blipFill>
          <a:blip r:embed="rId2"/>
          <a:srcRect l="36507" t="55054" r="42831" b="19569"/>
          <a:stretch>
            <a:fillRect/>
          </a:stretch>
        </p:blipFill>
        <p:spPr>
          <a:xfrm>
            <a:off x="0" y="0"/>
            <a:ext cx="3995738" cy="3141663"/>
          </a:xfrm>
        </p:spPr>
      </p:pic>
      <p:pic>
        <p:nvPicPr>
          <p:cNvPr id="26626" name="Obrázek 5"/>
          <p:cNvPicPr>
            <a:picLocks noChangeAspect="1" noChangeArrowheads="1"/>
          </p:cNvPicPr>
          <p:nvPr/>
        </p:nvPicPr>
        <p:blipFill>
          <a:blip r:embed="rId3"/>
          <a:srcRect l="58070" t="15691" r="3847" b="36755"/>
          <a:stretch>
            <a:fillRect/>
          </a:stretch>
        </p:blipFill>
        <p:spPr bwMode="auto">
          <a:xfrm>
            <a:off x="3887788" y="0"/>
            <a:ext cx="5256212" cy="429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7" name="Obrázek 6"/>
          <p:cNvPicPr>
            <a:picLocks noChangeAspect="1" noChangeArrowheads="1"/>
          </p:cNvPicPr>
          <p:nvPr/>
        </p:nvPicPr>
        <p:blipFill>
          <a:blip r:embed="rId4"/>
          <a:srcRect l="17789" t="59042" r="43457" b="15424"/>
          <a:stretch>
            <a:fillRect/>
          </a:stretch>
        </p:blipFill>
        <p:spPr bwMode="auto">
          <a:xfrm>
            <a:off x="3851275" y="4292600"/>
            <a:ext cx="5292725" cy="256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8" name="Obrázek 7"/>
          <p:cNvPicPr>
            <a:picLocks noChangeAspect="1" noChangeArrowheads="1"/>
          </p:cNvPicPr>
          <p:nvPr/>
        </p:nvPicPr>
        <p:blipFill>
          <a:blip r:embed="rId5"/>
          <a:srcRect l="58070" t="20522" r="23666" b="44148"/>
          <a:stretch>
            <a:fillRect/>
          </a:stretch>
        </p:blipFill>
        <p:spPr bwMode="auto">
          <a:xfrm>
            <a:off x="0" y="3141663"/>
            <a:ext cx="3779838" cy="3716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Zástupný symbol pro obsah 3"/>
          <p:cNvPicPr>
            <a:picLocks noGrp="1"/>
          </p:cNvPicPr>
          <p:nvPr>
            <p:ph sz="quarter" idx="1"/>
          </p:nvPr>
        </p:nvPicPr>
        <p:blipFill>
          <a:blip r:embed="rId2"/>
          <a:srcRect l="14047" t="47852" r="65440" b="14354"/>
          <a:stretch>
            <a:fillRect/>
          </a:stretch>
        </p:blipFill>
        <p:spPr>
          <a:xfrm>
            <a:off x="0" y="0"/>
            <a:ext cx="3816350" cy="3573463"/>
          </a:xfrm>
        </p:spPr>
      </p:pic>
      <p:pic>
        <p:nvPicPr>
          <p:cNvPr id="27650" name="Obrázek 4"/>
          <p:cNvPicPr>
            <a:picLocks noChangeAspect="1" noChangeArrowheads="1"/>
          </p:cNvPicPr>
          <p:nvPr/>
        </p:nvPicPr>
        <p:blipFill>
          <a:blip r:embed="rId3"/>
          <a:srcRect l="56573" t="19176" r="4724" b="53406"/>
          <a:stretch>
            <a:fillRect/>
          </a:stretch>
        </p:blipFill>
        <p:spPr bwMode="auto">
          <a:xfrm>
            <a:off x="0" y="3573463"/>
            <a:ext cx="4859338" cy="3284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1" name="Obrázek 6"/>
          <p:cNvPicPr>
            <a:picLocks noChangeAspect="1" noChangeArrowheads="1"/>
          </p:cNvPicPr>
          <p:nvPr/>
        </p:nvPicPr>
        <p:blipFill>
          <a:blip r:embed="rId4"/>
          <a:srcRect l="13727" t="13033" r="53841" b="35904"/>
          <a:stretch>
            <a:fillRect/>
          </a:stretch>
        </p:blipFill>
        <p:spPr bwMode="auto">
          <a:xfrm>
            <a:off x="4643438" y="0"/>
            <a:ext cx="4500562" cy="3284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2" name="Obrázek 8"/>
          <p:cNvPicPr>
            <a:picLocks noChangeAspect="1" noChangeArrowheads="1"/>
          </p:cNvPicPr>
          <p:nvPr/>
        </p:nvPicPr>
        <p:blipFill>
          <a:blip r:embed="rId5"/>
          <a:srcRect l="35159" t="22606" r="7338" b="48859"/>
          <a:stretch>
            <a:fillRect/>
          </a:stretch>
        </p:blipFill>
        <p:spPr bwMode="auto">
          <a:xfrm>
            <a:off x="4859338" y="3284538"/>
            <a:ext cx="4284662" cy="3573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Zástupný symbol pro obsah 4"/>
          <p:cNvSpPr>
            <a:spLocks noGrp="1"/>
          </p:cNvSpPr>
          <p:nvPr>
            <p:ph sz="quarter" idx="1"/>
          </p:nvPr>
        </p:nvSpPr>
        <p:spPr>
          <a:xfrm>
            <a:off x="0" y="188913"/>
            <a:ext cx="8604250" cy="6284912"/>
          </a:xfrm>
        </p:spPr>
        <p:txBody>
          <a:bodyPr/>
          <a:lstStyle/>
          <a:p>
            <a:pPr eaLnBrk="1" hangingPunct="1"/>
            <a:r>
              <a:rPr lang="cs-CZ" sz="1600" smtClean="0">
                <a:latin typeface="Arial" charset="0"/>
                <a:cs typeface="Arial" charset="0"/>
              </a:rPr>
              <a:t>zdroje: </a:t>
            </a:r>
          </a:p>
          <a:p>
            <a:pPr eaLnBrk="1" hangingPunct="1"/>
            <a:r>
              <a:rPr lang="cs-CZ" sz="1600" smtClean="0">
                <a:latin typeface="Arial" charset="0"/>
                <a:cs typeface="Arial" charset="0"/>
              </a:rPr>
              <a:t>Biochemie zblízka- Pavel Klouda, nakladatelství Pavko, 2012</a:t>
            </a:r>
          </a:p>
          <a:p>
            <a:pPr eaLnBrk="1" hangingPunct="1"/>
            <a:r>
              <a:rPr lang="cs-CZ" sz="1600" smtClean="0">
                <a:latin typeface="Arial" charset="0"/>
                <a:cs typeface="Arial" charset="0"/>
              </a:rPr>
              <a:t>Harperova Biochemie- Robert K. Murray, Daryl K. Granner, Peter A. Mayes,                Victor W. Rodwell, nakladatelství a vydavatelství H &amp; H, 1998</a:t>
            </a:r>
          </a:p>
          <a:p>
            <a:pPr eaLnBrk="1" hangingPunct="1"/>
            <a:r>
              <a:rPr lang="cs-CZ" sz="1600" smtClean="0">
                <a:latin typeface="Arial" charset="0"/>
                <a:cs typeface="Arial" charset="0"/>
                <a:hlinkClick r:id="rId2"/>
              </a:rPr>
              <a:t>http://orion.chemi.muni.cz/zakladni_pojmy_z_biochemie/page0334.htm</a:t>
            </a:r>
            <a:endParaRPr lang="cs-CZ" sz="1600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Zástupný symbol pro obsah 2"/>
          <p:cNvSpPr>
            <a:spLocks noGrp="1"/>
          </p:cNvSpPr>
          <p:nvPr>
            <p:ph sz="quarter" idx="1"/>
          </p:nvPr>
        </p:nvSpPr>
        <p:spPr>
          <a:xfrm>
            <a:off x="0" y="0"/>
            <a:ext cx="8964613" cy="6858000"/>
          </a:xfrm>
        </p:spPr>
        <p:txBody>
          <a:bodyPr/>
          <a:lstStyle/>
          <a:p>
            <a:pPr eaLnBrk="1" hangingPunct="1"/>
            <a:endParaRPr lang="cs-CZ" sz="1400" smtClean="0">
              <a:latin typeface="Arial" charset="0"/>
              <a:cs typeface="Arial" charset="0"/>
            </a:endParaRPr>
          </a:p>
          <a:p>
            <a:pPr eaLnBrk="1" hangingPunct="1"/>
            <a:r>
              <a:rPr lang="cs-CZ" sz="1400" smtClean="0">
                <a:latin typeface="Arial" charset="0"/>
                <a:cs typeface="Arial" charset="0"/>
              </a:rPr>
              <a:t>zajišťují </a:t>
            </a:r>
            <a:r>
              <a:rPr lang="cs-CZ" sz="1400" b="1" smtClean="0">
                <a:latin typeface="Arial" charset="0"/>
                <a:cs typeface="Arial" charset="0"/>
              </a:rPr>
              <a:t>ohraničení buněk</a:t>
            </a:r>
            <a:r>
              <a:rPr lang="cs-CZ" sz="1400" smtClean="0">
                <a:latin typeface="Arial" charset="0"/>
                <a:cs typeface="Arial" charset="0"/>
              </a:rPr>
              <a:t>-</a:t>
            </a:r>
            <a:r>
              <a:rPr lang="cs-CZ" sz="1400" b="1" smtClean="0">
                <a:latin typeface="Arial" charset="0"/>
                <a:cs typeface="Arial" charset="0"/>
              </a:rPr>
              <a:t> plasmatické membrány</a:t>
            </a:r>
            <a:r>
              <a:rPr lang="cs-CZ" sz="1400" smtClean="0">
                <a:latin typeface="Arial" charset="0"/>
                <a:cs typeface="Arial" charset="0"/>
              </a:rPr>
              <a:t>-</a:t>
            </a:r>
            <a:r>
              <a:rPr lang="cs-CZ" sz="1400" b="1" smtClean="0">
                <a:latin typeface="Arial" charset="0"/>
                <a:cs typeface="Arial" charset="0"/>
              </a:rPr>
              <a:t> </a:t>
            </a:r>
            <a:r>
              <a:rPr lang="cs-CZ" sz="1400" smtClean="0">
                <a:latin typeface="Arial" charset="0"/>
                <a:cs typeface="Arial" charset="0"/>
              </a:rPr>
              <a:t>okolo buněčné protoplazmy, bariéra v udržování rozdílů mezi prostředím uvnitř buňky a okolím a </a:t>
            </a:r>
            <a:r>
              <a:rPr lang="cs-CZ" sz="1400" b="1" smtClean="0">
                <a:latin typeface="Arial" charset="0"/>
                <a:cs typeface="Arial" charset="0"/>
              </a:rPr>
              <a:t>organel= intercelulární membrány</a:t>
            </a:r>
            <a:r>
              <a:rPr lang="cs-CZ" sz="1400" smtClean="0">
                <a:latin typeface="Arial" charset="0"/>
                <a:cs typeface="Arial" charset="0"/>
              </a:rPr>
              <a:t>- lokalizace enzymů, integrální článek spojení signál- odpověď, přeměna energie při fotosynthese, oxidativní fosforylaci</a:t>
            </a:r>
          </a:p>
          <a:p>
            <a:pPr eaLnBrk="1" hangingPunct="1"/>
            <a:r>
              <a:rPr lang="cs-CZ" sz="1400" smtClean="0">
                <a:latin typeface="Arial" charset="0"/>
                <a:cs typeface="Arial" charset="0"/>
              </a:rPr>
              <a:t>oddělují </a:t>
            </a:r>
            <a:r>
              <a:rPr lang="cs-CZ" sz="1400" b="1" smtClean="0">
                <a:latin typeface="Arial" charset="0"/>
                <a:cs typeface="Arial" charset="0"/>
              </a:rPr>
              <a:t>dvě polární vodná prostředí</a:t>
            </a:r>
            <a:r>
              <a:rPr lang="cs-CZ" sz="1400" smtClean="0">
                <a:latin typeface="Arial" charset="0"/>
                <a:cs typeface="Arial" charset="0"/>
              </a:rPr>
              <a:t>- vnější a vnitřní - enzymové reakce, buněčné, subcelulární procesy přizpůsobeny vodnému prostředí</a:t>
            </a:r>
          </a:p>
          <a:p>
            <a:pPr eaLnBrk="1" hangingPunct="1"/>
            <a:r>
              <a:rPr lang="cs-CZ" sz="1400" smtClean="0">
                <a:latin typeface="Arial" charset="0"/>
                <a:cs typeface="Arial" charset="0"/>
              </a:rPr>
              <a:t>jejich základem je </a:t>
            </a:r>
            <a:r>
              <a:rPr lang="cs-CZ" sz="1400" b="1" smtClean="0">
                <a:latin typeface="Arial" charset="0"/>
                <a:cs typeface="Arial" charset="0"/>
              </a:rPr>
              <a:t>lipidová dvojná vrstva- amfifilní= amfipatické molekuly lipidů</a:t>
            </a:r>
            <a:r>
              <a:rPr lang="cs-CZ" sz="1400" smtClean="0">
                <a:latin typeface="Arial" charset="0"/>
                <a:cs typeface="Arial" charset="0"/>
              </a:rPr>
              <a:t>-                   </a:t>
            </a:r>
            <a:r>
              <a:rPr lang="cs-CZ" sz="1400" b="1" smtClean="0">
                <a:latin typeface="Arial" charset="0"/>
                <a:cs typeface="Arial" charset="0"/>
              </a:rPr>
              <a:t>hydrofobní</a:t>
            </a:r>
            <a:r>
              <a:rPr lang="cs-CZ" sz="1400" smtClean="0">
                <a:latin typeface="Arial" charset="0"/>
                <a:cs typeface="Arial" charset="0"/>
              </a:rPr>
              <a:t>= nesmáčivá, vodopudivá část - dlouhý </a:t>
            </a:r>
            <a:r>
              <a:rPr lang="cs-CZ" sz="1400" b="1" smtClean="0">
                <a:latin typeface="Arial" charset="0"/>
                <a:cs typeface="Arial" charset="0"/>
              </a:rPr>
              <a:t>nepolární</a:t>
            </a:r>
            <a:r>
              <a:rPr lang="cs-CZ" sz="1400" smtClean="0">
                <a:latin typeface="Arial" charset="0"/>
                <a:cs typeface="Arial" charset="0"/>
              </a:rPr>
              <a:t> </a:t>
            </a:r>
            <a:r>
              <a:rPr lang="cs-CZ" sz="1400" b="1" smtClean="0">
                <a:latin typeface="Arial" charset="0"/>
                <a:cs typeface="Arial" charset="0"/>
              </a:rPr>
              <a:t>řetězec</a:t>
            </a:r>
            <a:r>
              <a:rPr lang="cs-CZ" sz="1400" smtClean="0">
                <a:latin typeface="Arial" charset="0"/>
                <a:cs typeface="Arial" charset="0"/>
              </a:rPr>
              <a:t> a </a:t>
            </a:r>
            <a:r>
              <a:rPr lang="cs-CZ" sz="1400" b="1" smtClean="0">
                <a:latin typeface="Arial" charset="0"/>
                <a:cs typeface="Arial" charset="0"/>
              </a:rPr>
              <a:t>hydrofilní</a:t>
            </a:r>
            <a:r>
              <a:rPr lang="cs-CZ" sz="1400" smtClean="0">
                <a:latin typeface="Arial" charset="0"/>
                <a:cs typeface="Arial" charset="0"/>
              </a:rPr>
              <a:t>= smáčivá, rozpustná polární </a:t>
            </a:r>
            <a:r>
              <a:rPr lang="cs-CZ" sz="1400" b="1" smtClean="0">
                <a:latin typeface="Arial" charset="0"/>
                <a:cs typeface="Arial" charset="0"/>
              </a:rPr>
              <a:t>hlava</a:t>
            </a:r>
          </a:p>
          <a:p>
            <a:pPr eaLnBrk="1" hangingPunct="1"/>
            <a:r>
              <a:rPr lang="cs-CZ" sz="1400" b="1" smtClean="0">
                <a:latin typeface="Arial" charset="0"/>
                <a:cs typeface="Arial" charset="0"/>
              </a:rPr>
              <a:t>vnitřní část dvojné vrstvy je mimořádně nepropustná pro iontové a polární látky</a:t>
            </a:r>
            <a:r>
              <a:rPr lang="cs-CZ" sz="1400" smtClean="0">
                <a:latin typeface="Arial" charset="0"/>
                <a:cs typeface="Arial" charset="0"/>
              </a:rPr>
              <a:t>- musí se zbavit hydratačního obalu, aby prošly- energeticky málo výhodné,</a:t>
            </a:r>
            <a:r>
              <a:rPr lang="cs-CZ" sz="1400" b="1" smtClean="0">
                <a:latin typeface="Arial" charset="0"/>
                <a:cs typeface="Arial" charset="0"/>
              </a:rPr>
              <a:t> malé, ač polární molekuly vody biomembránami </a:t>
            </a:r>
            <a:r>
              <a:rPr lang="cs-CZ" sz="1400" smtClean="0">
                <a:latin typeface="Arial" charset="0"/>
                <a:cs typeface="Arial" charset="0"/>
              </a:rPr>
              <a:t>v určité míře</a:t>
            </a:r>
            <a:r>
              <a:rPr lang="cs-CZ" sz="1400" b="1" smtClean="0">
                <a:latin typeface="Arial" charset="0"/>
                <a:cs typeface="Arial" charset="0"/>
              </a:rPr>
              <a:t> pronikají</a:t>
            </a:r>
            <a:r>
              <a:rPr lang="cs-CZ" sz="1400" smtClean="0">
                <a:latin typeface="Arial" charset="0"/>
                <a:cs typeface="Arial" charset="0"/>
              </a:rPr>
              <a:t>, snadno přes ni difundují O</a:t>
            </a:r>
            <a:r>
              <a:rPr lang="cs-CZ" sz="1400" baseline="-25000" smtClean="0">
                <a:latin typeface="Arial" charset="0"/>
                <a:cs typeface="Arial" charset="0"/>
              </a:rPr>
              <a:t>2 </a:t>
            </a:r>
            <a:r>
              <a:rPr lang="cs-CZ" sz="1400" smtClean="0">
                <a:latin typeface="Arial" charset="0"/>
                <a:cs typeface="Arial" charset="0"/>
              </a:rPr>
              <a:t>,CO</a:t>
            </a:r>
            <a:r>
              <a:rPr lang="cs-CZ" sz="1400" baseline="-25000" smtClean="0">
                <a:latin typeface="Arial" charset="0"/>
                <a:cs typeface="Arial" charset="0"/>
              </a:rPr>
              <a:t>2 </a:t>
            </a:r>
            <a:r>
              <a:rPr lang="cs-CZ" sz="1400" smtClean="0">
                <a:latin typeface="Arial" charset="0"/>
                <a:cs typeface="Arial" charset="0"/>
              </a:rPr>
              <a:t>a dusík, </a:t>
            </a:r>
            <a:r>
              <a:rPr lang="cs-CZ" sz="1400" b="1" smtClean="0">
                <a:latin typeface="Arial" charset="0"/>
                <a:cs typeface="Arial" charset="0"/>
              </a:rPr>
              <a:t>ochotně prostupují membránami lipidní molekuly </a:t>
            </a:r>
            <a:r>
              <a:rPr lang="cs-CZ" sz="1400" smtClean="0">
                <a:latin typeface="Arial" charset="0"/>
                <a:cs typeface="Arial" charset="0"/>
              </a:rPr>
              <a:t>např. steroidní hormony</a:t>
            </a:r>
            <a:r>
              <a:rPr lang="cs-CZ" sz="1400" baseline="-25000" smtClean="0">
                <a:latin typeface="Arial" charset="0"/>
                <a:cs typeface="Arial" charset="0"/>
              </a:rPr>
              <a:t>,</a:t>
            </a:r>
            <a:endParaRPr lang="cs-CZ" sz="1400" smtClean="0">
              <a:latin typeface="Arial" charset="0"/>
              <a:cs typeface="Arial" charset="0"/>
            </a:endParaRPr>
          </a:p>
          <a:p>
            <a:pPr eaLnBrk="1" hangingPunct="1"/>
            <a:r>
              <a:rPr lang="cs-CZ" sz="1400" smtClean="0">
                <a:latin typeface="Arial" charset="0"/>
                <a:cs typeface="Arial" charset="0"/>
              </a:rPr>
              <a:t>biomembrány se chovají jako </a:t>
            </a:r>
            <a:r>
              <a:rPr lang="cs-CZ" sz="1400" b="1" smtClean="0">
                <a:latin typeface="Arial" charset="0"/>
                <a:cs typeface="Arial" charset="0"/>
              </a:rPr>
              <a:t>dvojrozměrné povrchové tekutiny</a:t>
            </a:r>
            <a:r>
              <a:rPr lang="cs-CZ" sz="1400" smtClean="0">
                <a:latin typeface="Arial" charset="0"/>
                <a:cs typeface="Arial" charset="0"/>
              </a:rPr>
              <a:t>, v nichž si molekuly vzájemně vyměňují polohu</a:t>
            </a:r>
          </a:p>
          <a:p>
            <a:pPr eaLnBrk="1" hangingPunct="1"/>
            <a:r>
              <a:rPr lang="cs-CZ" sz="1400" smtClean="0">
                <a:latin typeface="Arial" charset="0"/>
                <a:cs typeface="Arial" charset="0"/>
              </a:rPr>
              <a:t>obsahují- li </a:t>
            </a:r>
            <a:r>
              <a:rPr lang="cs-CZ" sz="1400" b="1" smtClean="0">
                <a:latin typeface="Arial" charset="0"/>
                <a:cs typeface="Arial" charset="0"/>
              </a:rPr>
              <a:t>nasycené mastné kyseliny</a:t>
            </a:r>
            <a:r>
              <a:rPr lang="cs-CZ" sz="1400" smtClean="0">
                <a:latin typeface="Arial" charset="0"/>
                <a:cs typeface="Arial" charset="0"/>
              </a:rPr>
              <a:t>=&gt;</a:t>
            </a:r>
            <a:r>
              <a:rPr lang="cs-CZ" sz="1400" b="1" smtClean="0">
                <a:latin typeface="Arial" charset="0"/>
                <a:cs typeface="Arial" charset="0"/>
              </a:rPr>
              <a:t>rovný řetězec</a:t>
            </a:r>
            <a:r>
              <a:rPr lang="cs-CZ" sz="1400" smtClean="0">
                <a:latin typeface="Arial" charset="0"/>
                <a:cs typeface="Arial" charset="0"/>
              </a:rPr>
              <a:t>, </a:t>
            </a:r>
            <a:r>
              <a:rPr lang="cs-CZ" sz="1400" b="1" smtClean="0">
                <a:latin typeface="Arial" charset="0"/>
                <a:cs typeface="Arial" charset="0"/>
              </a:rPr>
              <a:t>nenasycené mastné kyseliny </a:t>
            </a:r>
            <a:r>
              <a:rPr lang="cs-CZ" sz="1400" smtClean="0">
                <a:latin typeface="Arial" charset="0"/>
                <a:cs typeface="Arial" charset="0"/>
              </a:rPr>
              <a:t>obecně v membránách v </a:t>
            </a:r>
            <a:r>
              <a:rPr lang="cs-CZ" sz="1400" b="1" smtClean="0">
                <a:latin typeface="Arial" charset="0"/>
                <a:cs typeface="Arial" charset="0"/>
              </a:rPr>
              <a:t>cis formě</a:t>
            </a:r>
            <a:r>
              <a:rPr lang="cs-CZ" sz="1400" smtClean="0">
                <a:latin typeface="Arial" charset="0"/>
                <a:cs typeface="Arial" charset="0"/>
              </a:rPr>
              <a:t>=&gt; </a:t>
            </a:r>
            <a:r>
              <a:rPr lang="cs-CZ" sz="1400" b="1" smtClean="0">
                <a:latin typeface="Arial" charset="0"/>
                <a:cs typeface="Arial" charset="0"/>
              </a:rPr>
              <a:t>zalomené řetězce- </a:t>
            </a:r>
            <a:r>
              <a:rPr lang="cs-CZ" sz="1400" smtClean="0">
                <a:latin typeface="Arial" charset="0"/>
                <a:cs typeface="Arial" charset="0"/>
              </a:rPr>
              <a:t>čím více zalomené řetězce- tím volněji uspořádaná membrána- tudíž více tekutá= fluidní</a:t>
            </a:r>
          </a:p>
          <a:p>
            <a:pPr eaLnBrk="1" hangingPunct="1"/>
            <a:r>
              <a:rPr lang="cs-CZ" sz="1400" smtClean="0">
                <a:latin typeface="Arial" charset="0"/>
                <a:cs typeface="Arial" charset="0"/>
              </a:rPr>
              <a:t>=&gt; </a:t>
            </a:r>
            <a:r>
              <a:rPr lang="cs-CZ" sz="1400" b="1" smtClean="0">
                <a:latin typeface="Arial" charset="0"/>
                <a:cs typeface="Arial" charset="0"/>
              </a:rPr>
              <a:t>fluidita biomembrán klesá s rostoucím podílem nasycených mastných kyselin </a:t>
            </a:r>
            <a:r>
              <a:rPr lang="cs-CZ" sz="1400" smtClean="0">
                <a:latin typeface="Arial" charset="0"/>
                <a:cs typeface="Arial" charset="0"/>
              </a:rPr>
              <a:t>a s rostoucím obsahem cholesterolu</a:t>
            </a:r>
          </a:p>
          <a:p>
            <a:pPr eaLnBrk="1" hangingPunct="1"/>
            <a:r>
              <a:rPr lang="cs-CZ" sz="1400" smtClean="0">
                <a:latin typeface="Arial" charset="0"/>
                <a:cs typeface="Arial" charset="0"/>
              </a:rPr>
              <a:t>mají </a:t>
            </a:r>
            <a:r>
              <a:rPr lang="cs-CZ" sz="1400" b="1" smtClean="0">
                <a:latin typeface="Arial" charset="0"/>
                <a:cs typeface="Arial" charset="0"/>
              </a:rPr>
              <a:t>asymetrickou strukturu</a:t>
            </a:r>
            <a:r>
              <a:rPr lang="cs-CZ" sz="1400" smtClean="0">
                <a:latin typeface="Arial" charset="0"/>
                <a:cs typeface="Arial" charset="0"/>
              </a:rPr>
              <a:t>- způsobuje jí:</a:t>
            </a:r>
          </a:p>
          <a:p>
            <a:pPr lvl="1" eaLnBrk="1" hangingPunct="1">
              <a:buFont typeface="Century Schoolbook"/>
              <a:buAutoNum type="arabicParenR"/>
            </a:pPr>
            <a:r>
              <a:rPr lang="cs-CZ" sz="1400" b="1" smtClean="0">
                <a:latin typeface="Arial" charset="0"/>
                <a:cs typeface="Arial" charset="0"/>
              </a:rPr>
              <a:t>nepravidelné zastoupením proteinů </a:t>
            </a:r>
            <a:r>
              <a:rPr lang="cs-CZ" sz="1400" smtClean="0">
                <a:latin typeface="Arial" charset="0"/>
                <a:cs typeface="Arial" charset="0"/>
              </a:rPr>
              <a:t>v membráně</a:t>
            </a:r>
          </a:p>
          <a:p>
            <a:pPr lvl="1" eaLnBrk="1" hangingPunct="1">
              <a:buFont typeface="Century Schoolbook"/>
              <a:buAutoNum type="arabicParenR"/>
            </a:pPr>
            <a:r>
              <a:rPr lang="cs-CZ" sz="1400" smtClean="0">
                <a:latin typeface="Arial" charset="0"/>
                <a:cs typeface="Arial" charset="0"/>
              </a:rPr>
              <a:t>rozdíl mezi vnitřním a vnějším povrchem- </a:t>
            </a:r>
            <a:r>
              <a:rPr lang="cs-CZ" sz="1400" b="1" smtClean="0">
                <a:latin typeface="Arial" charset="0"/>
                <a:cs typeface="Arial" charset="0"/>
              </a:rPr>
              <a:t>připojení sacharidů k lipidům, či proteinům na vnějším povrchu</a:t>
            </a:r>
            <a:r>
              <a:rPr lang="cs-CZ" sz="1400" smtClean="0">
                <a:latin typeface="Arial" charset="0"/>
                <a:cs typeface="Arial" charset="0"/>
              </a:rPr>
              <a:t>= </a:t>
            </a:r>
            <a:r>
              <a:rPr lang="cs-CZ" sz="1400" b="1" smtClean="0">
                <a:latin typeface="Arial" charset="0"/>
                <a:cs typeface="Arial" charset="0"/>
              </a:rPr>
              <a:t>příčná asymetrie </a:t>
            </a:r>
          </a:p>
          <a:p>
            <a:pPr lvl="1" eaLnBrk="1" hangingPunct="1">
              <a:buFont typeface="Century Schoolbook"/>
              <a:buAutoNum type="arabicParenR"/>
            </a:pPr>
            <a:r>
              <a:rPr lang="cs-CZ" sz="1400" b="1" smtClean="0">
                <a:latin typeface="Arial" charset="0"/>
                <a:cs typeface="Arial" charset="0"/>
              </a:rPr>
              <a:t>příčná asymetrie fosfolipidů</a:t>
            </a:r>
          </a:p>
          <a:p>
            <a:pPr lvl="1" eaLnBrk="1" hangingPunct="1">
              <a:buFont typeface="Century Schoolbook"/>
              <a:buAutoNum type="arabicParenR"/>
            </a:pPr>
            <a:r>
              <a:rPr lang="cs-CZ" sz="1400" b="1" smtClean="0">
                <a:latin typeface="Arial" charset="0"/>
                <a:cs typeface="Arial" charset="0"/>
              </a:rPr>
              <a:t>lokalizace specifických enzymů </a:t>
            </a:r>
            <a:r>
              <a:rPr lang="cs-CZ" sz="1400" smtClean="0">
                <a:latin typeface="Arial" charset="0"/>
                <a:cs typeface="Arial" charset="0"/>
              </a:rPr>
              <a:t>výlučně na vnější nebo na vnitřní části membrány- mitochondriální, plasmatická membrána</a:t>
            </a:r>
          </a:p>
          <a:p>
            <a:pPr lvl="1" eaLnBrk="1" hangingPunct="1">
              <a:buFont typeface="Century Schoolbook"/>
              <a:buAutoNum type="arabicParenR"/>
            </a:pPr>
            <a:r>
              <a:rPr lang="cs-CZ" sz="1400" b="1" smtClean="0">
                <a:latin typeface="Arial" charset="0"/>
                <a:cs typeface="Arial" charset="0"/>
              </a:rPr>
              <a:t>asymetrie mezi oblastmi membrány</a:t>
            </a:r>
            <a:endParaRPr lang="cs-CZ" sz="1500" smtClean="0">
              <a:latin typeface="Arial" charset="0"/>
              <a:cs typeface="Arial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cs-CZ" sz="1500" b="1" smtClean="0">
                <a:solidFill>
                  <a:srgbClr val="FF0000"/>
                </a:solidFill>
              </a:rPr>
              <a:t>   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Zástupný symbol pro obsah 5"/>
          <p:cNvPicPr>
            <a:picLocks noGrp="1"/>
          </p:cNvPicPr>
          <p:nvPr>
            <p:ph sz="quarter" idx="1"/>
          </p:nvPr>
        </p:nvPicPr>
        <p:blipFill>
          <a:blip r:embed="rId2"/>
          <a:srcRect l="35310" t="57098" r="45026" b="10904"/>
          <a:stretch>
            <a:fillRect/>
          </a:stretch>
        </p:blipFill>
        <p:spPr>
          <a:xfrm>
            <a:off x="4643438" y="0"/>
            <a:ext cx="4105275" cy="3716338"/>
          </a:xfrm>
        </p:spPr>
      </p:pic>
      <p:pic>
        <p:nvPicPr>
          <p:cNvPr id="15362" name="Obrázek 6"/>
          <p:cNvPicPr>
            <a:picLocks noChangeAspect="1" noChangeArrowheads="1"/>
          </p:cNvPicPr>
          <p:nvPr/>
        </p:nvPicPr>
        <p:blipFill>
          <a:blip r:embed="rId2"/>
          <a:srcRect l="76340" t="22560" r="3252" b="44862"/>
          <a:stretch>
            <a:fillRect/>
          </a:stretch>
        </p:blipFill>
        <p:spPr bwMode="auto">
          <a:xfrm>
            <a:off x="323850" y="3905250"/>
            <a:ext cx="3743325" cy="295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3" name="Obrázek 8"/>
          <p:cNvPicPr>
            <a:picLocks noChangeAspect="1" noChangeArrowheads="1"/>
          </p:cNvPicPr>
          <p:nvPr/>
        </p:nvPicPr>
        <p:blipFill>
          <a:blip r:embed="rId3"/>
          <a:srcRect l="71706" t="15366" r="3690" b="15628"/>
          <a:stretch>
            <a:fillRect/>
          </a:stretch>
        </p:blipFill>
        <p:spPr bwMode="auto">
          <a:xfrm>
            <a:off x="323850" y="0"/>
            <a:ext cx="4176713" cy="3789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4" name="Obrázek 9"/>
          <p:cNvPicPr>
            <a:picLocks noChangeAspect="1" noChangeArrowheads="1"/>
          </p:cNvPicPr>
          <p:nvPr/>
        </p:nvPicPr>
        <p:blipFill>
          <a:blip r:embed="rId2"/>
          <a:srcRect l="76190" t="58525" r="3352" b="10315"/>
          <a:stretch>
            <a:fillRect/>
          </a:stretch>
        </p:blipFill>
        <p:spPr bwMode="auto">
          <a:xfrm>
            <a:off x="4643438" y="3716338"/>
            <a:ext cx="4105275" cy="3141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Zástupný symbol pro obsah 2"/>
          <p:cNvSpPr>
            <a:spLocks noGrp="1"/>
          </p:cNvSpPr>
          <p:nvPr>
            <p:ph sz="quarter" idx="1"/>
          </p:nvPr>
        </p:nvSpPr>
        <p:spPr>
          <a:xfrm>
            <a:off x="0" y="188913"/>
            <a:ext cx="8640763" cy="6669087"/>
          </a:xfrm>
        </p:spPr>
        <p:txBody>
          <a:bodyPr/>
          <a:lstStyle/>
          <a:p>
            <a:pPr eaLnBrk="1" hangingPunct="1"/>
            <a:r>
              <a:rPr lang="cs-CZ" sz="1600" b="1" smtClean="0">
                <a:latin typeface="Arial" charset="0"/>
                <a:cs typeface="Arial" charset="0"/>
              </a:rPr>
              <a:t>ve vodném prostředí </a:t>
            </a:r>
            <a:r>
              <a:rPr lang="cs-CZ" sz="1600" smtClean="0">
                <a:latin typeface="Arial" charset="0"/>
                <a:cs typeface="Arial" charset="0"/>
              </a:rPr>
              <a:t>mají amfifilní molekuly tendenci umístit své hydrofobní konce mimo vodné prostředí= </a:t>
            </a:r>
            <a:r>
              <a:rPr lang="cs-CZ" sz="1600" b="1" smtClean="0">
                <a:latin typeface="Arial" charset="0"/>
                <a:cs typeface="Arial" charset="0"/>
              </a:rPr>
              <a:t>thermodynamicky výhodná struktura </a:t>
            </a:r>
            <a:r>
              <a:rPr lang="cs-CZ" sz="1600" smtClean="0">
                <a:latin typeface="Arial" charset="0"/>
                <a:cs typeface="Arial" charset="0"/>
              </a:rPr>
              <a:t>pro obě oblasti</a:t>
            </a:r>
            <a:endParaRPr lang="cs-CZ" sz="1600" b="1" smtClean="0">
              <a:latin typeface="Arial" charset="0"/>
              <a:cs typeface="Arial" charset="0"/>
            </a:endParaRPr>
          </a:p>
          <a:p>
            <a:pPr eaLnBrk="1" hangingPunct="1"/>
            <a:r>
              <a:rPr lang="cs-CZ" sz="1600" b="1" smtClean="0">
                <a:latin typeface="Arial" charset="0"/>
                <a:cs typeface="Arial" charset="0"/>
              </a:rPr>
              <a:t>na vodní hladině</a:t>
            </a:r>
            <a:r>
              <a:rPr lang="cs-CZ" sz="1600" smtClean="0">
                <a:latin typeface="Arial" charset="0"/>
                <a:cs typeface="Arial" charset="0"/>
              </a:rPr>
              <a:t>= fázové rozhraní voda- vzduch- vzniká </a:t>
            </a:r>
            <a:r>
              <a:rPr lang="cs-CZ" sz="1600" b="1" smtClean="0">
                <a:latin typeface="Arial" charset="0"/>
                <a:cs typeface="Arial" charset="0"/>
              </a:rPr>
              <a:t>molekulární vrstvička</a:t>
            </a:r>
            <a:r>
              <a:rPr lang="cs-CZ" sz="1600" smtClean="0">
                <a:latin typeface="Arial" charset="0"/>
                <a:cs typeface="Arial" charset="0"/>
              </a:rPr>
              <a:t>- hydrofilní konce ponořeny ve vodě, hydrofobní ční do vzduchu</a:t>
            </a:r>
          </a:p>
          <a:p>
            <a:pPr eaLnBrk="1" hangingPunct="1">
              <a:buFont typeface="Wingdings" pitchFamily="2" charset="2"/>
              <a:buNone/>
            </a:pPr>
            <a:endParaRPr lang="cs-CZ" sz="1600" smtClean="0">
              <a:latin typeface="Arial" charset="0"/>
              <a:cs typeface="Arial" charset="0"/>
            </a:endParaRPr>
          </a:p>
          <a:p>
            <a:pPr eaLnBrk="1" hangingPunct="1">
              <a:buFont typeface="Wingdings" pitchFamily="2" charset="2"/>
              <a:buNone/>
            </a:pPr>
            <a:endParaRPr lang="cs-CZ" sz="1600" smtClean="0">
              <a:latin typeface="Arial" charset="0"/>
              <a:cs typeface="Arial" charset="0"/>
            </a:endParaRPr>
          </a:p>
          <a:p>
            <a:pPr eaLnBrk="1" hangingPunct="1"/>
            <a:r>
              <a:rPr lang="cs-CZ" sz="1600" b="1" smtClean="0">
                <a:latin typeface="Arial" charset="0"/>
                <a:cs typeface="Arial" charset="0"/>
              </a:rPr>
              <a:t>uvnitř roztoku</a:t>
            </a:r>
            <a:r>
              <a:rPr lang="cs-CZ" sz="1600" smtClean="0">
                <a:latin typeface="Arial" charset="0"/>
                <a:cs typeface="Arial" charset="0"/>
              </a:rPr>
              <a:t>- molekuly se shlukují do kulovitých útvarů= </a:t>
            </a:r>
            <a:r>
              <a:rPr lang="cs-CZ" sz="1600" b="1" smtClean="0">
                <a:latin typeface="Arial" charset="0"/>
                <a:cs typeface="Arial" charset="0"/>
              </a:rPr>
              <a:t>micely</a:t>
            </a:r>
            <a:r>
              <a:rPr lang="cs-CZ" sz="1600" smtClean="0">
                <a:latin typeface="Arial" charset="0"/>
                <a:cs typeface="Arial" charset="0"/>
              </a:rPr>
              <a:t>- hydrofilní části molekul na povrchu, hydrofobní řetězce míří dovnitř shluku</a:t>
            </a:r>
          </a:p>
          <a:p>
            <a:pPr eaLnBrk="1" hangingPunct="1">
              <a:buFont typeface="Wingdings" pitchFamily="2" charset="2"/>
              <a:buNone/>
            </a:pPr>
            <a:endParaRPr lang="cs-CZ" sz="1600" smtClean="0">
              <a:latin typeface="Arial" charset="0"/>
              <a:cs typeface="Arial" charset="0"/>
            </a:endParaRPr>
          </a:p>
          <a:p>
            <a:pPr eaLnBrk="1" hangingPunct="1">
              <a:buFont typeface="Wingdings" pitchFamily="2" charset="2"/>
              <a:buNone/>
            </a:pPr>
            <a:endParaRPr lang="cs-CZ" sz="1600" b="1" smtClean="0">
              <a:latin typeface="Arial" charset="0"/>
              <a:cs typeface="Arial" charset="0"/>
            </a:endParaRPr>
          </a:p>
          <a:p>
            <a:pPr eaLnBrk="1" hangingPunct="1">
              <a:buFont typeface="Wingdings" pitchFamily="2" charset="2"/>
              <a:buNone/>
            </a:pPr>
            <a:endParaRPr lang="cs-CZ" sz="1600" b="1" smtClean="0">
              <a:latin typeface="Arial" charset="0"/>
              <a:cs typeface="Arial" charset="0"/>
            </a:endParaRPr>
          </a:p>
          <a:p>
            <a:pPr eaLnBrk="1" hangingPunct="1"/>
            <a:r>
              <a:rPr lang="cs-CZ" sz="1600" b="1" smtClean="0">
                <a:latin typeface="Arial" charset="0"/>
                <a:cs typeface="Arial" charset="0"/>
              </a:rPr>
              <a:t>lipidy se dvěma uhlíkovými řetězci- fosfoacylglyceroly a sfingolipidy </a:t>
            </a:r>
            <a:r>
              <a:rPr lang="cs-CZ" sz="1600" smtClean="0">
                <a:latin typeface="Arial" charset="0"/>
                <a:cs typeface="Arial" charset="0"/>
              </a:rPr>
              <a:t>se formují do </a:t>
            </a:r>
            <a:r>
              <a:rPr lang="cs-CZ" sz="1600" b="1" smtClean="0">
                <a:latin typeface="Arial" charset="0"/>
                <a:cs typeface="Arial" charset="0"/>
              </a:rPr>
              <a:t>dvojné vrstvy</a:t>
            </a:r>
            <a:r>
              <a:rPr lang="cs-CZ" sz="1600" smtClean="0">
                <a:latin typeface="Arial" charset="0"/>
                <a:cs typeface="Arial" charset="0"/>
              </a:rPr>
              <a:t>- hydrofobní řetězce namířeny proti sobě, vrstev může být na sobě umístěno opakovaně více, ale vždy u sebe dvě polární a nepolární strany</a:t>
            </a:r>
          </a:p>
          <a:p>
            <a:pPr eaLnBrk="1" hangingPunct="1"/>
            <a:r>
              <a:rPr lang="cs-CZ" sz="1600" smtClean="0">
                <a:latin typeface="Arial" charset="0"/>
                <a:cs typeface="Arial" charset="0"/>
              </a:rPr>
              <a:t>suspenze těchto lipidů vytváří </a:t>
            </a:r>
            <a:r>
              <a:rPr lang="cs-CZ" sz="1600" b="1" smtClean="0">
                <a:latin typeface="Arial" charset="0"/>
                <a:cs typeface="Arial" charset="0"/>
              </a:rPr>
              <a:t>lipozomy</a:t>
            </a:r>
            <a:r>
              <a:rPr lang="cs-CZ" sz="1600" smtClean="0">
                <a:latin typeface="Arial" charset="0"/>
                <a:cs typeface="Arial" charset="0"/>
              </a:rPr>
              <a:t>- váčky naplněné tekutinou a obalené dvojnou vrstvou, stěna podobná biomembráně, se kterou může splynout=&gt; perspektiva podávání léků uzavřených ve vnitřním prostoru přímo do tkání</a:t>
            </a:r>
          </a:p>
          <a:p>
            <a:pPr eaLnBrk="1" hangingPunct="1"/>
            <a:endParaRPr lang="cs-CZ" sz="1800" smtClean="0"/>
          </a:p>
        </p:txBody>
      </p:sp>
      <p:pic>
        <p:nvPicPr>
          <p:cNvPr id="16386" name="Obrázek 3"/>
          <p:cNvPicPr>
            <a:picLocks noChangeAspect="1" noChangeArrowheads="1"/>
          </p:cNvPicPr>
          <p:nvPr/>
        </p:nvPicPr>
        <p:blipFill>
          <a:blip r:embed="rId2"/>
          <a:srcRect t="23404" r="84007" b="55585"/>
          <a:stretch>
            <a:fillRect/>
          </a:stretch>
        </p:blipFill>
        <p:spPr bwMode="auto">
          <a:xfrm>
            <a:off x="6011863" y="1052513"/>
            <a:ext cx="2305050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7" name="Obrázek 4"/>
          <p:cNvPicPr>
            <a:picLocks noChangeAspect="1" noChangeArrowheads="1"/>
          </p:cNvPicPr>
          <p:nvPr/>
        </p:nvPicPr>
        <p:blipFill>
          <a:blip r:embed="rId3"/>
          <a:srcRect l="15953" t="22672" r="73740" b="55991"/>
          <a:stretch>
            <a:fillRect/>
          </a:stretch>
        </p:blipFill>
        <p:spPr bwMode="auto">
          <a:xfrm>
            <a:off x="6156325" y="2349500"/>
            <a:ext cx="1511300" cy="1008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8" name="Obrázek 5"/>
          <p:cNvPicPr>
            <a:picLocks noChangeAspect="1" noChangeArrowheads="1"/>
          </p:cNvPicPr>
          <p:nvPr/>
        </p:nvPicPr>
        <p:blipFill>
          <a:blip r:embed="rId3"/>
          <a:srcRect l="26292" t="20271" r="51875" b="55991"/>
          <a:stretch>
            <a:fillRect/>
          </a:stretch>
        </p:blipFill>
        <p:spPr bwMode="auto">
          <a:xfrm>
            <a:off x="827088" y="5084763"/>
            <a:ext cx="2449512" cy="1081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9" name="Obrázek 6"/>
          <p:cNvPicPr>
            <a:picLocks noChangeAspect="1" noChangeArrowheads="1"/>
          </p:cNvPicPr>
          <p:nvPr/>
        </p:nvPicPr>
        <p:blipFill>
          <a:blip r:embed="rId4"/>
          <a:srcRect l="16402" t="58569" r="53458" b="22073"/>
          <a:stretch>
            <a:fillRect/>
          </a:stretch>
        </p:blipFill>
        <p:spPr bwMode="auto">
          <a:xfrm>
            <a:off x="3492500" y="5229225"/>
            <a:ext cx="5256213" cy="162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250825" y="0"/>
            <a:ext cx="8281988" cy="620713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sz="2000" b="1" dirty="0" smtClean="0">
                <a:latin typeface="Arial" pitchFamily="34" charset="0"/>
                <a:cs typeface="Arial" pitchFamily="34" charset="0"/>
              </a:rPr>
              <a:t>Lipidy v lidském těle</a:t>
            </a:r>
            <a:endParaRPr lang="cs-CZ" sz="2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0" y="549275"/>
            <a:ext cx="8964613" cy="6308725"/>
          </a:xfrm>
        </p:spPr>
        <p:txBody>
          <a:bodyPr>
            <a:normAutofit/>
          </a:bodyPr>
          <a:lstStyle/>
          <a:p>
            <a:pPr marL="274320" indent="-274320" eaLnBrk="1" fontAlgn="auto" hangingPunct="1">
              <a:spcAft>
                <a:spcPts val="0"/>
              </a:spcAft>
              <a:buFont typeface="Wingdings"/>
              <a:buChar char=""/>
              <a:defRPr/>
            </a:pPr>
            <a:r>
              <a:rPr lang="cs-CZ" sz="1600" dirty="0" smtClean="0">
                <a:latin typeface="Arial" pitchFamily="34" charset="0"/>
                <a:cs typeface="Arial" pitchFamily="34" charset="0"/>
              </a:rPr>
              <a:t>Hlavními </a:t>
            </a:r>
            <a:r>
              <a:rPr lang="cs-CZ" sz="1600" b="1" dirty="0" smtClean="0">
                <a:latin typeface="Arial" pitchFamily="34" charset="0"/>
                <a:cs typeface="Arial" pitchFamily="34" charset="0"/>
              </a:rPr>
              <a:t>lipidy v lidském těle </a:t>
            </a:r>
            <a:r>
              <a:rPr lang="cs-CZ" sz="1600" dirty="0" smtClean="0">
                <a:latin typeface="Arial" pitchFamily="34" charset="0"/>
                <a:cs typeface="Arial" pitchFamily="34" charset="0"/>
              </a:rPr>
              <a:t>jsou </a:t>
            </a:r>
            <a:r>
              <a:rPr lang="cs-CZ" sz="1600" b="1" dirty="0" err="1" smtClean="0">
                <a:latin typeface="Arial" pitchFamily="34" charset="0"/>
                <a:cs typeface="Arial" pitchFamily="34" charset="0"/>
              </a:rPr>
              <a:t>fosfilipidy</a:t>
            </a:r>
            <a:r>
              <a:rPr lang="cs-CZ" sz="1600" b="1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cs-CZ" sz="1600" b="1" dirty="0" err="1" smtClean="0">
                <a:latin typeface="Arial" pitchFamily="34" charset="0"/>
                <a:cs typeface="Arial" pitchFamily="34" charset="0"/>
              </a:rPr>
              <a:t>glykosfdingolipidy</a:t>
            </a:r>
            <a:r>
              <a:rPr lang="cs-CZ" sz="1600" b="1" dirty="0" smtClean="0">
                <a:latin typeface="Arial" pitchFamily="34" charset="0"/>
                <a:cs typeface="Arial" pitchFamily="34" charset="0"/>
              </a:rPr>
              <a:t>, steroly- cholesterol</a:t>
            </a:r>
          </a:p>
          <a:p>
            <a:pPr marL="274320" indent="-274320" eaLnBrk="1" fontAlgn="auto" hangingPunct="1">
              <a:spcAft>
                <a:spcPts val="0"/>
              </a:spcAft>
              <a:buFont typeface="Wingdings"/>
              <a:buChar char=""/>
              <a:defRPr/>
            </a:pPr>
            <a:r>
              <a:rPr lang="cs-CZ" sz="1600" b="1" dirty="0" smtClean="0">
                <a:latin typeface="Arial" pitchFamily="34" charset="0"/>
                <a:cs typeface="Arial" pitchFamily="34" charset="0"/>
              </a:rPr>
              <a:t>Fosfolipidy</a:t>
            </a:r>
            <a:endParaRPr lang="cs-CZ" sz="1600" dirty="0" smtClean="0">
              <a:latin typeface="Arial" pitchFamily="34" charset="0"/>
              <a:cs typeface="Arial" pitchFamily="34" charset="0"/>
            </a:endParaRPr>
          </a:p>
          <a:p>
            <a:pPr marL="457200" indent="-457200"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r>
              <a:rPr lang="cs-CZ" sz="1600" b="1" dirty="0">
                <a:latin typeface="Arial" pitchFamily="34" charset="0"/>
                <a:cs typeface="Arial" pitchFamily="34" charset="0"/>
              </a:rPr>
              <a:t>f</a:t>
            </a:r>
            <a:r>
              <a:rPr lang="cs-CZ" sz="1600" b="1" dirty="0" smtClean="0">
                <a:latin typeface="Arial" pitchFamily="34" charset="0"/>
                <a:cs typeface="Arial" pitchFamily="34" charset="0"/>
              </a:rPr>
              <a:t>osfoacylglyceroly</a:t>
            </a:r>
          </a:p>
          <a:p>
            <a:pPr marL="457200" indent="-457200" eaLnBrk="1" fontAlgn="auto" hangingPunct="1">
              <a:spcAft>
                <a:spcPts val="0"/>
              </a:spcAft>
              <a:buSzPct val="100000"/>
              <a:buFont typeface="Arial" pitchFamily="34" charset="0"/>
              <a:buChar char="•"/>
              <a:defRPr/>
            </a:pPr>
            <a:r>
              <a:rPr lang="cs-CZ" sz="1600" dirty="0" smtClean="0">
                <a:latin typeface="Arial" pitchFamily="34" charset="0"/>
                <a:cs typeface="Arial" pitchFamily="34" charset="0"/>
              </a:rPr>
              <a:t>nejrozšířenější ze dvou hlavních tříd fosfolipidů</a:t>
            </a:r>
          </a:p>
          <a:p>
            <a:pPr marL="457200" indent="-457200" eaLnBrk="1" fontAlgn="auto" hangingPunct="1">
              <a:spcAft>
                <a:spcPts val="0"/>
              </a:spcAft>
              <a:buSzPct val="100000"/>
              <a:buFont typeface="Arial" pitchFamily="34" charset="0"/>
              <a:buChar char="•"/>
              <a:defRPr/>
            </a:pPr>
            <a:r>
              <a:rPr lang="cs-CZ" sz="1600" b="1" dirty="0" smtClean="0">
                <a:latin typeface="Arial" pitchFamily="34" charset="0"/>
                <a:cs typeface="Arial" pitchFamily="34" charset="0"/>
              </a:rPr>
              <a:t>glycerolová kostra </a:t>
            </a:r>
            <a:r>
              <a:rPr lang="cs-CZ" sz="1600" dirty="0" smtClean="0">
                <a:latin typeface="Arial" pitchFamily="34" charset="0"/>
                <a:cs typeface="Arial" pitchFamily="34" charset="0"/>
              </a:rPr>
              <a:t>na ní </a:t>
            </a:r>
            <a:r>
              <a:rPr lang="cs-CZ" sz="1600" b="1" dirty="0" smtClean="0">
                <a:latin typeface="Arial" pitchFamily="34" charset="0"/>
                <a:cs typeface="Arial" pitchFamily="34" charset="0"/>
              </a:rPr>
              <a:t>esterovou vazbou </a:t>
            </a:r>
            <a:r>
              <a:rPr lang="cs-CZ" sz="1600" dirty="0" smtClean="0">
                <a:latin typeface="Arial" pitchFamily="34" charset="0"/>
                <a:cs typeface="Arial" pitchFamily="34" charset="0"/>
              </a:rPr>
              <a:t>připojeny </a:t>
            </a:r>
            <a:r>
              <a:rPr lang="cs-CZ" sz="1600" b="1" dirty="0" smtClean="0">
                <a:latin typeface="Arial" pitchFamily="34" charset="0"/>
                <a:cs typeface="Arial" pitchFamily="34" charset="0"/>
              </a:rPr>
              <a:t>dvě mastné kyseliny</a:t>
            </a:r>
            <a:r>
              <a:rPr lang="cs-CZ" sz="1600" dirty="0" smtClean="0">
                <a:latin typeface="Arial" pitchFamily="34" charset="0"/>
                <a:cs typeface="Arial" pitchFamily="34" charset="0"/>
              </a:rPr>
              <a:t>- většinou sudý počet uhlíkových atomů- nejčastěji 16 nebo 18, nerozvětvené, nasycené, či nenasycené </a:t>
            </a:r>
            <a:r>
              <a:rPr lang="cs-CZ" sz="1600" b="1" dirty="0" smtClean="0">
                <a:latin typeface="Arial" pitchFamily="34" charset="0"/>
                <a:cs typeface="Arial" pitchFamily="34" charset="0"/>
              </a:rPr>
              <a:t>a </a:t>
            </a:r>
            <a:r>
              <a:rPr lang="cs-CZ" sz="1600" b="1" dirty="0" err="1" smtClean="0">
                <a:latin typeface="Arial" pitchFamily="34" charset="0"/>
                <a:cs typeface="Arial" pitchFamily="34" charset="0"/>
              </a:rPr>
              <a:t>fosforylovaný</a:t>
            </a:r>
            <a:r>
              <a:rPr lang="cs-CZ" sz="1600" b="1" dirty="0" smtClean="0">
                <a:latin typeface="Arial" pitchFamily="34" charset="0"/>
                <a:cs typeface="Arial" pitchFamily="34" charset="0"/>
              </a:rPr>
              <a:t> alkohol</a:t>
            </a:r>
            <a:endParaRPr lang="cs-CZ" sz="1600" dirty="0" smtClean="0">
              <a:latin typeface="Arial" pitchFamily="34" charset="0"/>
              <a:cs typeface="Arial" pitchFamily="34" charset="0"/>
            </a:endParaRPr>
          </a:p>
          <a:p>
            <a:pPr marL="457200" indent="-457200" eaLnBrk="1" fontAlgn="auto" hangingPunct="1">
              <a:spcAft>
                <a:spcPts val="0"/>
              </a:spcAft>
              <a:buSzPct val="100000"/>
              <a:buFont typeface="Arial" pitchFamily="34" charset="0"/>
              <a:buChar char="•"/>
              <a:defRPr/>
            </a:pPr>
            <a:r>
              <a:rPr lang="cs-CZ" sz="1600" dirty="0" smtClean="0">
                <a:latin typeface="Arial" pitchFamily="34" charset="0"/>
                <a:cs typeface="Arial" pitchFamily="34" charset="0"/>
              </a:rPr>
              <a:t>nejjednodušší </a:t>
            </a:r>
            <a:r>
              <a:rPr lang="cs-CZ" sz="1600" b="1" dirty="0" smtClean="0">
                <a:latin typeface="Arial" pitchFamily="34" charset="0"/>
                <a:cs typeface="Arial" pitchFamily="34" charset="0"/>
              </a:rPr>
              <a:t>fosfatidová kyselina- 1,2- </a:t>
            </a:r>
            <a:r>
              <a:rPr lang="cs-CZ" sz="1600" b="1" dirty="0" err="1" smtClean="0">
                <a:latin typeface="Arial" pitchFamily="34" charset="0"/>
                <a:cs typeface="Arial" pitchFamily="34" charset="0"/>
              </a:rPr>
              <a:t>diacylglycerol</a:t>
            </a:r>
            <a:r>
              <a:rPr lang="cs-CZ" sz="1600" b="1" dirty="0" smtClean="0">
                <a:latin typeface="Arial" pitchFamily="34" charset="0"/>
                <a:cs typeface="Arial" pitchFamily="34" charset="0"/>
              </a:rPr>
              <a:t>-3-fosfát</a:t>
            </a:r>
            <a:r>
              <a:rPr lang="cs-CZ" sz="1600" dirty="0" smtClean="0">
                <a:latin typeface="Arial" pitchFamily="34" charset="0"/>
                <a:cs typeface="Arial" pitchFamily="34" charset="0"/>
              </a:rPr>
              <a:t>- klíčový intermediát při tvorbě ostatních fosfolipidů</a:t>
            </a:r>
          </a:p>
          <a:p>
            <a:pPr marL="457200" indent="-457200" eaLnBrk="1" fontAlgn="auto" hangingPunct="1">
              <a:spcAft>
                <a:spcPts val="0"/>
              </a:spcAft>
              <a:buSzPct val="100000"/>
              <a:buFont typeface="Arial" pitchFamily="34" charset="0"/>
              <a:buChar char="•"/>
              <a:defRPr/>
            </a:pPr>
            <a:r>
              <a:rPr lang="cs-CZ" sz="1600" dirty="0" smtClean="0">
                <a:latin typeface="Arial" pitchFamily="34" charset="0"/>
                <a:cs typeface="Arial" pitchFamily="34" charset="0"/>
              </a:rPr>
              <a:t>u ostatních fosfolipidů je 3- fosfát esterifikován alkoholem jako </a:t>
            </a:r>
            <a:r>
              <a:rPr lang="cs-CZ" sz="1600" dirty="0" err="1" smtClean="0">
                <a:latin typeface="Arial" pitchFamily="34" charset="0"/>
                <a:cs typeface="Arial" pitchFamily="34" charset="0"/>
              </a:rPr>
              <a:t>ethanolamin</a:t>
            </a:r>
            <a:r>
              <a:rPr lang="cs-CZ" sz="1600" dirty="0" smtClean="0">
                <a:latin typeface="Arial" pitchFamily="34" charset="0"/>
                <a:cs typeface="Arial" pitchFamily="34" charset="0"/>
              </a:rPr>
              <a:t>, cholin, serin, glycerol, </a:t>
            </a:r>
            <a:r>
              <a:rPr lang="cs-CZ" sz="1600" dirty="0" err="1" smtClean="0">
                <a:latin typeface="Arial" pitchFamily="34" charset="0"/>
                <a:cs typeface="Arial" pitchFamily="34" charset="0"/>
              </a:rPr>
              <a:t>inositol</a:t>
            </a:r>
            <a:endParaRPr lang="cs-CZ" sz="1600" dirty="0" smtClean="0">
              <a:latin typeface="Arial" pitchFamily="34" charset="0"/>
              <a:cs typeface="Arial" pitchFamily="34" charset="0"/>
            </a:endParaRPr>
          </a:p>
          <a:p>
            <a:pPr marL="457200" indent="-457200" eaLnBrk="1" fontAlgn="auto" hangingPunct="1">
              <a:spcAft>
                <a:spcPts val="0"/>
              </a:spcAft>
              <a:buFont typeface="+mj-lt"/>
              <a:buAutoNum type="arabicPeriod" startAt="2"/>
              <a:defRPr/>
            </a:pPr>
            <a:r>
              <a:rPr lang="cs-CZ" sz="1600" b="1" dirty="0">
                <a:latin typeface="Arial" pitchFamily="34" charset="0"/>
                <a:cs typeface="Arial" pitchFamily="34" charset="0"/>
              </a:rPr>
              <a:t>s</a:t>
            </a:r>
            <a:r>
              <a:rPr lang="cs-CZ" sz="1600" b="1" dirty="0" smtClean="0">
                <a:latin typeface="Arial" pitchFamily="34" charset="0"/>
                <a:cs typeface="Arial" pitchFamily="34" charset="0"/>
              </a:rPr>
              <a:t>fingomyeliny</a:t>
            </a:r>
          </a:p>
          <a:p>
            <a:pPr marL="457200" indent="-457200" eaLnBrk="1" fontAlgn="auto" hangingPunct="1">
              <a:spcAft>
                <a:spcPts val="0"/>
              </a:spcAft>
              <a:buSzPct val="100000"/>
              <a:buFont typeface="Arial" pitchFamily="34" charset="0"/>
              <a:buChar char="•"/>
              <a:defRPr/>
            </a:pPr>
            <a:r>
              <a:rPr lang="cs-CZ" sz="1600" dirty="0">
                <a:latin typeface="Arial" pitchFamily="34" charset="0"/>
                <a:cs typeface="Arial" pitchFamily="34" charset="0"/>
              </a:rPr>
              <a:t>n</a:t>
            </a:r>
            <a:r>
              <a:rPr lang="cs-CZ" sz="1600" dirty="0" smtClean="0">
                <a:latin typeface="Arial" pitchFamily="34" charset="0"/>
                <a:cs typeface="Arial" pitchFamily="34" charset="0"/>
              </a:rPr>
              <a:t>amísto glycerolu </a:t>
            </a:r>
            <a:r>
              <a:rPr lang="cs-CZ" sz="1600" b="1" dirty="0" err="1" smtClean="0">
                <a:latin typeface="Arial" pitchFamily="34" charset="0"/>
                <a:cs typeface="Arial" pitchFamily="34" charset="0"/>
              </a:rPr>
              <a:t>sfingeninová</a:t>
            </a:r>
            <a:r>
              <a:rPr lang="cs-CZ" sz="1600" b="1" dirty="0" smtClean="0">
                <a:latin typeface="Arial" pitchFamily="34" charset="0"/>
                <a:cs typeface="Arial" pitchFamily="34" charset="0"/>
              </a:rPr>
              <a:t> kostra</a:t>
            </a:r>
          </a:p>
          <a:p>
            <a:pPr marL="457200" indent="-457200" eaLnBrk="1" fontAlgn="auto" hangingPunct="1">
              <a:spcAft>
                <a:spcPts val="0"/>
              </a:spcAft>
              <a:buSzPct val="100000"/>
              <a:buFont typeface="Arial" pitchFamily="34" charset="0"/>
              <a:buChar char="•"/>
              <a:defRPr/>
            </a:pPr>
            <a:r>
              <a:rPr lang="cs-CZ" sz="1600" b="1" dirty="0">
                <a:latin typeface="Arial" pitchFamily="34" charset="0"/>
                <a:cs typeface="Arial" pitchFamily="34" charset="0"/>
              </a:rPr>
              <a:t>m</a:t>
            </a:r>
            <a:r>
              <a:rPr lang="cs-CZ" sz="1600" b="1" dirty="0" smtClean="0">
                <a:latin typeface="Arial" pitchFamily="34" charset="0"/>
                <a:cs typeface="Arial" pitchFamily="34" charset="0"/>
              </a:rPr>
              <a:t>astná kyselina </a:t>
            </a:r>
            <a:r>
              <a:rPr lang="cs-CZ" sz="1600" dirty="0" smtClean="0">
                <a:latin typeface="Arial" pitchFamily="34" charset="0"/>
                <a:cs typeface="Arial" pitchFamily="34" charset="0"/>
              </a:rPr>
              <a:t>připojena </a:t>
            </a:r>
            <a:r>
              <a:rPr lang="cs-CZ" sz="1600" b="1" dirty="0" smtClean="0">
                <a:latin typeface="Arial" pitchFamily="34" charset="0"/>
                <a:cs typeface="Arial" pitchFamily="34" charset="0"/>
              </a:rPr>
              <a:t>amidovou vazbou na aminoskupinu </a:t>
            </a:r>
            <a:r>
              <a:rPr lang="cs-CZ" sz="1600" b="1" dirty="0" err="1" smtClean="0">
                <a:latin typeface="Arial" pitchFamily="34" charset="0"/>
                <a:cs typeface="Arial" pitchFamily="34" charset="0"/>
              </a:rPr>
              <a:t>sfingeninu</a:t>
            </a:r>
            <a:endParaRPr lang="cs-CZ" sz="1600" b="1" dirty="0" smtClean="0">
              <a:latin typeface="Arial" pitchFamily="34" charset="0"/>
              <a:cs typeface="Arial" pitchFamily="34" charset="0"/>
            </a:endParaRPr>
          </a:p>
          <a:p>
            <a:pPr marL="457200" indent="-457200" eaLnBrk="1" fontAlgn="auto" hangingPunct="1">
              <a:spcAft>
                <a:spcPts val="0"/>
              </a:spcAft>
              <a:buSzPct val="100000"/>
              <a:buFont typeface="Arial" pitchFamily="34" charset="0"/>
              <a:buChar char="•"/>
              <a:defRPr/>
            </a:pPr>
            <a:r>
              <a:rPr lang="cs-CZ" sz="1600" dirty="0">
                <a:latin typeface="Arial" pitchFamily="34" charset="0"/>
                <a:cs typeface="Arial" pitchFamily="34" charset="0"/>
              </a:rPr>
              <a:t>p</a:t>
            </a:r>
            <a:r>
              <a:rPr lang="cs-CZ" sz="1600" dirty="0" smtClean="0">
                <a:latin typeface="Arial" pitchFamily="34" charset="0"/>
                <a:cs typeface="Arial" pitchFamily="34" charset="0"/>
              </a:rPr>
              <a:t>rimární hydroxylová skupina </a:t>
            </a:r>
            <a:r>
              <a:rPr lang="cs-CZ" sz="1600" dirty="0" err="1" smtClean="0">
                <a:latin typeface="Arial" pitchFamily="34" charset="0"/>
                <a:cs typeface="Arial" pitchFamily="34" charset="0"/>
              </a:rPr>
              <a:t>sfingeninu</a:t>
            </a:r>
            <a:r>
              <a:rPr lang="cs-CZ" sz="1600" dirty="0" smtClean="0">
                <a:latin typeface="Arial" pitchFamily="34" charset="0"/>
                <a:cs typeface="Arial" pitchFamily="34" charset="0"/>
              </a:rPr>
              <a:t> je esterifikována </a:t>
            </a:r>
            <a:r>
              <a:rPr lang="cs-CZ" sz="1600" b="1" dirty="0" err="1" smtClean="0">
                <a:latin typeface="Arial" pitchFamily="34" charset="0"/>
                <a:cs typeface="Arial" pitchFamily="34" charset="0"/>
              </a:rPr>
              <a:t>fosforylcholinem</a:t>
            </a:r>
            <a:endParaRPr lang="cs-CZ" sz="1600" b="1" dirty="0" smtClean="0">
              <a:latin typeface="Arial" pitchFamily="34" charset="0"/>
              <a:cs typeface="Arial" pitchFamily="34" charset="0"/>
            </a:endParaRPr>
          </a:p>
          <a:p>
            <a:pPr marL="457200" indent="-457200" eaLnBrk="1" fontAlgn="auto" hangingPunct="1">
              <a:spcAft>
                <a:spcPts val="0"/>
              </a:spcAft>
              <a:buSzPct val="100000"/>
              <a:buFont typeface="Arial" pitchFamily="34" charset="0"/>
              <a:buChar char="•"/>
              <a:defRPr/>
            </a:pPr>
            <a:r>
              <a:rPr lang="cs-CZ" sz="1600" dirty="0">
                <a:latin typeface="Arial" pitchFamily="34" charset="0"/>
                <a:cs typeface="Arial" pitchFamily="34" charset="0"/>
              </a:rPr>
              <a:t>p</a:t>
            </a:r>
            <a:r>
              <a:rPr lang="cs-CZ" sz="1600" dirty="0" smtClean="0">
                <a:latin typeface="Arial" pitchFamily="34" charset="0"/>
                <a:cs typeface="Arial" pitchFamily="34" charset="0"/>
              </a:rPr>
              <a:t>řevažující složkou </a:t>
            </a:r>
            <a:r>
              <a:rPr lang="cs-CZ" sz="1600" b="1" dirty="0" smtClean="0">
                <a:latin typeface="Arial" pitchFamily="34" charset="0"/>
                <a:cs typeface="Arial" pitchFamily="34" charset="0"/>
              </a:rPr>
              <a:t>myelinových pochev</a:t>
            </a:r>
          </a:p>
          <a:p>
            <a:pPr marL="457200" indent="-457200" eaLnBrk="1" fontAlgn="auto" hangingPunct="1">
              <a:spcAft>
                <a:spcPts val="0"/>
              </a:spcAft>
              <a:buFont typeface="Wingdings"/>
              <a:buNone/>
              <a:defRPr/>
            </a:pPr>
            <a:endParaRPr lang="cs-CZ" sz="2000" b="1" dirty="0" smtClean="0"/>
          </a:p>
          <a:p>
            <a:pPr marL="274320" indent="-274320" eaLnBrk="1" fontAlgn="auto" hangingPunct="1">
              <a:spcAft>
                <a:spcPts val="0"/>
              </a:spcAft>
              <a:buFont typeface="Wingdings"/>
              <a:buNone/>
              <a:defRPr/>
            </a:pPr>
            <a:endParaRPr lang="cs-CZ" sz="2000" dirty="0" smtClean="0"/>
          </a:p>
          <a:p>
            <a:pPr marL="274320" indent="-274320" eaLnBrk="1" fontAlgn="auto" hangingPunct="1">
              <a:spcAft>
                <a:spcPts val="0"/>
              </a:spcAft>
              <a:buFont typeface="Wingdings"/>
              <a:buChar char=""/>
              <a:defRPr/>
            </a:pPr>
            <a:endParaRPr lang="cs-CZ" dirty="0"/>
          </a:p>
        </p:txBody>
      </p:sp>
      <p:pic>
        <p:nvPicPr>
          <p:cNvPr id="17411" name="Obrázek 3"/>
          <p:cNvPicPr>
            <a:picLocks noChangeAspect="1" noChangeArrowheads="1"/>
          </p:cNvPicPr>
          <p:nvPr/>
        </p:nvPicPr>
        <p:blipFill>
          <a:blip r:embed="rId2"/>
          <a:srcRect t="13089" r="59700" b="71150"/>
          <a:stretch>
            <a:fillRect/>
          </a:stretch>
        </p:blipFill>
        <p:spPr bwMode="auto">
          <a:xfrm>
            <a:off x="323850" y="5849938"/>
            <a:ext cx="4032250" cy="1008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2" name="Obrázek 7"/>
          <p:cNvPicPr>
            <a:picLocks noChangeAspect="1" noChangeArrowheads="1"/>
          </p:cNvPicPr>
          <p:nvPr/>
        </p:nvPicPr>
        <p:blipFill>
          <a:blip r:embed="rId3"/>
          <a:srcRect l="17455" t="21576" r="64436" b="52661"/>
          <a:stretch>
            <a:fillRect/>
          </a:stretch>
        </p:blipFill>
        <p:spPr bwMode="auto">
          <a:xfrm>
            <a:off x="4500563" y="5445125"/>
            <a:ext cx="4248150" cy="141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0" y="188913"/>
            <a:ext cx="8785225" cy="5937250"/>
          </a:xfrm>
        </p:spPr>
        <p:txBody>
          <a:bodyPr/>
          <a:lstStyle/>
          <a:p>
            <a:pPr eaLnBrk="1" hangingPunct="1"/>
            <a:r>
              <a:rPr lang="cs-CZ" sz="1600" b="1" smtClean="0">
                <a:latin typeface="Arial" charset="0"/>
                <a:cs typeface="Arial" charset="0"/>
              </a:rPr>
              <a:t>glykosfingolipidy</a:t>
            </a:r>
          </a:p>
          <a:p>
            <a:pPr eaLnBrk="1" hangingPunct="1">
              <a:buSzPct val="100000"/>
              <a:buFont typeface="Arial" charset="0"/>
              <a:buChar char="•"/>
            </a:pPr>
            <a:r>
              <a:rPr lang="cs-CZ" sz="1600" smtClean="0">
                <a:latin typeface="Arial" charset="0"/>
                <a:cs typeface="Arial" charset="0"/>
              </a:rPr>
              <a:t>lipidy </a:t>
            </a:r>
            <a:r>
              <a:rPr lang="cs-CZ" sz="1600" b="1" smtClean="0">
                <a:latin typeface="Arial" charset="0"/>
                <a:cs typeface="Arial" charset="0"/>
              </a:rPr>
              <a:t>obsahující cukr</a:t>
            </a:r>
          </a:p>
          <a:p>
            <a:pPr eaLnBrk="1" hangingPunct="1">
              <a:buSzPct val="100000"/>
              <a:buFont typeface="Arial" charset="0"/>
              <a:buChar char="•"/>
            </a:pPr>
            <a:r>
              <a:rPr lang="cs-CZ" sz="1600" smtClean="0">
                <a:latin typeface="Arial" charset="0"/>
                <a:cs typeface="Arial" charset="0"/>
              </a:rPr>
              <a:t>liší se od sfingomyelinů charakterem molekuly navázané na primární hydroxylovou skupinu sfingeninu</a:t>
            </a:r>
          </a:p>
          <a:p>
            <a:pPr eaLnBrk="1" hangingPunct="1">
              <a:buFont typeface="Century Schoolbook"/>
              <a:buAutoNum type="arabicPeriod"/>
            </a:pPr>
            <a:r>
              <a:rPr lang="cs-CZ" sz="1600" b="1" smtClean="0">
                <a:latin typeface="Arial" charset="0"/>
                <a:cs typeface="Arial" charset="0"/>
              </a:rPr>
              <a:t>cerebrosidy</a:t>
            </a:r>
            <a:r>
              <a:rPr lang="cs-CZ" sz="1600" smtClean="0">
                <a:latin typeface="Arial" charset="0"/>
                <a:cs typeface="Arial" charset="0"/>
              </a:rPr>
              <a:t>- obsahují na tomto místě </a:t>
            </a:r>
            <a:r>
              <a:rPr lang="cs-CZ" sz="1600" b="1" smtClean="0">
                <a:latin typeface="Arial" charset="0"/>
                <a:cs typeface="Arial" charset="0"/>
              </a:rPr>
              <a:t>hexosu</a:t>
            </a:r>
            <a:r>
              <a:rPr lang="cs-CZ" sz="1600" smtClean="0">
                <a:latin typeface="Arial" charset="0"/>
                <a:cs typeface="Arial" charset="0"/>
              </a:rPr>
              <a:t> – glukosu nebo galaktosu</a:t>
            </a:r>
          </a:p>
          <a:p>
            <a:pPr eaLnBrk="1" hangingPunct="1">
              <a:buFont typeface="Century Schoolbook"/>
              <a:buAutoNum type="arabicPeriod"/>
            </a:pPr>
            <a:r>
              <a:rPr lang="cs-CZ" sz="1600" b="1" smtClean="0">
                <a:latin typeface="Arial" charset="0"/>
                <a:cs typeface="Arial" charset="0"/>
              </a:rPr>
              <a:t>gangliosidy</a:t>
            </a:r>
            <a:r>
              <a:rPr lang="cs-CZ" sz="1600" smtClean="0">
                <a:latin typeface="Arial" charset="0"/>
                <a:cs typeface="Arial" charset="0"/>
              </a:rPr>
              <a:t>- obsahují na tomto místě- </a:t>
            </a:r>
            <a:r>
              <a:rPr lang="cs-CZ" sz="1600" b="1" smtClean="0">
                <a:latin typeface="Arial" charset="0"/>
                <a:cs typeface="Arial" charset="0"/>
              </a:rPr>
              <a:t>řetězec tří nebo více cukrů- </a:t>
            </a:r>
            <a:r>
              <a:rPr lang="cs-CZ" sz="1600" smtClean="0">
                <a:latin typeface="Arial" charset="0"/>
                <a:cs typeface="Arial" charset="0"/>
              </a:rPr>
              <a:t>alespoň jedna kyselina sialová</a:t>
            </a:r>
          </a:p>
          <a:p>
            <a:pPr eaLnBrk="1" hangingPunct="1"/>
            <a:r>
              <a:rPr lang="cs-CZ" sz="1600" b="1" smtClean="0">
                <a:latin typeface="Arial" charset="0"/>
                <a:cs typeface="Arial" charset="0"/>
              </a:rPr>
              <a:t>steroly</a:t>
            </a:r>
          </a:p>
          <a:p>
            <a:pPr eaLnBrk="1" hangingPunct="1">
              <a:buSzPct val="100000"/>
              <a:buFont typeface="Arial" charset="0"/>
              <a:buChar char="•"/>
            </a:pPr>
            <a:r>
              <a:rPr lang="cs-CZ" sz="1600" smtClean="0">
                <a:latin typeface="Arial" charset="0"/>
                <a:cs typeface="Arial" charset="0"/>
              </a:rPr>
              <a:t>nejrozšířenější v membránách </a:t>
            </a:r>
            <a:r>
              <a:rPr lang="cs-CZ" sz="1600" b="1" smtClean="0">
                <a:latin typeface="Arial" charset="0"/>
                <a:cs typeface="Arial" charset="0"/>
              </a:rPr>
              <a:t>cholesterol</a:t>
            </a:r>
            <a:r>
              <a:rPr lang="cs-CZ" sz="1600" smtClean="0">
                <a:latin typeface="Arial" charset="0"/>
                <a:cs typeface="Arial" charset="0"/>
              </a:rPr>
              <a:t>- téměř výlučně </a:t>
            </a:r>
            <a:r>
              <a:rPr lang="cs-CZ" sz="1600" b="1" smtClean="0">
                <a:latin typeface="Arial" charset="0"/>
                <a:cs typeface="Arial" charset="0"/>
              </a:rPr>
              <a:t>v plasmatických membránách buněk savců</a:t>
            </a:r>
            <a:r>
              <a:rPr lang="cs-CZ" sz="1600" smtClean="0">
                <a:latin typeface="Arial" charset="0"/>
                <a:cs typeface="Arial" charset="0"/>
              </a:rPr>
              <a:t>,</a:t>
            </a:r>
            <a:r>
              <a:rPr lang="cs-CZ" sz="1600" b="1" smtClean="0">
                <a:latin typeface="Arial" charset="0"/>
                <a:cs typeface="Arial" charset="0"/>
              </a:rPr>
              <a:t> </a:t>
            </a:r>
            <a:r>
              <a:rPr lang="cs-CZ" sz="1600" smtClean="0">
                <a:latin typeface="Arial" charset="0"/>
                <a:cs typeface="Arial" charset="0"/>
              </a:rPr>
              <a:t>v menší míře v mitochondriích, Golgiho aparátu, jaderné membráně</a:t>
            </a:r>
          </a:p>
          <a:p>
            <a:pPr eaLnBrk="1" hangingPunct="1">
              <a:buSzPct val="100000"/>
              <a:buFont typeface="Arial" charset="0"/>
              <a:buChar char="•"/>
            </a:pPr>
            <a:r>
              <a:rPr lang="cs-CZ" sz="1600" smtClean="0">
                <a:latin typeface="Arial" charset="0"/>
                <a:cs typeface="Arial" charset="0"/>
              </a:rPr>
              <a:t>hojnější na </a:t>
            </a:r>
            <a:r>
              <a:rPr lang="cs-CZ" sz="1600" b="1" smtClean="0">
                <a:latin typeface="Arial" charset="0"/>
                <a:cs typeface="Arial" charset="0"/>
              </a:rPr>
              <a:t>vnější straně membrán </a:t>
            </a:r>
            <a:r>
              <a:rPr lang="cs-CZ" sz="1600" smtClean="0">
                <a:latin typeface="Arial" charset="0"/>
                <a:cs typeface="Arial" charset="0"/>
              </a:rPr>
              <a:t>vsunut </a:t>
            </a:r>
            <a:r>
              <a:rPr lang="cs-CZ" sz="1600" b="1" smtClean="0">
                <a:latin typeface="Arial" charset="0"/>
                <a:cs typeface="Arial" charset="0"/>
              </a:rPr>
              <a:t>mezi molekuly fosfolipidů</a:t>
            </a:r>
            <a:r>
              <a:rPr lang="cs-CZ" sz="1600" smtClean="0">
                <a:latin typeface="Arial" charset="0"/>
                <a:cs typeface="Arial" charset="0"/>
              </a:rPr>
              <a:t>, orientován hydroxylovou skupinou k vodnému rozhraní a zbytkem molekuly do membrány</a:t>
            </a:r>
          </a:p>
          <a:p>
            <a:pPr eaLnBrk="1" hangingPunct="1">
              <a:buFont typeface="Wingdings" pitchFamily="2" charset="2"/>
              <a:buNone/>
            </a:pPr>
            <a:endParaRPr lang="cs-CZ" sz="18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23850" y="0"/>
            <a:ext cx="8218488" cy="490538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sz="2000" b="1" dirty="0" smtClean="0">
                <a:latin typeface="Arial" pitchFamily="34" charset="0"/>
                <a:cs typeface="Arial" pitchFamily="34" charset="0"/>
              </a:rPr>
              <a:t>Proteiny v biomembránách</a:t>
            </a:r>
            <a:endParaRPr lang="cs-CZ" sz="2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0" y="188913"/>
            <a:ext cx="9144000" cy="6669087"/>
          </a:xfrm>
        </p:spPr>
        <p:txBody>
          <a:bodyPr>
            <a:noAutofit/>
          </a:bodyPr>
          <a:lstStyle/>
          <a:p>
            <a:pPr marL="274320" indent="-274320" eaLnBrk="1" fontAlgn="auto" hangingPunct="1">
              <a:spcAft>
                <a:spcPts val="0"/>
              </a:spcAft>
              <a:buFont typeface="Wingdings"/>
              <a:buNone/>
              <a:defRPr/>
            </a:pPr>
            <a:endParaRPr lang="cs-CZ" sz="1400" dirty="0" smtClean="0">
              <a:latin typeface="Arial" pitchFamily="34" charset="0"/>
              <a:cs typeface="Arial" pitchFamily="34" charset="0"/>
            </a:endParaRPr>
          </a:p>
          <a:p>
            <a:pPr marL="274320" indent="-274320" eaLnBrk="1" fontAlgn="auto" hangingPunct="1">
              <a:spcAft>
                <a:spcPts val="0"/>
              </a:spcAft>
              <a:buFont typeface="Wingdings"/>
              <a:buChar char=""/>
              <a:defRPr/>
            </a:pPr>
            <a:r>
              <a:rPr lang="cs-CZ" sz="1500" dirty="0" smtClean="0">
                <a:latin typeface="Arial" pitchFamily="34" charset="0"/>
                <a:cs typeface="Arial" pitchFamily="34" charset="0"/>
              </a:rPr>
              <a:t>dvojná vrstva lipidů biolmembrán je protkána membránovými proteiny</a:t>
            </a:r>
          </a:p>
          <a:p>
            <a:pPr marL="274320" indent="-274320" eaLnBrk="1" fontAlgn="auto" hangingPunct="1">
              <a:spcAft>
                <a:spcPts val="0"/>
              </a:spcAft>
              <a:buFont typeface="Wingdings"/>
              <a:buChar char=""/>
              <a:defRPr/>
            </a:pPr>
            <a:r>
              <a:rPr lang="cs-CZ" sz="1500" dirty="0" smtClean="0">
                <a:latin typeface="Arial" pitchFamily="34" charset="0"/>
                <a:cs typeface="Arial" pitchFamily="34" charset="0"/>
              </a:rPr>
              <a:t> rozdělují se podle umístění na membráně</a:t>
            </a:r>
          </a:p>
          <a:p>
            <a:pPr marL="514350" indent="-514350"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r>
              <a:rPr lang="cs-CZ" sz="1500" b="1" dirty="0" smtClean="0">
                <a:latin typeface="Arial" pitchFamily="34" charset="0"/>
                <a:cs typeface="Arial" pitchFamily="34" charset="0"/>
              </a:rPr>
              <a:t>Integrální proteiny</a:t>
            </a:r>
          </a:p>
          <a:p>
            <a:pPr marL="514350" indent="-514350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cs-CZ" sz="1500" dirty="0">
                <a:latin typeface="Arial" pitchFamily="34" charset="0"/>
                <a:cs typeface="Arial" pitchFamily="34" charset="0"/>
              </a:rPr>
              <a:t>v</a:t>
            </a:r>
            <a:r>
              <a:rPr lang="cs-CZ" sz="1500" dirty="0" smtClean="0">
                <a:latin typeface="Arial" pitchFamily="34" charset="0"/>
                <a:cs typeface="Arial" pitchFamily="34" charset="0"/>
              </a:rPr>
              <a:t>ětšina membránových proteinů</a:t>
            </a:r>
          </a:p>
          <a:p>
            <a:pPr marL="514350" indent="-514350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cs-CZ" sz="1500" dirty="0">
                <a:latin typeface="Arial" pitchFamily="34" charset="0"/>
                <a:cs typeface="Arial" pitchFamily="34" charset="0"/>
              </a:rPr>
              <a:t>m</a:t>
            </a:r>
            <a:r>
              <a:rPr lang="cs-CZ" sz="1500" dirty="0" smtClean="0">
                <a:latin typeface="Arial" pitchFamily="34" charset="0"/>
                <a:cs typeface="Arial" pitchFamily="34" charset="0"/>
              </a:rPr>
              <a:t>ají </a:t>
            </a:r>
            <a:r>
              <a:rPr lang="cs-CZ" sz="1500" b="1" dirty="0" err="1" smtClean="0">
                <a:latin typeface="Arial" pitchFamily="34" charset="0"/>
                <a:cs typeface="Arial" pitchFamily="34" charset="0"/>
              </a:rPr>
              <a:t>globulární</a:t>
            </a:r>
            <a:r>
              <a:rPr lang="cs-CZ" sz="1500" b="1" dirty="0" smtClean="0">
                <a:latin typeface="Arial" pitchFamily="34" charset="0"/>
                <a:cs typeface="Arial" pitchFamily="34" charset="0"/>
              </a:rPr>
              <a:t> tvar</a:t>
            </a:r>
            <a:r>
              <a:rPr lang="cs-CZ" sz="15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cs-CZ" sz="1500" b="1" dirty="0" smtClean="0">
                <a:latin typeface="Arial" pitchFamily="34" charset="0"/>
                <a:cs typeface="Arial" pitchFamily="34" charset="0"/>
              </a:rPr>
              <a:t>amfipatický charakter</a:t>
            </a:r>
            <a:r>
              <a:rPr lang="cs-CZ" sz="1500" dirty="0" smtClean="0">
                <a:latin typeface="Arial" pitchFamily="34" charset="0"/>
                <a:cs typeface="Arial" pitchFamily="34" charset="0"/>
              </a:rPr>
              <a:t>- dva hydrofilní konce a vložená hydrofobní oblast v lipofilním jádře </a:t>
            </a:r>
            <a:r>
              <a:rPr lang="cs-CZ" sz="1500" dirty="0" err="1" smtClean="0">
                <a:latin typeface="Arial" pitchFamily="34" charset="0"/>
                <a:cs typeface="Arial" pitchFamily="34" charset="0"/>
              </a:rPr>
              <a:t>dvojvstvy</a:t>
            </a:r>
            <a:endParaRPr lang="cs-CZ" sz="1500" dirty="0" smtClean="0">
              <a:latin typeface="Arial" pitchFamily="34" charset="0"/>
              <a:cs typeface="Arial" pitchFamily="34" charset="0"/>
            </a:endParaRPr>
          </a:p>
          <a:p>
            <a:pPr marL="514350" indent="-514350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cs-CZ" sz="1500" dirty="0">
                <a:latin typeface="Arial" pitchFamily="34" charset="0"/>
                <a:cs typeface="Arial" pitchFamily="34" charset="0"/>
              </a:rPr>
              <a:t>j</a:t>
            </a:r>
            <a:r>
              <a:rPr lang="cs-CZ" sz="1500" dirty="0" smtClean="0">
                <a:latin typeface="Arial" pitchFamily="34" charset="0"/>
                <a:cs typeface="Arial" pitchFamily="34" charset="0"/>
              </a:rPr>
              <a:t>sou </a:t>
            </a:r>
            <a:r>
              <a:rPr lang="cs-CZ" sz="1500" b="1" dirty="0" smtClean="0">
                <a:latin typeface="Arial" pitchFamily="34" charset="0"/>
                <a:cs typeface="Arial" pitchFamily="34" charset="0"/>
              </a:rPr>
              <a:t>vázány k membráně pevně hydrofobními interakcemi- </a:t>
            </a:r>
            <a:r>
              <a:rPr lang="cs-CZ" sz="1500" dirty="0" smtClean="0">
                <a:latin typeface="Arial" pitchFamily="34" charset="0"/>
                <a:cs typeface="Arial" pitchFamily="34" charset="0"/>
              </a:rPr>
              <a:t>interakce s fosfolipidy, k uvolnění potřeba </a:t>
            </a:r>
            <a:r>
              <a:rPr lang="cs-CZ" sz="1500" dirty="0" err="1" smtClean="0">
                <a:latin typeface="Arial" pitchFamily="34" charset="0"/>
                <a:cs typeface="Arial" pitchFamily="34" charset="0"/>
              </a:rPr>
              <a:t>tensinů</a:t>
            </a:r>
            <a:endParaRPr lang="cs-CZ" sz="1500" dirty="0" smtClean="0">
              <a:latin typeface="Arial" pitchFamily="34" charset="0"/>
              <a:cs typeface="Arial" pitchFamily="34" charset="0"/>
            </a:endParaRPr>
          </a:p>
          <a:p>
            <a:pPr marL="514350" indent="-514350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cs-CZ" sz="1500" dirty="0" smtClean="0">
                <a:latin typeface="Arial" pitchFamily="34" charset="0"/>
                <a:cs typeface="Arial" pitchFamily="34" charset="0"/>
              </a:rPr>
              <a:t>mohou být </a:t>
            </a:r>
            <a:r>
              <a:rPr lang="cs-CZ" sz="1500" b="1" dirty="0" smtClean="0">
                <a:latin typeface="Arial" pitchFamily="34" charset="0"/>
                <a:cs typeface="Arial" pitchFamily="34" charset="0"/>
              </a:rPr>
              <a:t>transmembránové</a:t>
            </a:r>
            <a:r>
              <a:rPr lang="cs-CZ" sz="1500" dirty="0" smtClean="0">
                <a:latin typeface="Arial" pitchFamily="34" charset="0"/>
                <a:cs typeface="Arial" pitchFamily="34" charset="0"/>
              </a:rPr>
              <a:t>= procházejí membránou z jedné strany na druhou</a:t>
            </a:r>
          </a:p>
          <a:p>
            <a:pPr marL="514350" indent="-514350" eaLnBrk="1" fontAlgn="auto" hangingPunct="1">
              <a:spcAft>
                <a:spcPts val="0"/>
              </a:spcAft>
              <a:buFont typeface="+mj-lt"/>
              <a:buAutoNum type="arabicPeriod" startAt="2"/>
              <a:defRPr/>
            </a:pPr>
            <a:r>
              <a:rPr lang="cs-CZ" sz="1500" b="1" dirty="0" smtClean="0">
                <a:latin typeface="Arial" pitchFamily="34" charset="0"/>
                <a:cs typeface="Arial" pitchFamily="34" charset="0"/>
              </a:rPr>
              <a:t>Periferní proteiny</a:t>
            </a:r>
          </a:p>
          <a:p>
            <a:pPr marL="514350" indent="-514350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cs-CZ" sz="1500" b="1" dirty="0" smtClean="0">
                <a:latin typeface="Arial" pitchFamily="34" charset="0"/>
                <a:cs typeface="Arial" pitchFamily="34" charset="0"/>
              </a:rPr>
              <a:t>k membráně jsou vázány slabě</a:t>
            </a:r>
            <a:r>
              <a:rPr lang="cs-CZ" sz="1500" dirty="0" smtClean="0">
                <a:latin typeface="Arial" pitchFamily="34" charset="0"/>
                <a:cs typeface="Arial" pitchFamily="34" charset="0"/>
              </a:rPr>
              <a:t>, většinou poutány </a:t>
            </a:r>
            <a:r>
              <a:rPr lang="cs-CZ" sz="1500" b="1" dirty="0" smtClean="0">
                <a:latin typeface="Arial" pitchFamily="34" charset="0"/>
                <a:cs typeface="Arial" pitchFamily="34" charset="0"/>
              </a:rPr>
              <a:t>elektrostatickými silami na integrální proteiny</a:t>
            </a:r>
            <a:r>
              <a:rPr lang="cs-CZ" sz="1500" dirty="0" smtClean="0">
                <a:latin typeface="Arial" pitchFamily="34" charset="0"/>
                <a:cs typeface="Arial" pitchFamily="34" charset="0"/>
              </a:rPr>
              <a:t>, z vazby jsou uvolnitelné solnými roztoky o  velké iontové síle</a:t>
            </a:r>
          </a:p>
          <a:p>
            <a:pPr marL="514350" indent="-514350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cs-CZ" sz="1500" dirty="0" smtClean="0">
                <a:latin typeface="Arial" pitchFamily="34" charset="0"/>
                <a:cs typeface="Arial" pitchFamily="34" charset="0"/>
              </a:rPr>
              <a:t>jedná se např. o </a:t>
            </a:r>
            <a:r>
              <a:rPr lang="cs-CZ" sz="1500" dirty="0">
                <a:latin typeface="Arial" pitchFamily="34" charset="0"/>
                <a:cs typeface="Arial" pitchFamily="34" charset="0"/>
              </a:rPr>
              <a:t>i</a:t>
            </a:r>
            <a:r>
              <a:rPr lang="cs-CZ" sz="1500" dirty="0" smtClean="0">
                <a:latin typeface="Arial" pitchFamily="34" charset="0"/>
                <a:cs typeface="Arial" pitchFamily="34" charset="0"/>
              </a:rPr>
              <a:t>munoglobuliny na plasmatické membráně lymfocytů, hormonové receptory, specifické </a:t>
            </a:r>
            <a:r>
              <a:rPr lang="cs-CZ" sz="1500" dirty="0" err="1" smtClean="0">
                <a:latin typeface="Arial" pitchFamily="34" charset="0"/>
                <a:cs typeface="Arial" pitchFamily="34" charset="0"/>
              </a:rPr>
              <a:t>polypeptidové</a:t>
            </a:r>
            <a:r>
              <a:rPr lang="cs-CZ" sz="1500" dirty="0" smtClean="0">
                <a:latin typeface="Arial" pitchFamily="34" charset="0"/>
                <a:cs typeface="Arial" pitchFamily="34" charset="0"/>
              </a:rPr>
              <a:t> hormony, které se na ně vážou</a:t>
            </a:r>
          </a:p>
          <a:p>
            <a:pPr marL="514350" indent="-514350" eaLnBrk="1" fontAlgn="auto" hangingPunct="1">
              <a:spcAft>
                <a:spcPts val="0"/>
              </a:spcAft>
              <a:buFont typeface="Wingdings"/>
              <a:buChar char=""/>
              <a:defRPr/>
            </a:pPr>
            <a:endParaRPr lang="cs-CZ" sz="1400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9459" name="Obrázek 3"/>
          <p:cNvPicPr>
            <a:picLocks noChangeAspect="1" noChangeArrowheads="1"/>
          </p:cNvPicPr>
          <p:nvPr/>
        </p:nvPicPr>
        <p:blipFill>
          <a:blip r:embed="rId2"/>
          <a:srcRect l="59726" t="12807" r="18619" b="59773"/>
          <a:stretch>
            <a:fillRect/>
          </a:stretch>
        </p:blipFill>
        <p:spPr bwMode="auto">
          <a:xfrm>
            <a:off x="179388" y="4652963"/>
            <a:ext cx="3421062" cy="2205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0" name="Obrázek 4"/>
          <p:cNvPicPr>
            <a:picLocks noChangeAspect="1" noChangeArrowheads="1"/>
          </p:cNvPicPr>
          <p:nvPr/>
        </p:nvPicPr>
        <p:blipFill>
          <a:blip r:embed="rId3"/>
          <a:srcRect l="16624" t="18352" r="44176" b="32100"/>
          <a:stretch>
            <a:fillRect/>
          </a:stretch>
        </p:blipFill>
        <p:spPr bwMode="auto">
          <a:xfrm>
            <a:off x="3276600" y="4437063"/>
            <a:ext cx="5472113" cy="2420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0825" y="620713"/>
            <a:ext cx="8220075" cy="360362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sz="2200" b="1" dirty="0" smtClean="0">
                <a:latin typeface="Arial" pitchFamily="34" charset="0"/>
                <a:cs typeface="Arial" pitchFamily="34" charset="0"/>
              </a:rPr>
              <a:t>Funkce membránových proteinů</a:t>
            </a:r>
            <a:r>
              <a:rPr lang="cs-CZ" b="1" dirty="0" smtClean="0">
                <a:latin typeface="Arial" pitchFamily="34" charset="0"/>
                <a:cs typeface="Arial" pitchFamily="34" charset="0"/>
              </a:rPr>
              <a:t/>
            </a:r>
            <a:br>
              <a:rPr lang="cs-CZ" b="1" dirty="0" smtClean="0">
                <a:latin typeface="Arial" pitchFamily="34" charset="0"/>
                <a:cs typeface="Arial" pitchFamily="34" charset="0"/>
              </a:rPr>
            </a:br>
            <a:endParaRPr lang="cs-CZ" dirty="0"/>
          </a:p>
        </p:txBody>
      </p:sp>
      <p:sp>
        <p:nvSpPr>
          <p:cNvPr id="20482" name="Zástupný symbol pro obsah 2"/>
          <p:cNvSpPr>
            <a:spLocks noGrp="1"/>
          </p:cNvSpPr>
          <p:nvPr>
            <p:ph sz="quarter" idx="1"/>
          </p:nvPr>
        </p:nvSpPr>
        <p:spPr>
          <a:xfrm>
            <a:off x="0" y="549275"/>
            <a:ext cx="8964613" cy="5759450"/>
          </a:xfrm>
        </p:spPr>
        <p:txBody>
          <a:bodyPr/>
          <a:lstStyle/>
          <a:p>
            <a:pPr eaLnBrk="1" hangingPunct="1">
              <a:buFont typeface="Century Schoolbook"/>
              <a:buAutoNum type="arabicPeriod"/>
            </a:pPr>
            <a:r>
              <a:rPr lang="cs-CZ" sz="1600" b="1" smtClean="0">
                <a:latin typeface="Arial" charset="0"/>
                <a:cs typeface="Arial" charset="0"/>
              </a:rPr>
              <a:t>strukturní</a:t>
            </a:r>
            <a:r>
              <a:rPr lang="cs-CZ" sz="1600" smtClean="0">
                <a:latin typeface="Arial" charset="0"/>
                <a:cs typeface="Arial" charset="0"/>
              </a:rPr>
              <a:t>- udržování struktury biomembrán napojením na cytoskelet</a:t>
            </a:r>
          </a:p>
          <a:p>
            <a:pPr eaLnBrk="1" hangingPunct="1">
              <a:buFont typeface="Century Schoolbook"/>
              <a:buAutoNum type="arabicPeriod"/>
            </a:pPr>
            <a:r>
              <a:rPr lang="cs-CZ" sz="1600" b="1" smtClean="0">
                <a:latin typeface="Arial" charset="0"/>
                <a:cs typeface="Arial" charset="0"/>
              </a:rPr>
              <a:t>enzymová</a:t>
            </a:r>
            <a:r>
              <a:rPr lang="cs-CZ" sz="1600" smtClean="0">
                <a:latin typeface="Arial" charset="0"/>
                <a:cs typeface="Arial" charset="0"/>
              </a:rPr>
              <a:t>- katalýza reakcí- redoxní enzymové komplexy elektronového transportního řetězce, </a:t>
            </a:r>
            <a:r>
              <a:rPr lang="cs-CZ" sz="1600" b="1" smtClean="0">
                <a:latin typeface="Arial" charset="0"/>
                <a:cs typeface="Arial" charset="0"/>
              </a:rPr>
              <a:t>ATP- synthasa- </a:t>
            </a:r>
            <a:r>
              <a:rPr lang="cs-CZ" sz="1600" smtClean="0">
                <a:latin typeface="Arial" charset="0"/>
                <a:cs typeface="Arial" charset="0"/>
              </a:rPr>
              <a:t>vnitřní membrána mitochondrie</a:t>
            </a:r>
          </a:p>
          <a:p>
            <a:pPr eaLnBrk="1" hangingPunct="1">
              <a:buFont typeface="Century Schoolbook"/>
              <a:buAutoNum type="arabicPeriod"/>
            </a:pPr>
            <a:r>
              <a:rPr lang="cs-CZ" sz="1600" b="1" smtClean="0">
                <a:latin typeface="Arial" charset="0"/>
                <a:cs typeface="Arial" charset="0"/>
              </a:rPr>
              <a:t>funkce enzymů- </a:t>
            </a:r>
            <a:r>
              <a:rPr lang="cs-CZ" sz="1600" smtClean="0">
                <a:latin typeface="Arial" charset="0"/>
                <a:cs typeface="Arial" charset="0"/>
              </a:rPr>
              <a:t>u bakterií- některé membránové proteiny na místě syntetizují membránové lipidy (u eukaryotních organismů dochází k syntéze lipidů na cytosolové straně biomembrány endoplazmatického retikula- doprava na místo určení membránovými váčky nebo tzv. výměnnými proteiny)</a:t>
            </a:r>
          </a:p>
          <a:p>
            <a:pPr eaLnBrk="1" hangingPunct="1">
              <a:buFont typeface="Century Schoolbook"/>
              <a:buAutoNum type="arabicPeriod"/>
            </a:pPr>
            <a:r>
              <a:rPr lang="cs-CZ" sz="1600" b="1" smtClean="0">
                <a:latin typeface="Arial" charset="0"/>
                <a:cs typeface="Arial" charset="0"/>
              </a:rPr>
              <a:t>transportní</a:t>
            </a:r>
            <a:r>
              <a:rPr lang="cs-CZ" sz="1600" smtClean="0">
                <a:latin typeface="Arial" charset="0"/>
                <a:cs typeface="Arial" charset="0"/>
              </a:rPr>
              <a:t>- přenašeče k přenosu látek přes membránu</a:t>
            </a:r>
          </a:p>
          <a:p>
            <a:pPr eaLnBrk="1" hangingPunct="1">
              <a:buFont typeface="Century Schoolbook"/>
              <a:buAutoNum type="arabicPeriod"/>
            </a:pPr>
            <a:r>
              <a:rPr lang="cs-CZ" sz="1600" b="1" smtClean="0">
                <a:latin typeface="Arial" charset="0"/>
                <a:cs typeface="Arial" charset="0"/>
              </a:rPr>
              <a:t>receptorová</a:t>
            </a:r>
            <a:r>
              <a:rPr lang="cs-CZ" sz="1600" smtClean="0">
                <a:latin typeface="Arial" charset="0"/>
                <a:cs typeface="Arial" charset="0"/>
              </a:rPr>
              <a:t>- příjem chemických signálů- např. insulinový receptor reaguje na insulin=&gt;je otevřen přednašeč glukosy a glukosa putuje do buňky</a:t>
            </a:r>
          </a:p>
          <a:p>
            <a:pPr eaLnBrk="1" hangingPunct="1"/>
            <a:endParaRPr lang="cs-CZ" smtClean="0"/>
          </a:p>
        </p:txBody>
      </p:sp>
      <p:pic>
        <p:nvPicPr>
          <p:cNvPr id="20483" name="Obrázek 3"/>
          <p:cNvPicPr>
            <a:picLocks noChangeAspect="1" noChangeArrowheads="1"/>
          </p:cNvPicPr>
          <p:nvPr/>
        </p:nvPicPr>
        <p:blipFill>
          <a:blip r:embed="rId2"/>
          <a:srcRect l="15825" t="59888" r="63280" b="10860"/>
          <a:stretch>
            <a:fillRect/>
          </a:stretch>
        </p:blipFill>
        <p:spPr bwMode="auto">
          <a:xfrm>
            <a:off x="179388" y="3357563"/>
            <a:ext cx="3636962" cy="2735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0825" y="0"/>
            <a:ext cx="8353425" cy="549275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sz="2000" b="1" dirty="0" smtClean="0">
                <a:latin typeface="Arial" pitchFamily="34" charset="0"/>
                <a:cs typeface="Arial" pitchFamily="34" charset="0"/>
              </a:rPr>
              <a:t>Sacharidy v biomembránách</a:t>
            </a:r>
            <a:endParaRPr lang="cs-CZ" sz="2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1506" name="Zástupný symbol pro obsah 2"/>
          <p:cNvSpPr>
            <a:spLocks noGrp="1"/>
          </p:cNvSpPr>
          <p:nvPr>
            <p:ph sz="quarter" idx="1"/>
          </p:nvPr>
        </p:nvSpPr>
        <p:spPr>
          <a:xfrm>
            <a:off x="0" y="188913"/>
            <a:ext cx="8964613" cy="5649912"/>
          </a:xfrm>
        </p:spPr>
        <p:txBody>
          <a:bodyPr/>
          <a:lstStyle/>
          <a:p>
            <a:pPr eaLnBrk="1" hangingPunct="1"/>
            <a:endParaRPr lang="cs-CZ" sz="1600" smtClean="0">
              <a:latin typeface="Arial" charset="0"/>
              <a:cs typeface="Arial" charset="0"/>
            </a:endParaRPr>
          </a:p>
          <a:p>
            <a:pPr eaLnBrk="1" hangingPunct="1"/>
            <a:r>
              <a:rPr lang="cs-CZ" sz="1600" smtClean="0">
                <a:latin typeface="Arial" charset="0"/>
                <a:cs typeface="Arial" charset="0"/>
              </a:rPr>
              <a:t>na </a:t>
            </a:r>
            <a:r>
              <a:rPr lang="cs-CZ" sz="1600" b="1" smtClean="0">
                <a:latin typeface="Arial" charset="0"/>
                <a:cs typeface="Arial" charset="0"/>
              </a:rPr>
              <a:t>vnější straně buněčných membrán</a:t>
            </a:r>
            <a:endParaRPr lang="cs-CZ" sz="1600" smtClean="0">
              <a:latin typeface="Arial" charset="0"/>
              <a:cs typeface="Arial" charset="0"/>
            </a:endParaRPr>
          </a:p>
          <a:p>
            <a:pPr eaLnBrk="1" hangingPunct="1"/>
            <a:r>
              <a:rPr lang="cs-CZ" sz="1600" smtClean="0">
                <a:latin typeface="Arial" charset="0"/>
                <a:cs typeface="Arial" charset="0"/>
              </a:rPr>
              <a:t>vázány na:</a:t>
            </a:r>
          </a:p>
          <a:p>
            <a:pPr eaLnBrk="1" hangingPunct="1">
              <a:buFont typeface="Century Schoolbook"/>
              <a:buAutoNum type="arabicPeriod"/>
            </a:pPr>
            <a:r>
              <a:rPr lang="cs-CZ" sz="1600" smtClean="0">
                <a:latin typeface="Arial" charset="0"/>
                <a:cs typeface="Arial" charset="0"/>
              </a:rPr>
              <a:t>lipidy- ve formě </a:t>
            </a:r>
            <a:r>
              <a:rPr lang="cs-CZ" sz="1600" b="1" smtClean="0">
                <a:latin typeface="Arial" charset="0"/>
                <a:cs typeface="Arial" charset="0"/>
              </a:rPr>
              <a:t>glykolipidů</a:t>
            </a:r>
            <a:r>
              <a:rPr lang="cs-CZ" sz="1600" smtClean="0">
                <a:latin typeface="Arial" charset="0"/>
                <a:cs typeface="Arial" charset="0"/>
              </a:rPr>
              <a:t> </a:t>
            </a:r>
          </a:p>
          <a:p>
            <a:pPr eaLnBrk="1" hangingPunct="1">
              <a:buFont typeface="Century Schoolbook"/>
              <a:buAutoNum type="arabicPeriod"/>
            </a:pPr>
            <a:r>
              <a:rPr lang="cs-CZ" sz="1600" smtClean="0">
                <a:latin typeface="Arial" charset="0"/>
                <a:cs typeface="Arial" charset="0"/>
              </a:rPr>
              <a:t>proteiny- ve formě </a:t>
            </a:r>
            <a:r>
              <a:rPr lang="cs-CZ" sz="1600" b="1" smtClean="0">
                <a:latin typeface="Arial" charset="0"/>
                <a:cs typeface="Arial" charset="0"/>
              </a:rPr>
              <a:t>glykoproteinů</a:t>
            </a:r>
            <a:r>
              <a:rPr lang="cs-CZ" sz="1600" smtClean="0">
                <a:latin typeface="Arial" charset="0"/>
                <a:cs typeface="Arial" charset="0"/>
              </a:rPr>
              <a:t>- obsahují oligosacharidy nebo </a:t>
            </a:r>
            <a:r>
              <a:rPr lang="cs-CZ" sz="1600" b="1" smtClean="0">
                <a:latin typeface="Arial" charset="0"/>
                <a:cs typeface="Arial" charset="0"/>
              </a:rPr>
              <a:t>proteoglykanů</a:t>
            </a:r>
            <a:r>
              <a:rPr lang="cs-CZ" sz="1600" smtClean="0">
                <a:latin typeface="Arial" charset="0"/>
                <a:cs typeface="Arial" charset="0"/>
              </a:rPr>
              <a:t>- obsahují dlouhé polysacharidové řetězce</a:t>
            </a:r>
          </a:p>
          <a:p>
            <a:pPr eaLnBrk="1" hangingPunct="1"/>
            <a:r>
              <a:rPr lang="cs-CZ" sz="1600" smtClean="0">
                <a:latin typeface="Arial" charset="0"/>
                <a:cs typeface="Arial" charset="0"/>
              </a:rPr>
              <a:t>jako celek vytváří všechny sacharidy kolem vnější strany buňky plášť zvaný </a:t>
            </a:r>
            <a:r>
              <a:rPr lang="cs-CZ" sz="1600" b="1" smtClean="0">
                <a:latin typeface="Arial" charset="0"/>
                <a:cs typeface="Arial" charset="0"/>
              </a:rPr>
              <a:t>glykokalyx</a:t>
            </a:r>
            <a:r>
              <a:rPr lang="cs-CZ" sz="1600" smtClean="0">
                <a:latin typeface="Arial" charset="0"/>
                <a:cs typeface="Arial" charset="0"/>
              </a:rPr>
              <a:t> </a:t>
            </a:r>
          </a:p>
          <a:p>
            <a:pPr eaLnBrk="1" hangingPunct="1"/>
            <a:r>
              <a:rPr lang="cs-CZ" sz="1600" b="1" smtClean="0">
                <a:latin typeface="Arial" charset="0"/>
                <a:cs typeface="Arial" charset="0"/>
              </a:rPr>
              <a:t>funkce glykokalyxu: </a:t>
            </a:r>
          </a:p>
          <a:p>
            <a:pPr eaLnBrk="1" hangingPunct="1">
              <a:buFont typeface="Century Schoolbook"/>
              <a:buAutoNum type="arabicPeriod"/>
            </a:pPr>
            <a:r>
              <a:rPr lang="cs-CZ" sz="1600" b="1" smtClean="0">
                <a:latin typeface="Arial" charset="0"/>
                <a:cs typeface="Arial" charset="0"/>
              </a:rPr>
              <a:t>ochrana mechanická, chemická </a:t>
            </a:r>
          </a:p>
          <a:p>
            <a:pPr eaLnBrk="1" hangingPunct="1">
              <a:buFont typeface="Century Schoolbook"/>
              <a:buAutoNum type="arabicPeriod"/>
            </a:pPr>
            <a:r>
              <a:rPr lang="cs-CZ" sz="1600" b="1" smtClean="0">
                <a:latin typeface="Arial" charset="0"/>
                <a:cs typeface="Arial" charset="0"/>
              </a:rPr>
              <a:t>absorpce vody</a:t>
            </a:r>
            <a:r>
              <a:rPr lang="cs-CZ" sz="1600" smtClean="0">
                <a:latin typeface="Arial" charset="0"/>
                <a:cs typeface="Arial" charset="0"/>
              </a:rPr>
              <a:t>=&gt; slizký povrch buněk- pohyb buněk- bílé krvinky, uchycování bakterií na různém povrchu</a:t>
            </a:r>
          </a:p>
          <a:p>
            <a:pPr eaLnBrk="1" hangingPunct="1">
              <a:buFont typeface="Century Schoolbook"/>
              <a:buAutoNum type="arabicPeriod"/>
            </a:pPr>
            <a:r>
              <a:rPr lang="cs-CZ" sz="1600" b="1" smtClean="0">
                <a:latin typeface="Arial" charset="0"/>
                <a:cs typeface="Arial" charset="0"/>
              </a:rPr>
              <a:t>specifické sacharidové složení míst na povrchu buňky</a:t>
            </a:r>
            <a:r>
              <a:rPr lang="cs-CZ" sz="1600" smtClean="0">
                <a:latin typeface="Arial" charset="0"/>
                <a:cs typeface="Arial" charset="0"/>
              </a:rPr>
              <a:t>-</a:t>
            </a:r>
          </a:p>
          <a:p>
            <a:pPr eaLnBrk="1" hangingPunct="1">
              <a:buFont typeface="Arial" charset="0"/>
              <a:buChar char="•"/>
            </a:pPr>
            <a:r>
              <a:rPr lang="cs-CZ" sz="1600" b="1" smtClean="0">
                <a:latin typeface="Arial" charset="0"/>
                <a:cs typeface="Arial" charset="0"/>
              </a:rPr>
              <a:t>vyhledávání specifických míst některými proteiny= lektiny</a:t>
            </a:r>
            <a:r>
              <a:rPr lang="cs-CZ" sz="1600" smtClean="0">
                <a:latin typeface="Arial" charset="0"/>
                <a:cs typeface="Arial" charset="0"/>
              </a:rPr>
              <a:t>- bílkovinné albuminy, specificky se vážou s určitými glykosidickými zbytky např. konkanavadin A</a:t>
            </a:r>
          </a:p>
          <a:p>
            <a:pPr eaLnBrk="1" hangingPunct="1">
              <a:buFont typeface="Arial" charset="0"/>
              <a:buChar char="•"/>
            </a:pPr>
            <a:r>
              <a:rPr lang="cs-CZ" sz="1600" b="1" smtClean="0">
                <a:latin typeface="Arial" charset="0"/>
                <a:cs typeface="Arial" charset="0"/>
              </a:rPr>
              <a:t>vzájemné rozeznávání buněk </a:t>
            </a:r>
            <a:r>
              <a:rPr lang="cs-CZ" sz="1600" smtClean="0">
                <a:latin typeface="Arial" charset="0"/>
                <a:cs typeface="Arial" charset="0"/>
              </a:rPr>
              <a:t>(v mnohobuněčném organismu)</a:t>
            </a:r>
          </a:p>
          <a:p>
            <a:pPr eaLnBrk="1" hangingPunct="1">
              <a:buFont typeface="Arial" charset="0"/>
              <a:buChar char="•"/>
            </a:pPr>
            <a:r>
              <a:rPr lang="cs-CZ" sz="1600" smtClean="0">
                <a:latin typeface="Arial" charset="0"/>
                <a:cs typeface="Arial" charset="0"/>
              </a:rPr>
              <a:t>u červených krvinek </a:t>
            </a:r>
            <a:r>
              <a:rPr lang="cs-CZ" sz="1600" b="1" smtClean="0">
                <a:latin typeface="Arial" charset="0"/>
                <a:cs typeface="Arial" charset="0"/>
              </a:rPr>
              <a:t>zařazení krve do krevní skupiny</a:t>
            </a:r>
            <a:r>
              <a:rPr lang="cs-CZ" sz="1600" smtClean="0">
                <a:latin typeface="Arial" charset="0"/>
                <a:cs typeface="Arial" charset="0"/>
              </a:rPr>
              <a:t>- systém AB0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rkýř">
  <a:themeElements>
    <a:clrScheme name="Arkýř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Arkýř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Arkýř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Arkýř">
    <a:dk1>
      <a:sysClr val="windowText" lastClr="000000"/>
    </a:dk1>
    <a:lt1>
      <a:sysClr val="window" lastClr="FFFFFF"/>
    </a:lt1>
    <a:dk2>
      <a:srgbClr val="575F6D"/>
    </a:dk2>
    <a:lt2>
      <a:srgbClr val="FFF39D"/>
    </a:lt2>
    <a:accent1>
      <a:srgbClr val="FE8637"/>
    </a:accent1>
    <a:accent2>
      <a:srgbClr val="7598D9"/>
    </a:accent2>
    <a:accent3>
      <a:srgbClr val="B32C16"/>
    </a:accent3>
    <a:accent4>
      <a:srgbClr val="F5CD2D"/>
    </a:accent4>
    <a:accent5>
      <a:srgbClr val="AEBAD5"/>
    </a:accent5>
    <a:accent6>
      <a:srgbClr val="777C84"/>
    </a:accent6>
    <a:hlink>
      <a:srgbClr val="D2611C"/>
    </a:hlink>
    <a:folHlink>
      <a:srgbClr val="3B435B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526</TotalTime>
  <Words>1603</Words>
  <Application>Microsoft Office PowerPoint</Application>
  <PresentationFormat>Předvádění na obrazovce (4:3)</PresentationFormat>
  <Paragraphs>162</Paragraphs>
  <Slides>16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Šablona návrhu</vt:lpstr>
      </vt:variant>
      <vt:variant>
        <vt:i4>7</vt:i4>
      </vt:variant>
      <vt:variant>
        <vt:lpstr>Nadpisy snímků</vt:lpstr>
      </vt:variant>
      <vt:variant>
        <vt:i4>16</vt:i4>
      </vt:variant>
    </vt:vector>
  </HeadingPairs>
  <TitlesOfParts>
    <vt:vector size="29" baseType="lpstr">
      <vt:lpstr>Arial</vt:lpstr>
      <vt:lpstr>Century Schoolbook</vt:lpstr>
      <vt:lpstr>Wingdings</vt:lpstr>
      <vt:lpstr>Wingdings 2</vt:lpstr>
      <vt:lpstr>Calibri</vt:lpstr>
      <vt:lpstr>Courier New</vt:lpstr>
      <vt:lpstr>Arkýř</vt:lpstr>
      <vt:lpstr>Arkýř</vt:lpstr>
      <vt:lpstr>Arkýř</vt:lpstr>
      <vt:lpstr>Arkýř</vt:lpstr>
      <vt:lpstr>Arkýř</vt:lpstr>
      <vt:lpstr>Arkýř</vt:lpstr>
      <vt:lpstr>Arkýř</vt:lpstr>
      <vt:lpstr>BIOMEMBRÁNY</vt:lpstr>
      <vt:lpstr>Snímek 2</vt:lpstr>
      <vt:lpstr>Snímek 3</vt:lpstr>
      <vt:lpstr>Snímek 4</vt:lpstr>
      <vt:lpstr>LIPIDY V LIDSKÉM TĚLE</vt:lpstr>
      <vt:lpstr>Snímek 6</vt:lpstr>
      <vt:lpstr>PROTEINY V BIOMEMBRÁNÁCH</vt:lpstr>
      <vt:lpstr>FUNKCE MEMBRÁNOVÝCH PROTEINŮ </vt:lpstr>
      <vt:lpstr>SACHARIDY V BIOMEMBRÁNÁCH</vt:lpstr>
      <vt:lpstr>TRANSPORT PŘES BIOMEMBRÁNY</vt:lpstr>
      <vt:lpstr>Snímek 11</vt:lpstr>
      <vt:lpstr>Snímek 12</vt:lpstr>
      <vt:lpstr>Snímek 13</vt:lpstr>
      <vt:lpstr>Snímek 14</vt:lpstr>
      <vt:lpstr>Snímek 15</vt:lpstr>
      <vt:lpstr>Snímek 16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Sára</dc:creator>
  <cp:lastModifiedBy>student GVP</cp:lastModifiedBy>
  <cp:revision>115</cp:revision>
  <dcterms:created xsi:type="dcterms:W3CDTF">2014-01-08T16:50:39Z</dcterms:created>
  <dcterms:modified xsi:type="dcterms:W3CDTF">2014-01-13T08:47:04Z</dcterms:modified>
</cp:coreProperties>
</file>