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0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F078E-6E79-4C8B-8268-EED736857EE6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F138F-5FFB-4079-AE3E-60407E100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 replikaci DNA vznikají v typickém případě z jedné dvoušroubovice DNA dvě tyto dvoušroubovice. Původní část DNA se označuje jako matrice či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templát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nově vytvořená část DNA je někdy označována jako </a:t>
            </a:r>
            <a:r>
              <a:rPr lang="cs-CZ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replika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semikonzervativní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proces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každý nový DNA řetězec se skládá z jednoho starého vlákna a jednoho nového vlákna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Replikace je v základních rysech stejná u všech organizmů - obecně je možné její průběh rozdělit do tří základních kroků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138F-5FFB-4079-AE3E-60407E1005D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Iniciace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rozpletení dvoušroubovice DNA, vznik replikační vidlice a navázání enzymatického komplexu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Elongace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přidávání nukleotidů a postup replikační vidlice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Terminace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ukončení replikace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Každé z vláken původní dvoušroubovice je replikováno odlišným způsobem, což je způsobeno tím, že je molekula DNA tzv. antiparalelní. Zjednodušeně řečeno, skládá se ze dvou vláken, každé však je orientováno opačným směrem.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Aby mohla replikace proběhnout, musí být volný konec 3‘ nukleotidu, protože enzymy při své práci vždy postupují od konce 5' ke konci 3'.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138F-5FFB-4079-AE3E-60407E1005D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člověka se vyskytuje 5 druhů enzymů označovaných jako DNA-dependentní DNA-polymerázy.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DNA polymeráza udělá 1 chybu asi na 10</a:t>
            </a:r>
            <a:r>
              <a:rPr lang="cs-CZ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zreplikovaných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bází, ale má i sama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korekční funkci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případě chyby provádí i opravu a to vystřižením a nahrazením novou částí- na stejném principu jsou poté nahrazovány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primery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za kusy DNA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138F-5FFB-4079-AE3E-60407E1005D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Replikace začíná v takzvaném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replikačním počátku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těch může být až tisíce na vlákně DNA, aby se proces urychlil – podle toho, jak rychle se buňka množí.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Replikaci musí zahájit uvolnění komplementárních vláken. Proto je potřeba, aby se přerušily vodíkové můstky, což způsobuje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helikasa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tím vzniknou nespojená místa – replikační bubliny =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replikační vidličky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otevřené je udržují pomocné proteiny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jednom replikačním počátku se vytvoří dvě replikační vidličky, které se pohybují směrem od sebe, a proto je tato replikace nazývána obousměrná.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Navíc je potřeba odstranit velký tlak při oddělování vláken. Tento problém řeší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topoizomerázy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jež jsou schopné přestřihnout jedno z vláken, uvolnit tlak a posléze ho opět slepit.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138F-5FFB-4079-AE3E-60407E1005D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Nejdříve je potřeba vytvořit kousek RNA, takzvaný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primer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očko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na který se navazuje DNA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Primer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vytváří enzym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primeráza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kde na jeho 3' konec může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DNA polymeráza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připojit první nukleotid nového vlákna DNA. DNA polymeráza totiž není schopna vytvořit vlákno od začátku, umí navazovat až na vytvořený kousek. Pak ke konci procesu je nahrazen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primer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kusem DNA pomocí jiného typu DNA polymerázy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138F-5FFB-4079-AE3E-60407E1005D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Celá elongace je o tvorbě nového vlákna DNA dle původního vlákna =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templátu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z jednotlivých nukleotidů na principu komplementarity bází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Vzhledem k tomu, že jsou obě vlákna DNA antiparalelní (konci 5' jednoho vlákna odpovídá konec 3' vlákna druhého) a vzhledem k tomu, že DNA polymeráza prodlužuje řetězec DNA jen „jednosměrně“ (od 5' k 3') = umí připojit nové nukleotidy pouze na 3' uhlík deoxyribózy, může souvisle probíhat replikace pouze na jednom vlákně = tomu se říká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vedoucí vlákno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proces probíhá rychleji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vedoucím vláknu se připojují jednotlivé nukleotidy za sebou postupně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Druhé vlákno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templátu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které je odkrýváno ve směru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3‘-5‘ se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musí replikovat proti směru otevírání replikační vidličky a nazývá se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opožďující se vlákno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138F-5FFB-4079-AE3E-60407E1005D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řetězec však musí být kopírován rovněž v 5'—&gt;3' směru (jinak to buňky neumí), a tak DNA polymeráza replikuje tento řetězec po malých částech, tzv.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Okazakiho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fragmentech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délce asi 100–200 nukleotidů a ty se spojuje DNA-ligáza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DNA- polymeráza vždycky počká, až se uvolní dostatečný kus vlákna a poté podle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templátu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postaví kus repliky proti směru otevírání vidličky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 ukončení replikace nepoznáme, jak které vlákno DNA vzniklo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138F-5FFB-4079-AE3E-60407E1005D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Replikace končí, když je zhotovena kopie celé DNA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eukaryot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splývají replikační vidlice tehdy, když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dosyntetizují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„svou“ část genomu, protože jich je na řetězci několik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Protože jsou eukaryotické chromozomy lineární, DNA polymerázy nejsou schopné replikovat jejich koncové části =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telomery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každá replikovaná DNA je nepatrně kratší, než původní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Což v praxi nevadí, protože při každé meióze se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telomery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obnovují pomocí enzymů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telomeráz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138F-5FFB-4079-AE3E-60407E1005D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4/44/DNA_polymerase_lambda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Replication_fork.sv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cs.wikipedia.org/wiki/Replika%C4%8Dn%C3%AD_vidlice" TargetMode="External"/><Relationship Id="rId4" Type="http://schemas.openxmlformats.org/officeDocument/2006/relationships/hyperlink" Target="http://cs.wikipedia.org/wiki/Soubor:Replication_fork.sv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vtm.e15.cz/files/imagecache/dust_filerenderer_big/upload/aktuality/3863/replikace_dna_foto_wikipedia_4d09df3877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9600" dirty="0" smtClean="0"/>
              <a:t>Replikace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Nováková</a:t>
            </a:r>
          </a:p>
          <a:p>
            <a:r>
              <a:rPr lang="cs-CZ" dirty="0" smtClean="0"/>
              <a:t>6.B </a:t>
            </a:r>
          </a:p>
          <a:p>
            <a:r>
              <a:rPr lang="cs-CZ" dirty="0" smtClean="0"/>
              <a:t>2013/2014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Semikonzervativní</a:t>
            </a:r>
            <a:r>
              <a:rPr lang="cs-CZ" b="1" dirty="0" smtClean="0"/>
              <a:t>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Line 226"/>
          <p:cNvSpPr>
            <a:spLocks noChangeShapeType="1"/>
          </p:cNvSpPr>
          <p:nvPr/>
        </p:nvSpPr>
        <p:spPr bwMode="auto">
          <a:xfrm>
            <a:off x="2268538" y="2526283"/>
            <a:ext cx="4681537" cy="0"/>
          </a:xfrm>
          <a:prstGeom prst="line">
            <a:avLst/>
          </a:prstGeom>
          <a:noFill/>
          <a:ln w="31750">
            <a:solidFill>
              <a:srgbClr val="E18E07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5" name="Line 227"/>
          <p:cNvSpPr>
            <a:spLocks noChangeShapeType="1"/>
          </p:cNvSpPr>
          <p:nvPr/>
        </p:nvSpPr>
        <p:spPr bwMode="auto">
          <a:xfrm>
            <a:off x="2268538" y="3229546"/>
            <a:ext cx="4681537" cy="0"/>
          </a:xfrm>
          <a:prstGeom prst="line">
            <a:avLst/>
          </a:prstGeom>
          <a:noFill/>
          <a:ln w="317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6" name="Group 228"/>
          <p:cNvGrpSpPr>
            <a:grpSpLocks/>
          </p:cNvGrpSpPr>
          <p:nvPr/>
        </p:nvGrpSpPr>
        <p:grpSpPr bwMode="auto">
          <a:xfrm>
            <a:off x="2628900" y="2869183"/>
            <a:ext cx="3960813" cy="352425"/>
            <a:chOff x="1656" y="1298"/>
            <a:chExt cx="2495" cy="443"/>
          </a:xfrm>
        </p:grpSpPr>
        <p:sp>
          <p:nvSpPr>
            <p:cNvPr id="7" name="Line 229"/>
            <p:cNvSpPr>
              <a:spLocks noChangeShapeType="1"/>
            </p:cNvSpPr>
            <p:nvPr/>
          </p:nvSpPr>
          <p:spPr bwMode="auto">
            <a:xfrm>
              <a:off x="1656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" name="Line 230"/>
            <p:cNvSpPr>
              <a:spLocks noChangeShapeType="1"/>
            </p:cNvSpPr>
            <p:nvPr/>
          </p:nvSpPr>
          <p:spPr bwMode="auto">
            <a:xfrm>
              <a:off x="1883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" name="Line 231"/>
            <p:cNvSpPr>
              <a:spLocks noChangeShapeType="1"/>
            </p:cNvSpPr>
            <p:nvPr/>
          </p:nvSpPr>
          <p:spPr bwMode="auto">
            <a:xfrm>
              <a:off x="2110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" name="Line 232"/>
            <p:cNvSpPr>
              <a:spLocks noChangeShapeType="1"/>
            </p:cNvSpPr>
            <p:nvPr/>
          </p:nvSpPr>
          <p:spPr bwMode="auto">
            <a:xfrm>
              <a:off x="2336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" name="Line 233"/>
            <p:cNvSpPr>
              <a:spLocks noChangeShapeType="1"/>
            </p:cNvSpPr>
            <p:nvPr/>
          </p:nvSpPr>
          <p:spPr bwMode="auto">
            <a:xfrm>
              <a:off x="2563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" name="Line 234"/>
            <p:cNvSpPr>
              <a:spLocks noChangeShapeType="1"/>
            </p:cNvSpPr>
            <p:nvPr/>
          </p:nvSpPr>
          <p:spPr bwMode="auto">
            <a:xfrm>
              <a:off x="2790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3" name="Line 235"/>
            <p:cNvSpPr>
              <a:spLocks noChangeShapeType="1"/>
            </p:cNvSpPr>
            <p:nvPr/>
          </p:nvSpPr>
          <p:spPr bwMode="auto">
            <a:xfrm>
              <a:off x="3017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4" name="Line 236"/>
            <p:cNvSpPr>
              <a:spLocks noChangeShapeType="1"/>
            </p:cNvSpPr>
            <p:nvPr/>
          </p:nvSpPr>
          <p:spPr bwMode="auto">
            <a:xfrm>
              <a:off x="3244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5" name="Line 237"/>
            <p:cNvSpPr>
              <a:spLocks noChangeShapeType="1"/>
            </p:cNvSpPr>
            <p:nvPr/>
          </p:nvSpPr>
          <p:spPr bwMode="auto">
            <a:xfrm>
              <a:off x="3471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" name="Line 238"/>
            <p:cNvSpPr>
              <a:spLocks noChangeShapeType="1"/>
            </p:cNvSpPr>
            <p:nvPr/>
          </p:nvSpPr>
          <p:spPr bwMode="auto">
            <a:xfrm>
              <a:off x="3697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" name="Line 239"/>
            <p:cNvSpPr>
              <a:spLocks noChangeShapeType="1"/>
            </p:cNvSpPr>
            <p:nvPr/>
          </p:nvSpPr>
          <p:spPr bwMode="auto">
            <a:xfrm>
              <a:off x="3924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8" name="Line 240"/>
            <p:cNvSpPr>
              <a:spLocks noChangeShapeType="1"/>
            </p:cNvSpPr>
            <p:nvPr/>
          </p:nvSpPr>
          <p:spPr bwMode="auto">
            <a:xfrm>
              <a:off x="4151" y="1298"/>
              <a:ext cx="0" cy="44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9" name="Text Box 256"/>
          <p:cNvSpPr txBox="1">
            <a:spLocks noChangeArrowheads="1"/>
          </p:cNvSpPr>
          <p:nvPr/>
        </p:nvSpPr>
        <p:spPr bwMode="auto">
          <a:xfrm>
            <a:off x="7092950" y="3102546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8000"/>
                </a:solidFill>
              </a:rPr>
              <a:t>5'</a:t>
            </a:r>
          </a:p>
        </p:txBody>
      </p:sp>
      <p:sp>
        <p:nvSpPr>
          <p:cNvPr id="20" name="Text Box 257"/>
          <p:cNvSpPr txBox="1">
            <a:spLocks noChangeArrowheads="1"/>
          </p:cNvSpPr>
          <p:nvPr/>
        </p:nvSpPr>
        <p:spPr bwMode="auto">
          <a:xfrm>
            <a:off x="7092950" y="2308796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E18E07"/>
                </a:solidFill>
              </a:rPr>
              <a:t>3'</a:t>
            </a:r>
          </a:p>
        </p:txBody>
      </p:sp>
      <p:sp>
        <p:nvSpPr>
          <p:cNvPr id="21" name="Text Box 260"/>
          <p:cNvSpPr txBox="1">
            <a:spLocks noChangeArrowheads="1"/>
          </p:cNvSpPr>
          <p:nvPr/>
        </p:nvSpPr>
        <p:spPr bwMode="auto">
          <a:xfrm>
            <a:off x="1763713" y="310413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8000"/>
                </a:solidFill>
              </a:rPr>
              <a:t>3'</a:t>
            </a:r>
          </a:p>
        </p:txBody>
      </p:sp>
      <p:sp>
        <p:nvSpPr>
          <p:cNvPr id="22" name="Text Box 261"/>
          <p:cNvSpPr txBox="1">
            <a:spLocks noChangeArrowheads="1"/>
          </p:cNvSpPr>
          <p:nvPr/>
        </p:nvSpPr>
        <p:spPr bwMode="auto">
          <a:xfrm>
            <a:off x="1763713" y="231038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E18E07"/>
                </a:solidFill>
              </a:rPr>
              <a:t>5'</a:t>
            </a:r>
          </a:p>
        </p:txBody>
      </p:sp>
      <p:grpSp>
        <p:nvGrpSpPr>
          <p:cNvPr id="23" name="Group 264"/>
          <p:cNvGrpSpPr>
            <a:grpSpLocks/>
          </p:cNvGrpSpPr>
          <p:nvPr/>
        </p:nvGrpSpPr>
        <p:grpSpPr bwMode="auto">
          <a:xfrm>
            <a:off x="2627313" y="2534221"/>
            <a:ext cx="3960812" cy="352425"/>
            <a:chOff x="1656" y="1298"/>
            <a:chExt cx="2495" cy="443"/>
          </a:xfrm>
        </p:grpSpPr>
        <p:sp>
          <p:nvSpPr>
            <p:cNvPr id="24" name="Line 265"/>
            <p:cNvSpPr>
              <a:spLocks noChangeShapeType="1"/>
            </p:cNvSpPr>
            <p:nvPr/>
          </p:nvSpPr>
          <p:spPr bwMode="auto">
            <a:xfrm>
              <a:off x="1656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5" name="Line 266"/>
            <p:cNvSpPr>
              <a:spLocks noChangeShapeType="1"/>
            </p:cNvSpPr>
            <p:nvPr/>
          </p:nvSpPr>
          <p:spPr bwMode="auto">
            <a:xfrm>
              <a:off x="1883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6" name="Line 267"/>
            <p:cNvSpPr>
              <a:spLocks noChangeShapeType="1"/>
            </p:cNvSpPr>
            <p:nvPr/>
          </p:nvSpPr>
          <p:spPr bwMode="auto">
            <a:xfrm>
              <a:off x="2110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7" name="Line 268"/>
            <p:cNvSpPr>
              <a:spLocks noChangeShapeType="1"/>
            </p:cNvSpPr>
            <p:nvPr/>
          </p:nvSpPr>
          <p:spPr bwMode="auto">
            <a:xfrm>
              <a:off x="2336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8" name="Line 269"/>
            <p:cNvSpPr>
              <a:spLocks noChangeShapeType="1"/>
            </p:cNvSpPr>
            <p:nvPr/>
          </p:nvSpPr>
          <p:spPr bwMode="auto">
            <a:xfrm>
              <a:off x="2563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9" name="Line 270"/>
            <p:cNvSpPr>
              <a:spLocks noChangeShapeType="1"/>
            </p:cNvSpPr>
            <p:nvPr/>
          </p:nvSpPr>
          <p:spPr bwMode="auto">
            <a:xfrm>
              <a:off x="2790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0" name="Line 271"/>
            <p:cNvSpPr>
              <a:spLocks noChangeShapeType="1"/>
            </p:cNvSpPr>
            <p:nvPr/>
          </p:nvSpPr>
          <p:spPr bwMode="auto">
            <a:xfrm>
              <a:off x="3017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1" name="Line 272"/>
            <p:cNvSpPr>
              <a:spLocks noChangeShapeType="1"/>
            </p:cNvSpPr>
            <p:nvPr/>
          </p:nvSpPr>
          <p:spPr bwMode="auto">
            <a:xfrm>
              <a:off x="3244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2" name="Line 273"/>
            <p:cNvSpPr>
              <a:spLocks noChangeShapeType="1"/>
            </p:cNvSpPr>
            <p:nvPr/>
          </p:nvSpPr>
          <p:spPr bwMode="auto">
            <a:xfrm>
              <a:off x="3471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3" name="Line 274"/>
            <p:cNvSpPr>
              <a:spLocks noChangeShapeType="1"/>
            </p:cNvSpPr>
            <p:nvPr/>
          </p:nvSpPr>
          <p:spPr bwMode="auto">
            <a:xfrm>
              <a:off x="3697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4" name="Line 275"/>
            <p:cNvSpPr>
              <a:spLocks noChangeShapeType="1"/>
            </p:cNvSpPr>
            <p:nvPr/>
          </p:nvSpPr>
          <p:spPr bwMode="auto">
            <a:xfrm>
              <a:off x="3924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5" name="Line 276"/>
            <p:cNvSpPr>
              <a:spLocks noChangeShapeType="1"/>
            </p:cNvSpPr>
            <p:nvPr/>
          </p:nvSpPr>
          <p:spPr bwMode="auto">
            <a:xfrm>
              <a:off x="4151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6" name="Line 241"/>
          <p:cNvSpPr>
            <a:spLocks noChangeShapeType="1"/>
          </p:cNvSpPr>
          <p:nvPr/>
        </p:nvSpPr>
        <p:spPr bwMode="auto">
          <a:xfrm>
            <a:off x="2195513" y="4741863"/>
            <a:ext cx="4681537" cy="0"/>
          </a:xfrm>
          <a:prstGeom prst="line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7" name="Line 242"/>
          <p:cNvSpPr>
            <a:spLocks noChangeShapeType="1"/>
          </p:cNvSpPr>
          <p:nvPr/>
        </p:nvSpPr>
        <p:spPr bwMode="auto">
          <a:xfrm>
            <a:off x="2195513" y="5445125"/>
            <a:ext cx="4681537" cy="0"/>
          </a:xfrm>
          <a:prstGeom prst="line">
            <a:avLst/>
          </a:prstGeom>
          <a:noFill/>
          <a:ln w="31750">
            <a:solidFill>
              <a:srgbClr val="E18E07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38" name="Group 243"/>
          <p:cNvGrpSpPr>
            <a:grpSpLocks/>
          </p:cNvGrpSpPr>
          <p:nvPr/>
        </p:nvGrpSpPr>
        <p:grpSpPr bwMode="auto">
          <a:xfrm>
            <a:off x="2555875" y="4741863"/>
            <a:ext cx="3960813" cy="352425"/>
            <a:chOff x="1610" y="2987"/>
            <a:chExt cx="2495" cy="443"/>
          </a:xfrm>
        </p:grpSpPr>
        <p:sp>
          <p:nvSpPr>
            <p:cNvPr id="39" name="Line 244"/>
            <p:cNvSpPr>
              <a:spLocks noChangeShapeType="1"/>
            </p:cNvSpPr>
            <p:nvPr/>
          </p:nvSpPr>
          <p:spPr bwMode="auto">
            <a:xfrm>
              <a:off x="1610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0" name="Line 245"/>
            <p:cNvSpPr>
              <a:spLocks noChangeShapeType="1"/>
            </p:cNvSpPr>
            <p:nvPr/>
          </p:nvSpPr>
          <p:spPr bwMode="auto">
            <a:xfrm>
              <a:off x="1837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" name="Line 246"/>
            <p:cNvSpPr>
              <a:spLocks noChangeShapeType="1"/>
            </p:cNvSpPr>
            <p:nvPr/>
          </p:nvSpPr>
          <p:spPr bwMode="auto">
            <a:xfrm>
              <a:off x="2064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2" name="Line 247"/>
            <p:cNvSpPr>
              <a:spLocks noChangeShapeType="1"/>
            </p:cNvSpPr>
            <p:nvPr/>
          </p:nvSpPr>
          <p:spPr bwMode="auto">
            <a:xfrm>
              <a:off x="2290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3" name="Line 248"/>
            <p:cNvSpPr>
              <a:spLocks noChangeShapeType="1"/>
            </p:cNvSpPr>
            <p:nvPr/>
          </p:nvSpPr>
          <p:spPr bwMode="auto">
            <a:xfrm>
              <a:off x="2517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4" name="Line 249"/>
            <p:cNvSpPr>
              <a:spLocks noChangeShapeType="1"/>
            </p:cNvSpPr>
            <p:nvPr/>
          </p:nvSpPr>
          <p:spPr bwMode="auto">
            <a:xfrm>
              <a:off x="2744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5" name="Line 250"/>
            <p:cNvSpPr>
              <a:spLocks noChangeShapeType="1"/>
            </p:cNvSpPr>
            <p:nvPr/>
          </p:nvSpPr>
          <p:spPr bwMode="auto">
            <a:xfrm>
              <a:off x="2971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" name="Line 251"/>
            <p:cNvSpPr>
              <a:spLocks noChangeShapeType="1"/>
            </p:cNvSpPr>
            <p:nvPr/>
          </p:nvSpPr>
          <p:spPr bwMode="auto">
            <a:xfrm>
              <a:off x="3198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7" name="Line 252"/>
            <p:cNvSpPr>
              <a:spLocks noChangeShapeType="1"/>
            </p:cNvSpPr>
            <p:nvPr/>
          </p:nvSpPr>
          <p:spPr bwMode="auto">
            <a:xfrm>
              <a:off x="3425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8" name="Line 253"/>
            <p:cNvSpPr>
              <a:spLocks noChangeShapeType="1"/>
            </p:cNvSpPr>
            <p:nvPr/>
          </p:nvSpPr>
          <p:spPr bwMode="auto">
            <a:xfrm>
              <a:off x="3651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9" name="Line 254"/>
            <p:cNvSpPr>
              <a:spLocks noChangeShapeType="1"/>
            </p:cNvSpPr>
            <p:nvPr/>
          </p:nvSpPr>
          <p:spPr bwMode="auto">
            <a:xfrm>
              <a:off x="3878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50" name="Line 255"/>
            <p:cNvSpPr>
              <a:spLocks noChangeShapeType="1"/>
            </p:cNvSpPr>
            <p:nvPr/>
          </p:nvSpPr>
          <p:spPr bwMode="auto">
            <a:xfrm>
              <a:off x="4105" y="2987"/>
              <a:ext cx="0" cy="44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51" name="Text Box 258"/>
          <p:cNvSpPr txBox="1">
            <a:spLocks noChangeArrowheads="1"/>
          </p:cNvSpPr>
          <p:nvPr/>
        </p:nvSpPr>
        <p:spPr bwMode="auto">
          <a:xfrm>
            <a:off x="1692275" y="52292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E18E07"/>
                </a:solidFill>
              </a:rPr>
              <a:t>5'</a:t>
            </a:r>
          </a:p>
        </p:txBody>
      </p:sp>
      <p:sp>
        <p:nvSpPr>
          <p:cNvPr id="52" name="Text Box 259"/>
          <p:cNvSpPr txBox="1">
            <a:spLocks noChangeArrowheads="1"/>
          </p:cNvSpPr>
          <p:nvPr/>
        </p:nvSpPr>
        <p:spPr bwMode="auto">
          <a:xfrm>
            <a:off x="1692275" y="443547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00FF"/>
                </a:solidFill>
              </a:rPr>
              <a:t>3'</a:t>
            </a:r>
          </a:p>
        </p:txBody>
      </p:sp>
      <p:sp>
        <p:nvSpPr>
          <p:cNvPr id="53" name="Text Box 262"/>
          <p:cNvSpPr txBox="1">
            <a:spLocks noChangeArrowheads="1"/>
          </p:cNvSpPr>
          <p:nvPr/>
        </p:nvSpPr>
        <p:spPr bwMode="auto">
          <a:xfrm>
            <a:off x="7021513" y="523081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E18E07"/>
                </a:solidFill>
              </a:rPr>
              <a:t>3'</a:t>
            </a:r>
          </a:p>
        </p:txBody>
      </p:sp>
      <p:sp>
        <p:nvSpPr>
          <p:cNvPr id="54" name="Text Box 263"/>
          <p:cNvSpPr txBox="1">
            <a:spLocks noChangeArrowheads="1"/>
          </p:cNvSpPr>
          <p:nvPr/>
        </p:nvSpPr>
        <p:spPr bwMode="auto">
          <a:xfrm>
            <a:off x="7021513" y="443706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00FF"/>
                </a:solidFill>
              </a:rPr>
              <a:t>5'</a:t>
            </a:r>
          </a:p>
        </p:txBody>
      </p:sp>
      <p:grpSp>
        <p:nvGrpSpPr>
          <p:cNvPr id="55" name="Group 277"/>
          <p:cNvGrpSpPr>
            <a:grpSpLocks/>
          </p:cNvGrpSpPr>
          <p:nvPr/>
        </p:nvGrpSpPr>
        <p:grpSpPr bwMode="auto">
          <a:xfrm>
            <a:off x="2555875" y="5092700"/>
            <a:ext cx="3960813" cy="352425"/>
            <a:chOff x="1656" y="1298"/>
            <a:chExt cx="2495" cy="443"/>
          </a:xfrm>
        </p:grpSpPr>
        <p:sp>
          <p:nvSpPr>
            <p:cNvPr id="56" name="Line 278"/>
            <p:cNvSpPr>
              <a:spLocks noChangeShapeType="1"/>
            </p:cNvSpPr>
            <p:nvPr/>
          </p:nvSpPr>
          <p:spPr bwMode="auto">
            <a:xfrm>
              <a:off x="1656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57" name="Line 279"/>
            <p:cNvSpPr>
              <a:spLocks noChangeShapeType="1"/>
            </p:cNvSpPr>
            <p:nvPr/>
          </p:nvSpPr>
          <p:spPr bwMode="auto">
            <a:xfrm>
              <a:off x="1883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58" name="Line 280"/>
            <p:cNvSpPr>
              <a:spLocks noChangeShapeType="1"/>
            </p:cNvSpPr>
            <p:nvPr/>
          </p:nvSpPr>
          <p:spPr bwMode="auto">
            <a:xfrm>
              <a:off x="2110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59" name="Line 281"/>
            <p:cNvSpPr>
              <a:spLocks noChangeShapeType="1"/>
            </p:cNvSpPr>
            <p:nvPr/>
          </p:nvSpPr>
          <p:spPr bwMode="auto">
            <a:xfrm>
              <a:off x="2336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0" name="Line 282"/>
            <p:cNvSpPr>
              <a:spLocks noChangeShapeType="1"/>
            </p:cNvSpPr>
            <p:nvPr/>
          </p:nvSpPr>
          <p:spPr bwMode="auto">
            <a:xfrm>
              <a:off x="2563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" name="Line 283"/>
            <p:cNvSpPr>
              <a:spLocks noChangeShapeType="1"/>
            </p:cNvSpPr>
            <p:nvPr/>
          </p:nvSpPr>
          <p:spPr bwMode="auto">
            <a:xfrm>
              <a:off x="2790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2" name="Line 284"/>
            <p:cNvSpPr>
              <a:spLocks noChangeShapeType="1"/>
            </p:cNvSpPr>
            <p:nvPr/>
          </p:nvSpPr>
          <p:spPr bwMode="auto">
            <a:xfrm>
              <a:off x="3017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3" name="Line 285"/>
            <p:cNvSpPr>
              <a:spLocks noChangeShapeType="1"/>
            </p:cNvSpPr>
            <p:nvPr/>
          </p:nvSpPr>
          <p:spPr bwMode="auto">
            <a:xfrm>
              <a:off x="3244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4" name="Line 286"/>
            <p:cNvSpPr>
              <a:spLocks noChangeShapeType="1"/>
            </p:cNvSpPr>
            <p:nvPr/>
          </p:nvSpPr>
          <p:spPr bwMode="auto">
            <a:xfrm>
              <a:off x="3471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5" name="Line 287"/>
            <p:cNvSpPr>
              <a:spLocks noChangeShapeType="1"/>
            </p:cNvSpPr>
            <p:nvPr/>
          </p:nvSpPr>
          <p:spPr bwMode="auto">
            <a:xfrm>
              <a:off x="3697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6" name="Line 288"/>
            <p:cNvSpPr>
              <a:spLocks noChangeShapeType="1"/>
            </p:cNvSpPr>
            <p:nvPr/>
          </p:nvSpPr>
          <p:spPr bwMode="auto">
            <a:xfrm>
              <a:off x="3924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7" name="Line 289"/>
            <p:cNvSpPr>
              <a:spLocks noChangeShapeType="1"/>
            </p:cNvSpPr>
            <p:nvPr/>
          </p:nvSpPr>
          <p:spPr bwMode="auto">
            <a:xfrm>
              <a:off x="4151" y="1298"/>
              <a:ext cx="0" cy="443"/>
            </a:xfrm>
            <a:prstGeom prst="line">
              <a:avLst/>
            </a:prstGeom>
            <a:noFill/>
            <a:ln w="31750">
              <a:solidFill>
                <a:srgbClr val="DB8A07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eamos.cz/amos/kat_bio/img_upload/kat_bio_1392/BBI/replikac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"/>
            <a:ext cx="6922796" cy="666936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3. Terminace           2. Elongace           1. Iniciace</a:t>
            </a:r>
            <a:endParaRPr lang="cs-CZ" dirty="0"/>
          </a:p>
        </p:txBody>
      </p:sp>
      <p:sp>
        <p:nvSpPr>
          <p:cNvPr id="5" name="Šipka doleva 4"/>
          <p:cNvSpPr/>
          <p:nvPr/>
        </p:nvSpPr>
        <p:spPr>
          <a:xfrm>
            <a:off x="1979712" y="6021288"/>
            <a:ext cx="4968552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Lidská (DNA-dependentní) DNA-polymeráza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3314" name="Picture 2" descr="File:DNA polymerase lambda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3" y="1916832"/>
            <a:ext cx="8250267" cy="4712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Iniciace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790700" y="2204864"/>
            <a:ext cx="3671888" cy="379412"/>
            <a:chOff x="1202" y="1428"/>
            <a:chExt cx="2313" cy="239"/>
          </a:xfrm>
        </p:grpSpPr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1202" y="1480"/>
              <a:ext cx="1088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2472" y="1480"/>
              <a:ext cx="1043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02" y="1616"/>
              <a:ext cx="1088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>
              <a:off x="2472" y="1616"/>
              <a:ext cx="1043" cy="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" name="Arc 14"/>
            <p:cNvSpPr>
              <a:spLocks/>
            </p:cNvSpPr>
            <p:nvPr/>
          </p:nvSpPr>
          <p:spPr bwMode="auto">
            <a:xfrm>
              <a:off x="2290" y="1428"/>
              <a:ext cx="182" cy="4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371 w 43200"/>
                <a:gd name="T1" fmla="*/ 25584 h 25584"/>
                <a:gd name="T2" fmla="*/ 42941 w 43200"/>
                <a:gd name="T3" fmla="*/ 24936 h 25584"/>
                <a:gd name="T4" fmla="*/ 21600 w 43200"/>
                <a:gd name="T5" fmla="*/ 21600 h 25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5584" fill="none" extrusionOk="0">
                  <a:moveTo>
                    <a:pt x="370" y="25584"/>
                  </a:moveTo>
                  <a:cubicBezTo>
                    <a:pt x="124" y="24270"/>
                    <a:pt x="0" y="2293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717"/>
                    <a:pt x="43113" y="23832"/>
                    <a:pt x="42940" y="24935"/>
                  </a:cubicBezTo>
                </a:path>
                <a:path w="43200" h="25584" stroke="0" extrusionOk="0">
                  <a:moveTo>
                    <a:pt x="370" y="25584"/>
                  </a:moveTo>
                  <a:cubicBezTo>
                    <a:pt x="124" y="24270"/>
                    <a:pt x="0" y="2293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717"/>
                    <a:pt x="43113" y="23832"/>
                    <a:pt x="42940" y="2493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080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Arc 15"/>
            <p:cNvSpPr>
              <a:spLocks/>
            </p:cNvSpPr>
            <p:nvPr/>
          </p:nvSpPr>
          <p:spPr bwMode="auto">
            <a:xfrm rot="10800000">
              <a:off x="2290" y="1623"/>
              <a:ext cx="182" cy="4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371 w 43200"/>
                <a:gd name="T1" fmla="*/ 25584 h 25584"/>
                <a:gd name="T2" fmla="*/ 42941 w 43200"/>
                <a:gd name="T3" fmla="*/ 24936 h 25584"/>
                <a:gd name="T4" fmla="*/ 21600 w 43200"/>
                <a:gd name="T5" fmla="*/ 21600 h 25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5584" fill="none" extrusionOk="0">
                  <a:moveTo>
                    <a:pt x="370" y="25584"/>
                  </a:moveTo>
                  <a:cubicBezTo>
                    <a:pt x="124" y="24270"/>
                    <a:pt x="0" y="2293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717"/>
                    <a:pt x="43113" y="23832"/>
                    <a:pt x="42940" y="24935"/>
                  </a:cubicBezTo>
                </a:path>
                <a:path w="43200" h="25584" stroke="0" extrusionOk="0">
                  <a:moveTo>
                    <a:pt x="370" y="25584"/>
                  </a:moveTo>
                  <a:cubicBezTo>
                    <a:pt x="124" y="24270"/>
                    <a:pt x="0" y="2293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717"/>
                    <a:pt x="43113" y="23832"/>
                    <a:pt x="42940" y="2493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080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" name="Line 17"/>
          <p:cNvSpPr>
            <a:spLocks noChangeShapeType="1"/>
          </p:cNvSpPr>
          <p:nvPr/>
        </p:nvSpPr>
        <p:spPr bwMode="auto">
          <a:xfrm flipH="1">
            <a:off x="3059832" y="2584276"/>
            <a:ext cx="618406" cy="340668"/>
          </a:xfrm>
          <a:prstGeom prst="line">
            <a:avLst/>
          </a:prstGeom>
          <a:noFill/>
          <a:ln w="25400">
            <a:solidFill>
              <a:srgbClr val="FF6600"/>
            </a:solidFill>
            <a:miter lim="800000"/>
            <a:headEnd/>
            <a:tailEnd type="arrow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331640" y="2996952"/>
            <a:ext cx="19605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 smtClean="0"/>
              <a:t>Replikační </a:t>
            </a:r>
            <a:r>
              <a:rPr lang="cs-CZ" sz="1600" dirty="0"/>
              <a:t>počátek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967413" y="2223914"/>
            <a:ext cx="212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dvoušroubovice DNA</a:t>
            </a:r>
          </a:p>
        </p:txBody>
      </p:sp>
      <p:sp>
        <p:nvSpPr>
          <p:cNvPr id="14" name="AutoShape 22"/>
          <p:cNvSpPr>
            <a:spLocks/>
          </p:cNvSpPr>
          <p:nvPr/>
        </p:nvSpPr>
        <p:spPr bwMode="auto">
          <a:xfrm>
            <a:off x="5534025" y="2223914"/>
            <a:ext cx="144463" cy="360362"/>
          </a:xfrm>
          <a:prstGeom prst="rightBrace">
            <a:avLst>
              <a:gd name="adj1" fmla="val 20787"/>
              <a:gd name="adj2" fmla="val 50000"/>
            </a:avLst>
          </a:prstGeom>
          <a:noFill/>
          <a:ln w="254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5" name="Group 41"/>
          <p:cNvGrpSpPr>
            <a:grpSpLocks/>
          </p:cNvGrpSpPr>
          <p:nvPr/>
        </p:nvGrpSpPr>
        <p:grpSpPr bwMode="auto">
          <a:xfrm>
            <a:off x="2159000" y="4364856"/>
            <a:ext cx="4681538" cy="793750"/>
            <a:chOff x="1474" y="2251"/>
            <a:chExt cx="2750" cy="500"/>
          </a:xfrm>
        </p:grpSpPr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1474" y="2433"/>
              <a:ext cx="1090" cy="0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>
              <a:off x="3181" y="2428"/>
              <a:ext cx="1043" cy="0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>
              <a:off x="1474" y="2564"/>
              <a:ext cx="1088" cy="0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9" name="Line 34"/>
            <p:cNvSpPr>
              <a:spLocks noChangeShapeType="1"/>
            </p:cNvSpPr>
            <p:nvPr/>
          </p:nvSpPr>
          <p:spPr bwMode="auto">
            <a:xfrm>
              <a:off x="3181" y="2564"/>
              <a:ext cx="1043" cy="0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" name="Line 35"/>
            <p:cNvSpPr>
              <a:spLocks noChangeShapeType="1"/>
            </p:cNvSpPr>
            <p:nvPr/>
          </p:nvSpPr>
          <p:spPr bwMode="auto">
            <a:xfrm flipV="1">
              <a:off x="2917" y="2569"/>
              <a:ext cx="272" cy="181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1" name="Line 36"/>
            <p:cNvSpPr>
              <a:spLocks noChangeShapeType="1"/>
            </p:cNvSpPr>
            <p:nvPr/>
          </p:nvSpPr>
          <p:spPr bwMode="auto">
            <a:xfrm>
              <a:off x="2917" y="2252"/>
              <a:ext cx="272" cy="181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818" y="2251"/>
              <a:ext cx="113" cy="1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818" y="2751"/>
              <a:ext cx="113" cy="0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4" name="Line 39"/>
            <p:cNvSpPr>
              <a:spLocks noChangeShapeType="1"/>
            </p:cNvSpPr>
            <p:nvPr/>
          </p:nvSpPr>
          <p:spPr bwMode="auto">
            <a:xfrm flipV="1">
              <a:off x="2555" y="2252"/>
              <a:ext cx="272" cy="181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>
              <a:off x="2555" y="2570"/>
              <a:ext cx="272" cy="181"/>
            </a:xfrm>
            <a:prstGeom prst="line">
              <a:avLst/>
            </a:prstGeom>
            <a:noFill/>
            <a:ln w="5080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6" name="Line 17"/>
          <p:cNvSpPr>
            <a:spLocks noChangeShapeType="1"/>
          </p:cNvSpPr>
          <p:nvPr/>
        </p:nvSpPr>
        <p:spPr bwMode="auto">
          <a:xfrm flipH="1" flipV="1">
            <a:off x="3419475" y="4291831"/>
            <a:ext cx="720725" cy="288925"/>
          </a:xfrm>
          <a:prstGeom prst="line">
            <a:avLst/>
          </a:prstGeom>
          <a:noFill/>
          <a:ln w="25400">
            <a:solidFill>
              <a:srgbClr val="FF6600"/>
            </a:solidFill>
            <a:miter lim="800000"/>
            <a:headEnd/>
            <a:tailEnd type="arrow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1331913" y="3933056"/>
            <a:ext cx="2366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Replikační vidlička</a:t>
            </a:r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 flipH="1">
            <a:off x="3535363" y="5347518"/>
            <a:ext cx="722312" cy="0"/>
          </a:xfrm>
          <a:prstGeom prst="line">
            <a:avLst/>
          </a:prstGeom>
          <a:noFill/>
          <a:ln w="25400">
            <a:solidFill>
              <a:srgbClr val="FF9900"/>
            </a:solidFill>
            <a:miter lim="800000"/>
            <a:headEnd/>
            <a:tailEnd type="arrow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4759325" y="5347518"/>
            <a:ext cx="720725" cy="0"/>
          </a:xfrm>
          <a:prstGeom prst="line">
            <a:avLst/>
          </a:prstGeom>
          <a:noFill/>
          <a:ln w="25400">
            <a:solidFill>
              <a:srgbClr val="FF9900"/>
            </a:solidFill>
            <a:miter lim="800000"/>
            <a:headEnd/>
            <a:tailEnd type="arrow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" name="Line 21"/>
          <p:cNvSpPr>
            <a:spLocks noChangeShapeType="1"/>
          </p:cNvSpPr>
          <p:nvPr/>
        </p:nvSpPr>
        <p:spPr bwMode="auto">
          <a:xfrm>
            <a:off x="4543425" y="4196581"/>
            <a:ext cx="0" cy="1295400"/>
          </a:xfrm>
          <a:prstGeom prst="line">
            <a:avLst/>
          </a:prstGeom>
          <a:noFill/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3606800" y="5563418"/>
            <a:ext cx="2320925" cy="757238"/>
            <a:chOff x="2426" y="3415"/>
            <a:chExt cx="1462" cy="477"/>
          </a:xfrm>
        </p:grpSpPr>
        <p:sp>
          <p:nvSpPr>
            <p:cNvPr id="32" name="Line 23"/>
            <p:cNvSpPr>
              <a:spLocks noChangeShapeType="1"/>
            </p:cNvSpPr>
            <p:nvPr/>
          </p:nvSpPr>
          <p:spPr bwMode="auto">
            <a:xfrm flipH="1">
              <a:off x="3016" y="3415"/>
              <a:ext cx="0" cy="22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arrow" w="lg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3" name="Text Box 24"/>
            <p:cNvSpPr txBox="1">
              <a:spLocks noChangeArrowheads="1"/>
            </p:cNvSpPr>
            <p:nvPr/>
          </p:nvSpPr>
          <p:spPr bwMode="auto">
            <a:xfrm>
              <a:off x="2426" y="3642"/>
              <a:ext cx="14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/>
                <a:t>Začátek replikace</a:t>
              </a:r>
            </a:p>
          </p:txBody>
        </p:sp>
      </p:grp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5480050" y="5131618"/>
            <a:ext cx="197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Směr replikace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1619250" y="5131618"/>
            <a:ext cx="197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Směr replikace</a:t>
            </a: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 flipV="1">
            <a:off x="5004048" y="4221088"/>
            <a:ext cx="720080" cy="288925"/>
          </a:xfrm>
          <a:prstGeom prst="line">
            <a:avLst/>
          </a:prstGeom>
          <a:noFill/>
          <a:ln w="25400">
            <a:solidFill>
              <a:srgbClr val="FF6600"/>
            </a:solidFill>
            <a:miter lim="800000"/>
            <a:headEnd/>
            <a:tailEnd type="arrow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5517406" y="3896221"/>
            <a:ext cx="2366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Replikační vidlička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 animBg="1"/>
      <p:bldP spid="26" grpId="0" animBg="1"/>
      <p:bldP spid="27" grpId="0"/>
      <p:bldP spid="28" grpId="0" animBg="1"/>
      <p:bldP spid="29" grpId="0" animBg="1"/>
      <p:bldP spid="30" grpId="0" animBg="1"/>
      <p:bldP spid="34" grpId="0"/>
      <p:bldP spid="35" grpId="0"/>
      <p:bldP spid="36" grpId="0" animBg="1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Elongace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9120"/>
          </a:xfrm>
        </p:spPr>
        <p:txBody>
          <a:bodyPr/>
          <a:lstStyle/>
          <a:p>
            <a:r>
              <a:rPr lang="cs-CZ" dirty="0" err="1" smtClean="0"/>
              <a:t>Primer</a:t>
            </a:r>
            <a:r>
              <a:rPr lang="cs-CZ" dirty="0" smtClean="0"/>
              <a:t> – kus RNA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4369676"/>
            <a:ext cx="864096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  </a:t>
            </a:r>
            <a:r>
              <a:rPr kumimoji="0" lang="cs-CZ" sz="7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                           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4" tooltip="Zvětšit"/>
              </a:rPr>
              <a:t>  </a:t>
            </a:r>
            <a:r>
              <a:rPr kumimoji="0" lang="cs-CZ" sz="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  <a:hlinkClick r:id="rId5" tooltip="Replikační vidlice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  <a:hlinkClick r:id="rId5" tooltip="Replikační vidlice"/>
              </a:rPr>
              <a:t>Replikační vidlice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</a:t>
            </a:r>
            <a:r>
              <a:rPr lang="cs-CZ" b="1" dirty="0" smtClean="0">
                <a:cs typeface="Arial" charset="0"/>
              </a:rPr>
              <a:t>-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a: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templátová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DNA, b: vedoucí řetězec, c: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spožďující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se řetězec, d: replikační vidlice, e: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primer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, f: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Okazakiho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fragment</a:t>
            </a:r>
          </a:p>
        </p:txBody>
      </p:sp>
      <p:pic>
        <p:nvPicPr>
          <p:cNvPr id="18434" name="Picture 2" descr="http://upload.wikimedia.org/wikipedia/commons/thumb/0/0a/Replication_fork.svg/220px-Replication_fork.svg.png">
            <a:hlinkClick r:id="rId3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752" y="2276872"/>
            <a:ext cx="4608512" cy="2744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Vedoucí řetězec X  Váznoucí řetězec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3" name="Text Box 134"/>
          <p:cNvSpPr txBox="1">
            <a:spLocks noChangeAspect="1" noChangeArrowheads="1"/>
          </p:cNvSpPr>
          <p:nvPr/>
        </p:nvSpPr>
        <p:spPr bwMode="auto">
          <a:xfrm>
            <a:off x="1043608" y="3861048"/>
            <a:ext cx="438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E18E07"/>
                </a:solidFill>
              </a:rPr>
              <a:t>5'</a:t>
            </a:r>
          </a:p>
        </p:txBody>
      </p:sp>
      <p:sp>
        <p:nvSpPr>
          <p:cNvPr id="14" name="Text Box 136"/>
          <p:cNvSpPr txBox="1">
            <a:spLocks noChangeAspect="1" noChangeArrowheads="1"/>
          </p:cNvSpPr>
          <p:nvPr/>
        </p:nvSpPr>
        <p:spPr bwMode="auto">
          <a:xfrm>
            <a:off x="1043608" y="5013176"/>
            <a:ext cx="4381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E18E07"/>
                </a:solidFill>
              </a:rPr>
              <a:t>3'</a:t>
            </a:r>
          </a:p>
        </p:txBody>
      </p:sp>
      <p:sp>
        <p:nvSpPr>
          <p:cNvPr id="137" name="Text Box 99"/>
          <p:cNvSpPr txBox="1">
            <a:spLocks noChangeArrowheads="1"/>
          </p:cNvSpPr>
          <p:nvPr/>
        </p:nvSpPr>
        <p:spPr bwMode="auto">
          <a:xfrm>
            <a:off x="7164388" y="310356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8000"/>
                </a:solidFill>
              </a:rPr>
              <a:t>5'</a:t>
            </a:r>
          </a:p>
        </p:txBody>
      </p:sp>
      <p:sp>
        <p:nvSpPr>
          <p:cNvPr id="138" name="Text Box 100"/>
          <p:cNvSpPr txBox="1">
            <a:spLocks noChangeArrowheads="1"/>
          </p:cNvSpPr>
          <p:nvPr/>
        </p:nvSpPr>
        <p:spPr bwMode="auto">
          <a:xfrm>
            <a:off x="7308850" y="59499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00FF"/>
                </a:solidFill>
              </a:rPr>
              <a:t>3'</a:t>
            </a:r>
          </a:p>
        </p:txBody>
      </p:sp>
      <p:sp>
        <p:nvSpPr>
          <p:cNvPr id="139" name="Text Box 101"/>
          <p:cNvSpPr txBox="1">
            <a:spLocks noChangeArrowheads="1"/>
          </p:cNvSpPr>
          <p:nvPr/>
        </p:nvSpPr>
        <p:spPr bwMode="auto">
          <a:xfrm>
            <a:off x="2262188" y="422116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8000"/>
                </a:solidFill>
              </a:rPr>
              <a:t>3'</a:t>
            </a:r>
          </a:p>
        </p:txBody>
      </p:sp>
      <p:sp>
        <p:nvSpPr>
          <p:cNvPr id="140" name="Text Box 102"/>
          <p:cNvSpPr txBox="1">
            <a:spLocks noChangeArrowheads="1"/>
          </p:cNvSpPr>
          <p:nvPr/>
        </p:nvSpPr>
        <p:spPr bwMode="auto">
          <a:xfrm>
            <a:off x="2262188" y="468788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00FF"/>
                </a:solidFill>
              </a:rPr>
              <a:t>5'</a:t>
            </a:r>
          </a:p>
        </p:txBody>
      </p:sp>
      <p:sp>
        <p:nvSpPr>
          <p:cNvPr id="141" name="Arc 103"/>
          <p:cNvSpPr>
            <a:spLocks/>
          </p:cNvSpPr>
          <p:nvPr/>
        </p:nvSpPr>
        <p:spPr bwMode="auto">
          <a:xfrm flipH="1">
            <a:off x="3605213" y="3859213"/>
            <a:ext cx="3559175" cy="1657350"/>
          </a:xfrm>
          <a:custGeom>
            <a:avLst/>
            <a:gdLst>
              <a:gd name="G0" fmla="+- 0 0 0"/>
              <a:gd name="G1" fmla="+- 21583 0 0"/>
              <a:gd name="G2" fmla="+- 21600 0 0"/>
              <a:gd name="T0" fmla="*/ 858 w 16363"/>
              <a:gd name="T1" fmla="*/ 0 h 21583"/>
              <a:gd name="T2" fmla="*/ 16363 w 16363"/>
              <a:gd name="T3" fmla="*/ 7483 h 21583"/>
              <a:gd name="T4" fmla="*/ 0 w 16363"/>
              <a:gd name="T5" fmla="*/ 21583 h 21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63" h="21583" fill="none" extrusionOk="0">
                <a:moveTo>
                  <a:pt x="857" y="0"/>
                </a:moveTo>
                <a:cubicBezTo>
                  <a:pt x="6840" y="237"/>
                  <a:pt x="12455" y="2947"/>
                  <a:pt x="16363" y="7482"/>
                </a:cubicBezTo>
              </a:path>
              <a:path w="16363" h="21583" stroke="0" extrusionOk="0">
                <a:moveTo>
                  <a:pt x="857" y="0"/>
                </a:moveTo>
                <a:cubicBezTo>
                  <a:pt x="6840" y="237"/>
                  <a:pt x="12455" y="2947"/>
                  <a:pt x="16363" y="7482"/>
                </a:cubicBezTo>
                <a:lnTo>
                  <a:pt x="0" y="21583"/>
                </a:lnTo>
                <a:close/>
              </a:path>
            </a:pathLst>
          </a:custGeom>
          <a:noFill/>
          <a:ln w="28575">
            <a:solidFill>
              <a:srgbClr val="008000"/>
            </a:solidFill>
            <a:miter lim="800000"/>
            <a:headEnd/>
            <a:tailEnd type="arrow" w="med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Arc 104"/>
          <p:cNvSpPr>
            <a:spLocks/>
          </p:cNvSpPr>
          <p:nvPr/>
        </p:nvSpPr>
        <p:spPr bwMode="auto">
          <a:xfrm rot="12066506" flipH="1">
            <a:off x="3708400" y="4005263"/>
            <a:ext cx="3630613" cy="16573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6363"/>
              <a:gd name="T1" fmla="*/ 0 h 21600"/>
              <a:gd name="T2" fmla="*/ 16363 w 16363"/>
              <a:gd name="T3" fmla="*/ 7500 h 21600"/>
              <a:gd name="T4" fmla="*/ 0 w 163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63" h="21600" fill="none" extrusionOk="0">
                <a:moveTo>
                  <a:pt x="-1" y="0"/>
                </a:moveTo>
                <a:cubicBezTo>
                  <a:pt x="6285" y="0"/>
                  <a:pt x="12259" y="2738"/>
                  <a:pt x="16363" y="7499"/>
                </a:cubicBezTo>
              </a:path>
              <a:path w="16363" h="21600" stroke="0" extrusionOk="0">
                <a:moveTo>
                  <a:pt x="-1" y="0"/>
                </a:moveTo>
                <a:cubicBezTo>
                  <a:pt x="6285" y="0"/>
                  <a:pt x="12259" y="2738"/>
                  <a:pt x="16363" y="7499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miter lim="800000"/>
            <a:headEnd/>
            <a:tailEnd type="arrow" w="med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117"/>
          <p:cNvSpPr>
            <a:spLocks noChangeAspect="1" noChangeShapeType="1"/>
          </p:cNvSpPr>
          <p:nvPr/>
        </p:nvSpPr>
        <p:spPr bwMode="auto">
          <a:xfrm>
            <a:off x="1774825" y="4292600"/>
            <a:ext cx="0" cy="792163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44" name="Line 118"/>
          <p:cNvSpPr>
            <a:spLocks noChangeAspect="1" noChangeShapeType="1"/>
          </p:cNvSpPr>
          <p:nvPr/>
        </p:nvSpPr>
        <p:spPr bwMode="auto">
          <a:xfrm>
            <a:off x="2062163" y="4292600"/>
            <a:ext cx="0" cy="792163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45" name="Text Box 131"/>
          <p:cNvSpPr txBox="1">
            <a:spLocks noChangeAspect="1" noChangeArrowheads="1"/>
          </p:cNvSpPr>
          <p:nvPr/>
        </p:nvSpPr>
        <p:spPr bwMode="auto">
          <a:xfrm>
            <a:off x="1658938" y="2778125"/>
            <a:ext cx="210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8000"/>
                </a:solidFill>
              </a:rPr>
              <a:t>Vedoucí řetězec</a:t>
            </a:r>
          </a:p>
        </p:txBody>
      </p:sp>
      <p:sp>
        <p:nvSpPr>
          <p:cNvPr id="146" name="Text Box 132"/>
          <p:cNvSpPr txBox="1">
            <a:spLocks noChangeAspect="1" noChangeArrowheads="1"/>
          </p:cNvSpPr>
          <p:nvPr/>
        </p:nvSpPr>
        <p:spPr bwMode="auto">
          <a:xfrm>
            <a:off x="1601788" y="6094413"/>
            <a:ext cx="2219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00FF"/>
                </a:solidFill>
              </a:rPr>
              <a:t>Váznoucí řetězec</a:t>
            </a:r>
          </a:p>
        </p:txBody>
      </p:sp>
      <p:sp>
        <p:nvSpPr>
          <p:cNvPr id="147" name="Freeform 133"/>
          <p:cNvSpPr>
            <a:spLocks noChangeAspect="1"/>
          </p:cNvSpPr>
          <p:nvPr/>
        </p:nvSpPr>
        <p:spPr bwMode="auto">
          <a:xfrm>
            <a:off x="1658938" y="5084763"/>
            <a:ext cx="5589587" cy="1565275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317" y="7"/>
              </a:cxn>
              <a:cxn ang="0">
                <a:pos x="453" y="7"/>
              </a:cxn>
              <a:cxn ang="0">
                <a:pos x="544" y="52"/>
              </a:cxn>
              <a:cxn ang="0">
                <a:pos x="726" y="188"/>
              </a:cxn>
              <a:cxn ang="0">
                <a:pos x="1225" y="551"/>
              </a:cxn>
              <a:cxn ang="0">
                <a:pos x="1905" y="823"/>
              </a:cxn>
              <a:cxn ang="0">
                <a:pos x="2812" y="1005"/>
              </a:cxn>
              <a:cxn ang="0">
                <a:pos x="3719" y="1141"/>
              </a:cxn>
              <a:cxn ang="0">
                <a:pos x="4354" y="1186"/>
              </a:cxn>
            </a:cxnLst>
            <a:rect l="0" t="0" r="r" b="b"/>
            <a:pathLst>
              <a:path w="4354" h="1186">
                <a:moveTo>
                  <a:pt x="0" y="7"/>
                </a:moveTo>
                <a:cubicBezTo>
                  <a:pt x="121" y="7"/>
                  <a:pt x="242" y="7"/>
                  <a:pt x="317" y="7"/>
                </a:cubicBezTo>
                <a:cubicBezTo>
                  <a:pt x="392" y="7"/>
                  <a:pt x="415" y="0"/>
                  <a:pt x="453" y="7"/>
                </a:cubicBezTo>
                <a:cubicBezTo>
                  <a:pt x="491" y="14"/>
                  <a:pt x="499" y="22"/>
                  <a:pt x="544" y="52"/>
                </a:cubicBezTo>
                <a:cubicBezTo>
                  <a:pt x="589" y="82"/>
                  <a:pt x="613" y="105"/>
                  <a:pt x="726" y="188"/>
                </a:cubicBezTo>
                <a:cubicBezTo>
                  <a:pt x="839" y="271"/>
                  <a:pt x="1029" y="445"/>
                  <a:pt x="1225" y="551"/>
                </a:cubicBezTo>
                <a:cubicBezTo>
                  <a:pt x="1421" y="657"/>
                  <a:pt x="1641" y="747"/>
                  <a:pt x="1905" y="823"/>
                </a:cubicBezTo>
                <a:cubicBezTo>
                  <a:pt x="2169" y="899"/>
                  <a:pt x="2510" y="952"/>
                  <a:pt x="2812" y="1005"/>
                </a:cubicBezTo>
                <a:cubicBezTo>
                  <a:pt x="3114" y="1058"/>
                  <a:pt x="3462" y="1111"/>
                  <a:pt x="3719" y="1141"/>
                </a:cubicBezTo>
                <a:cubicBezTo>
                  <a:pt x="3976" y="1171"/>
                  <a:pt x="4165" y="1178"/>
                  <a:pt x="4354" y="1186"/>
                </a:cubicBezTo>
              </a:path>
            </a:pathLst>
          </a:custGeom>
          <a:noFill/>
          <a:ln w="44450" cap="flat" cmpd="sng">
            <a:solidFill>
              <a:srgbClr val="FFCC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48" name="Freeform 161"/>
          <p:cNvSpPr>
            <a:spLocks noChangeAspect="1"/>
          </p:cNvSpPr>
          <p:nvPr/>
        </p:nvSpPr>
        <p:spPr bwMode="auto">
          <a:xfrm flipV="1">
            <a:off x="1658938" y="2854325"/>
            <a:ext cx="5475287" cy="1438275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317" y="7"/>
              </a:cxn>
              <a:cxn ang="0">
                <a:pos x="453" y="7"/>
              </a:cxn>
              <a:cxn ang="0">
                <a:pos x="544" y="52"/>
              </a:cxn>
              <a:cxn ang="0">
                <a:pos x="726" y="188"/>
              </a:cxn>
              <a:cxn ang="0">
                <a:pos x="1225" y="551"/>
              </a:cxn>
              <a:cxn ang="0">
                <a:pos x="1905" y="823"/>
              </a:cxn>
              <a:cxn ang="0">
                <a:pos x="2812" y="1005"/>
              </a:cxn>
              <a:cxn ang="0">
                <a:pos x="3719" y="1141"/>
              </a:cxn>
              <a:cxn ang="0">
                <a:pos x="4354" y="1186"/>
              </a:cxn>
            </a:cxnLst>
            <a:rect l="0" t="0" r="r" b="b"/>
            <a:pathLst>
              <a:path w="4354" h="1186">
                <a:moveTo>
                  <a:pt x="0" y="7"/>
                </a:moveTo>
                <a:cubicBezTo>
                  <a:pt x="121" y="7"/>
                  <a:pt x="242" y="7"/>
                  <a:pt x="317" y="7"/>
                </a:cubicBezTo>
                <a:cubicBezTo>
                  <a:pt x="392" y="7"/>
                  <a:pt x="415" y="0"/>
                  <a:pt x="453" y="7"/>
                </a:cubicBezTo>
                <a:cubicBezTo>
                  <a:pt x="491" y="14"/>
                  <a:pt x="499" y="22"/>
                  <a:pt x="544" y="52"/>
                </a:cubicBezTo>
                <a:cubicBezTo>
                  <a:pt x="589" y="82"/>
                  <a:pt x="613" y="105"/>
                  <a:pt x="726" y="188"/>
                </a:cubicBezTo>
                <a:cubicBezTo>
                  <a:pt x="839" y="271"/>
                  <a:pt x="1029" y="445"/>
                  <a:pt x="1225" y="551"/>
                </a:cubicBezTo>
                <a:cubicBezTo>
                  <a:pt x="1421" y="657"/>
                  <a:pt x="1641" y="747"/>
                  <a:pt x="1905" y="823"/>
                </a:cubicBezTo>
                <a:cubicBezTo>
                  <a:pt x="2169" y="899"/>
                  <a:pt x="2510" y="952"/>
                  <a:pt x="2812" y="1005"/>
                </a:cubicBezTo>
                <a:cubicBezTo>
                  <a:pt x="3114" y="1058"/>
                  <a:pt x="3462" y="1111"/>
                  <a:pt x="3719" y="1141"/>
                </a:cubicBezTo>
                <a:cubicBezTo>
                  <a:pt x="3976" y="1171"/>
                  <a:pt x="4165" y="1178"/>
                  <a:pt x="4354" y="1186"/>
                </a:cubicBezTo>
              </a:path>
            </a:pathLst>
          </a:custGeom>
          <a:noFill/>
          <a:ln w="44450" cap="flat" cmpd="sng">
            <a:solidFill>
              <a:srgbClr val="FFCC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49" name="Text Box 162"/>
          <p:cNvSpPr txBox="1">
            <a:spLocks noChangeArrowheads="1"/>
          </p:cNvSpPr>
          <p:nvPr/>
        </p:nvSpPr>
        <p:spPr bwMode="auto">
          <a:xfrm>
            <a:off x="7164388" y="26003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E18E07"/>
                </a:solidFill>
              </a:rPr>
              <a:t>3'</a:t>
            </a:r>
          </a:p>
        </p:txBody>
      </p:sp>
      <p:sp>
        <p:nvSpPr>
          <p:cNvPr id="150" name="Text Box 163"/>
          <p:cNvSpPr txBox="1">
            <a:spLocks noChangeArrowheads="1"/>
          </p:cNvSpPr>
          <p:nvPr/>
        </p:nvSpPr>
        <p:spPr bwMode="auto">
          <a:xfrm>
            <a:off x="5003800" y="4581525"/>
            <a:ext cx="3617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1400"/>
              <a:t>Obr. 7. Směry replikace</a:t>
            </a:r>
            <a:endParaRPr lang="cs-CZ"/>
          </a:p>
        </p:txBody>
      </p:sp>
      <p:grpSp>
        <p:nvGrpSpPr>
          <p:cNvPr id="151" name="Group 173"/>
          <p:cNvGrpSpPr>
            <a:grpSpLocks/>
          </p:cNvGrpSpPr>
          <p:nvPr/>
        </p:nvGrpSpPr>
        <p:grpSpPr bwMode="auto">
          <a:xfrm rot="12600000">
            <a:off x="3387725" y="5373688"/>
            <a:ext cx="1588" cy="482600"/>
            <a:chOff x="431" y="2341"/>
            <a:chExt cx="1" cy="476"/>
          </a:xfrm>
        </p:grpSpPr>
        <p:sp>
          <p:nvSpPr>
            <p:cNvPr id="152" name="Line 171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53" name="Line 172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54" name="Freeform 174"/>
          <p:cNvSpPr>
            <a:spLocks/>
          </p:cNvSpPr>
          <p:nvPr/>
        </p:nvSpPr>
        <p:spPr bwMode="auto">
          <a:xfrm rot="21540000">
            <a:off x="2700338" y="3357563"/>
            <a:ext cx="4465637" cy="1152525"/>
          </a:xfrm>
          <a:custGeom>
            <a:avLst/>
            <a:gdLst/>
            <a:ahLst/>
            <a:cxnLst>
              <a:cxn ang="0">
                <a:pos x="2813" y="0"/>
              </a:cxn>
              <a:cxn ang="0">
                <a:pos x="2223" y="45"/>
              </a:cxn>
              <a:cxn ang="0">
                <a:pos x="1089" y="227"/>
              </a:cxn>
              <a:cxn ang="0">
                <a:pos x="499" y="408"/>
              </a:cxn>
              <a:cxn ang="0">
                <a:pos x="0" y="726"/>
              </a:cxn>
            </a:cxnLst>
            <a:rect l="0" t="0" r="r" b="b"/>
            <a:pathLst>
              <a:path w="2813" h="726">
                <a:moveTo>
                  <a:pt x="2813" y="0"/>
                </a:moveTo>
                <a:cubicBezTo>
                  <a:pt x="2661" y="3"/>
                  <a:pt x="2510" y="7"/>
                  <a:pt x="2223" y="45"/>
                </a:cubicBezTo>
                <a:cubicBezTo>
                  <a:pt x="1936" y="83"/>
                  <a:pt x="1376" y="167"/>
                  <a:pt x="1089" y="227"/>
                </a:cubicBezTo>
                <a:cubicBezTo>
                  <a:pt x="802" y="287"/>
                  <a:pt x="680" y="325"/>
                  <a:pt x="499" y="408"/>
                </a:cubicBezTo>
                <a:cubicBezTo>
                  <a:pt x="318" y="491"/>
                  <a:pt x="159" y="608"/>
                  <a:pt x="0" y="726"/>
                </a:cubicBezTo>
              </a:path>
            </a:pathLst>
          </a:custGeom>
          <a:noFill/>
          <a:ln w="44450" cap="flat" cmpd="sng">
            <a:solidFill>
              <a:srgbClr val="008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55" name="Freeform 176"/>
          <p:cNvSpPr>
            <a:spLocks/>
          </p:cNvSpPr>
          <p:nvPr/>
        </p:nvSpPr>
        <p:spPr bwMode="auto">
          <a:xfrm flipV="1">
            <a:off x="2700338" y="4797425"/>
            <a:ext cx="4465637" cy="1366838"/>
          </a:xfrm>
          <a:custGeom>
            <a:avLst/>
            <a:gdLst/>
            <a:ahLst/>
            <a:cxnLst>
              <a:cxn ang="0">
                <a:pos x="2813" y="0"/>
              </a:cxn>
              <a:cxn ang="0">
                <a:pos x="2223" y="45"/>
              </a:cxn>
              <a:cxn ang="0">
                <a:pos x="1089" y="227"/>
              </a:cxn>
              <a:cxn ang="0">
                <a:pos x="499" y="408"/>
              </a:cxn>
              <a:cxn ang="0">
                <a:pos x="0" y="726"/>
              </a:cxn>
            </a:cxnLst>
            <a:rect l="0" t="0" r="r" b="b"/>
            <a:pathLst>
              <a:path w="2813" h="726">
                <a:moveTo>
                  <a:pt x="2813" y="0"/>
                </a:moveTo>
                <a:cubicBezTo>
                  <a:pt x="2661" y="3"/>
                  <a:pt x="2510" y="7"/>
                  <a:pt x="2223" y="45"/>
                </a:cubicBezTo>
                <a:cubicBezTo>
                  <a:pt x="1936" y="83"/>
                  <a:pt x="1376" y="167"/>
                  <a:pt x="1089" y="227"/>
                </a:cubicBezTo>
                <a:cubicBezTo>
                  <a:pt x="802" y="287"/>
                  <a:pt x="680" y="325"/>
                  <a:pt x="499" y="408"/>
                </a:cubicBezTo>
                <a:cubicBezTo>
                  <a:pt x="318" y="491"/>
                  <a:pt x="159" y="608"/>
                  <a:pt x="0" y="726"/>
                </a:cubicBezTo>
              </a:path>
            </a:pathLst>
          </a:custGeom>
          <a:noFill/>
          <a:ln w="4445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156" name="Group 177"/>
          <p:cNvGrpSpPr>
            <a:grpSpLocks/>
          </p:cNvGrpSpPr>
          <p:nvPr/>
        </p:nvGrpSpPr>
        <p:grpSpPr bwMode="auto">
          <a:xfrm rot="12600000">
            <a:off x="3059113" y="5157788"/>
            <a:ext cx="1587" cy="482600"/>
            <a:chOff x="431" y="2341"/>
            <a:chExt cx="1" cy="476"/>
          </a:xfrm>
        </p:grpSpPr>
        <p:sp>
          <p:nvSpPr>
            <p:cNvPr id="157" name="Line 178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58" name="Line 179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59" name="Group 180"/>
          <p:cNvGrpSpPr>
            <a:grpSpLocks/>
          </p:cNvGrpSpPr>
          <p:nvPr/>
        </p:nvGrpSpPr>
        <p:grpSpPr bwMode="auto">
          <a:xfrm rot="12600000">
            <a:off x="2771775" y="4941888"/>
            <a:ext cx="1588" cy="482600"/>
            <a:chOff x="431" y="2341"/>
            <a:chExt cx="1" cy="476"/>
          </a:xfrm>
        </p:grpSpPr>
        <p:sp>
          <p:nvSpPr>
            <p:cNvPr id="160" name="Line 181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1" name="Line 182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62" name="Group 189"/>
          <p:cNvGrpSpPr>
            <a:grpSpLocks/>
          </p:cNvGrpSpPr>
          <p:nvPr/>
        </p:nvGrpSpPr>
        <p:grpSpPr bwMode="auto">
          <a:xfrm rot="11400000">
            <a:off x="4932363" y="5876925"/>
            <a:ext cx="1587" cy="482600"/>
            <a:chOff x="431" y="2341"/>
            <a:chExt cx="1" cy="476"/>
          </a:xfrm>
        </p:grpSpPr>
        <p:sp>
          <p:nvSpPr>
            <p:cNvPr id="163" name="Line 190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4" name="Line 191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65" name="Group 192"/>
          <p:cNvGrpSpPr>
            <a:grpSpLocks/>
          </p:cNvGrpSpPr>
          <p:nvPr/>
        </p:nvGrpSpPr>
        <p:grpSpPr bwMode="auto">
          <a:xfrm rot="11700000">
            <a:off x="4502150" y="5764213"/>
            <a:ext cx="1588" cy="482600"/>
            <a:chOff x="431" y="2341"/>
            <a:chExt cx="1" cy="476"/>
          </a:xfrm>
        </p:grpSpPr>
        <p:sp>
          <p:nvSpPr>
            <p:cNvPr id="166" name="Line 193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7" name="Line 194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68" name="Group 195"/>
          <p:cNvGrpSpPr>
            <a:grpSpLocks/>
          </p:cNvGrpSpPr>
          <p:nvPr/>
        </p:nvGrpSpPr>
        <p:grpSpPr bwMode="auto">
          <a:xfrm rot="12000000">
            <a:off x="4140200" y="5683250"/>
            <a:ext cx="1588" cy="482600"/>
            <a:chOff x="431" y="2341"/>
            <a:chExt cx="1" cy="476"/>
          </a:xfrm>
        </p:grpSpPr>
        <p:sp>
          <p:nvSpPr>
            <p:cNvPr id="169" name="Line 196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0" name="Line 197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71" name="Group 198"/>
          <p:cNvGrpSpPr>
            <a:grpSpLocks/>
          </p:cNvGrpSpPr>
          <p:nvPr/>
        </p:nvGrpSpPr>
        <p:grpSpPr bwMode="auto">
          <a:xfrm rot="12300000">
            <a:off x="3740150" y="5538788"/>
            <a:ext cx="1588" cy="482600"/>
            <a:chOff x="431" y="2341"/>
            <a:chExt cx="1" cy="476"/>
          </a:xfrm>
        </p:grpSpPr>
        <p:sp>
          <p:nvSpPr>
            <p:cNvPr id="172" name="Line 199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3" name="Line 200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74" name="Group 201"/>
          <p:cNvGrpSpPr>
            <a:grpSpLocks/>
          </p:cNvGrpSpPr>
          <p:nvPr/>
        </p:nvGrpSpPr>
        <p:grpSpPr bwMode="auto">
          <a:xfrm rot="11400000">
            <a:off x="5362575" y="5949950"/>
            <a:ext cx="1588" cy="482600"/>
            <a:chOff x="431" y="2341"/>
            <a:chExt cx="1" cy="476"/>
          </a:xfrm>
        </p:grpSpPr>
        <p:sp>
          <p:nvSpPr>
            <p:cNvPr id="175" name="Line 202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6" name="Line 203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77" name="Group 204"/>
          <p:cNvGrpSpPr>
            <a:grpSpLocks/>
          </p:cNvGrpSpPr>
          <p:nvPr/>
        </p:nvGrpSpPr>
        <p:grpSpPr bwMode="auto">
          <a:xfrm rot="11400000">
            <a:off x="5865813" y="6021388"/>
            <a:ext cx="1587" cy="482600"/>
            <a:chOff x="431" y="2341"/>
            <a:chExt cx="1" cy="476"/>
          </a:xfrm>
        </p:grpSpPr>
        <p:sp>
          <p:nvSpPr>
            <p:cNvPr id="178" name="Line 205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9" name="Line 206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80" name="Group 207"/>
          <p:cNvGrpSpPr>
            <a:grpSpLocks/>
          </p:cNvGrpSpPr>
          <p:nvPr/>
        </p:nvGrpSpPr>
        <p:grpSpPr bwMode="auto">
          <a:xfrm rot="11400000">
            <a:off x="6370638" y="6092825"/>
            <a:ext cx="1587" cy="482600"/>
            <a:chOff x="431" y="2341"/>
            <a:chExt cx="1" cy="476"/>
          </a:xfrm>
        </p:grpSpPr>
        <p:sp>
          <p:nvSpPr>
            <p:cNvPr id="181" name="Line 208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82" name="Line 209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83" name="Group 210"/>
          <p:cNvGrpSpPr>
            <a:grpSpLocks/>
          </p:cNvGrpSpPr>
          <p:nvPr/>
        </p:nvGrpSpPr>
        <p:grpSpPr bwMode="auto">
          <a:xfrm rot="11100000">
            <a:off x="6802438" y="6165850"/>
            <a:ext cx="1587" cy="482600"/>
            <a:chOff x="431" y="2341"/>
            <a:chExt cx="1" cy="476"/>
          </a:xfrm>
        </p:grpSpPr>
        <p:sp>
          <p:nvSpPr>
            <p:cNvPr id="184" name="Line 211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85" name="Line 212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86" name="Line 248"/>
          <p:cNvSpPr>
            <a:spLocks noChangeShapeType="1"/>
          </p:cNvSpPr>
          <p:nvPr/>
        </p:nvSpPr>
        <p:spPr bwMode="auto">
          <a:xfrm rot="9120000" flipV="1">
            <a:off x="3387725" y="3544888"/>
            <a:ext cx="1588" cy="255587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87" name="Line 249"/>
          <p:cNvSpPr>
            <a:spLocks noChangeShapeType="1"/>
          </p:cNvSpPr>
          <p:nvPr/>
        </p:nvSpPr>
        <p:spPr bwMode="auto">
          <a:xfrm rot="9120000" flipV="1">
            <a:off x="3498850" y="3752850"/>
            <a:ext cx="1588" cy="255588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88" name="Line 251"/>
          <p:cNvSpPr>
            <a:spLocks noChangeShapeType="1"/>
          </p:cNvSpPr>
          <p:nvPr/>
        </p:nvSpPr>
        <p:spPr bwMode="auto">
          <a:xfrm rot="9120000" flipV="1">
            <a:off x="3054350" y="3752850"/>
            <a:ext cx="1588" cy="255588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89" name="Line 252"/>
          <p:cNvSpPr>
            <a:spLocks noChangeShapeType="1"/>
          </p:cNvSpPr>
          <p:nvPr/>
        </p:nvSpPr>
        <p:spPr bwMode="auto">
          <a:xfrm rot="9120000" flipV="1">
            <a:off x="3162300" y="3959225"/>
            <a:ext cx="1588" cy="255588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190" name="Group 253"/>
          <p:cNvGrpSpPr>
            <a:grpSpLocks/>
          </p:cNvGrpSpPr>
          <p:nvPr/>
        </p:nvGrpSpPr>
        <p:grpSpPr bwMode="auto">
          <a:xfrm rot="9120000" flipV="1">
            <a:off x="2814638" y="3951288"/>
            <a:ext cx="1587" cy="488950"/>
            <a:chOff x="431" y="2341"/>
            <a:chExt cx="1" cy="476"/>
          </a:xfrm>
        </p:grpSpPr>
        <p:sp>
          <p:nvSpPr>
            <p:cNvPr id="191" name="Line 254"/>
            <p:cNvSpPr>
              <a:spLocks noChangeShapeType="1"/>
            </p:cNvSpPr>
            <p:nvPr/>
          </p:nvSpPr>
          <p:spPr bwMode="auto">
            <a:xfrm>
              <a:off x="431" y="2341"/>
              <a:ext cx="1" cy="249"/>
            </a:xfrm>
            <a:prstGeom prst="line">
              <a:avLst/>
            </a:prstGeom>
            <a:noFill/>
            <a:ln w="4445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92" name="Line 255"/>
            <p:cNvSpPr>
              <a:spLocks noChangeShapeType="1"/>
            </p:cNvSpPr>
            <p:nvPr/>
          </p:nvSpPr>
          <p:spPr bwMode="auto">
            <a:xfrm>
              <a:off x="431" y="2568"/>
              <a:ext cx="1" cy="249"/>
            </a:xfrm>
            <a:prstGeom prst="line">
              <a:avLst/>
            </a:prstGeom>
            <a:noFill/>
            <a:ln w="444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93" name="Line 257"/>
          <p:cNvSpPr>
            <a:spLocks noChangeShapeType="1"/>
          </p:cNvSpPr>
          <p:nvPr/>
        </p:nvSpPr>
        <p:spPr bwMode="auto">
          <a:xfrm rot="10320000" flipV="1">
            <a:off x="4989513" y="3087688"/>
            <a:ext cx="1587" cy="255587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94" name="Line 258"/>
          <p:cNvSpPr>
            <a:spLocks noChangeShapeType="1"/>
          </p:cNvSpPr>
          <p:nvPr/>
        </p:nvSpPr>
        <p:spPr bwMode="auto">
          <a:xfrm rot="10320000" flipV="1">
            <a:off x="5021263" y="3317875"/>
            <a:ext cx="1587" cy="255588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95" name="Line 260"/>
          <p:cNvSpPr>
            <a:spLocks noChangeShapeType="1"/>
          </p:cNvSpPr>
          <p:nvPr/>
        </p:nvSpPr>
        <p:spPr bwMode="auto">
          <a:xfrm rot="10020000" flipV="1">
            <a:off x="4545013" y="3179763"/>
            <a:ext cx="1587" cy="255587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96" name="Line 261"/>
          <p:cNvSpPr>
            <a:spLocks noChangeShapeType="1"/>
          </p:cNvSpPr>
          <p:nvPr/>
        </p:nvSpPr>
        <p:spPr bwMode="auto">
          <a:xfrm rot="10020000" flipV="1">
            <a:off x="4597400" y="3406775"/>
            <a:ext cx="1588" cy="255588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97" name="Line 263"/>
          <p:cNvSpPr>
            <a:spLocks noChangeShapeType="1"/>
          </p:cNvSpPr>
          <p:nvPr/>
        </p:nvSpPr>
        <p:spPr bwMode="auto">
          <a:xfrm rot="9720000" flipV="1">
            <a:off x="4170363" y="3251200"/>
            <a:ext cx="1587" cy="255588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98" name="Line 264"/>
          <p:cNvSpPr>
            <a:spLocks noChangeShapeType="1"/>
          </p:cNvSpPr>
          <p:nvPr/>
        </p:nvSpPr>
        <p:spPr bwMode="auto">
          <a:xfrm rot="9720000" flipV="1">
            <a:off x="4241800" y="3473450"/>
            <a:ext cx="1588" cy="255588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99" name="Line 266"/>
          <p:cNvSpPr>
            <a:spLocks noChangeShapeType="1"/>
          </p:cNvSpPr>
          <p:nvPr/>
        </p:nvSpPr>
        <p:spPr bwMode="auto">
          <a:xfrm rot="9420000" flipV="1">
            <a:off x="3756025" y="3386138"/>
            <a:ext cx="1588" cy="255587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0" name="Line 267"/>
          <p:cNvSpPr>
            <a:spLocks noChangeShapeType="1"/>
          </p:cNvSpPr>
          <p:nvPr/>
        </p:nvSpPr>
        <p:spPr bwMode="auto">
          <a:xfrm rot="9420000" flipV="1">
            <a:off x="3846513" y="3602038"/>
            <a:ext cx="1587" cy="255587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1" name="Line 269"/>
          <p:cNvSpPr>
            <a:spLocks noChangeShapeType="1"/>
          </p:cNvSpPr>
          <p:nvPr/>
        </p:nvSpPr>
        <p:spPr bwMode="auto">
          <a:xfrm rot="10320000" flipV="1">
            <a:off x="5422900" y="3021013"/>
            <a:ext cx="1588" cy="255587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2" name="Line 270"/>
          <p:cNvSpPr>
            <a:spLocks noChangeShapeType="1"/>
          </p:cNvSpPr>
          <p:nvPr/>
        </p:nvSpPr>
        <p:spPr bwMode="auto">
          <a:xfrm rot="10320000" flipV="1">
            <a:off x="5454650" y="3251200"/>
            <a:ext cx="1588" cy="255588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3" name="Line 272"/>
          <p:cNvSpPr>
            <a:spLocks noChangeShapeType="1"/>
          </p:cNvSpPr>
          <p:nvPr/>
        </p:nvSpPr>
        <p:spPr bwMode="auto">
          <a:xfrm rot="10320000" flipV="1">
            <a:off x="5927725" y="2965450"/>
            <a:ext cx="1588" cy="255588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4" name="Line 273"/>
          <p:cNvSpPr>
            <a:spLocks noChangeShapeType="1"/>
          </p:cNvSpPr>
          <p:nvPr/>
        </p:nvSpPr>
        <p:spPr bwMode="auto">
          <a:xfrm rot="10320000" flipV="1">
            <a:off x="5959475" y="3195638"/>
            <a:ext cx="1588" cy="255587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5" name="Line 275"/>
          <p:cNvSpPr>
            <a:spLocks noChangeShapeType="1"/>
          </p:cNvSpPr>
          <p:nvPr/>
        </p:nvSpPr>
        <p:spPr bwMode="auto">
          <a:xfrm rot="10320000" flipV="1">
            <a:off x="6434138" y="2911475"/>
            <a:ext cx="1587" cy="255588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6" name="Line 276"/>
          <p:cNvSpPr>
            <a:spLocks noChangeShapeType="1"/>
          </p:cNvSpPr>
          <p:nvPr/>
        </p:nvSpPr>
        <p:spPr bwMode="auto">
          <a:xfrm rot="10320000" flipV="1">
            <a:off x="6465888" y="3141663"/>
            <a:ext cx="1587" cy="255587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7" name="Line 278"/>
          <p:cNvSpPr>
            <a:spLocks noChangeShapeType="1"/>
          </p:cNvSpPr>
          <p:nvPr/>
        </p:nvSpPr>
        <p:spPr bwMode="auto">
          <a:xfrm rot="10620000" flipV="1">
            <a:off x="6878638" y="2851150"/>
            <a:ext cx="1587" cy="255588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8" name="Line 279"/>
          <p:cNvSpPr>
            <a:spLocks noChangeShapeType="1"/>
          </p:cNvSpPr>
          <p:nvPr/>
        </p:nvSpPr>
        <p:spPr bwMode="auto">
          <a:xfrm rot="10620000" flipV="1">
            <a:off x="6891338" y="3082925"/>
            <a:ext cx="1587" cy="255588"/>
          </a:xfrm>
          <a:prstGeom prst="line">
            <a:avLst/>
          </a:prstGeom>
          <a:noFill/>
          <a:ln w="444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9" name="Text Box 134"/>
          <p:cNvSpPr txBox="1">
            <a:spLocks noChangeAspect="1" noChangeArrowheads="1"/>
          </p:cNvSpPr>
          <p:nvPr/>
        </p:nvSpPr>
        <p:spPr bwMode="auto">
          <a:xfrm>
            <a:off x="7524328" y="6488668"/>
            <a:ext cx="438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E18E07"/>
                </a:solidFill>
              </a:rPr>
              <a:t>5'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P spid="138" grpId="0"/>
      <p:bldP spid="139" grpId="0"/>
      <p:bldP spid="140" grpId="0"/>
      <p:bldP spid="141" grpId="0" animBg="1"/>
      <p:bldP spid="1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cs-CZ" dirty="0" err="1" smtClean="0"/>
              <a:t>Okazakiho</a:t>
            </a:r>
            <a:r>
              <a:rPr lang="cs-CZ" dirty="0" smtClean="0"/>
              <a:t> fragmenty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7740650" y="5993805"/>
            <a:ext cx="1292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>
                <a:solidFill>
                  <a:srgbClr val="0000FF"/>
                </a:solidFill>
              </a:rPr>
              <a:t>Váznoucí </a:t>
            </a:r>
          </a:p>
          <a:p>
            <a:pPr algn="ctr"/>
            <a:r>
              <a:rPr lang="cs-CZ">
                <a:solidFill>
                  <a:srgbClr val="0000FF"/>
                </a:solidFill>
              </a:rPr>
              <a:t>řetězec</a:t>
            </a:r>
          </a:p>
        </p:txBody>
      </p:sp>
      <p:sp>
        <p:nvSpPr>
          <p:cNvPr id="6" name="Text Box 94"/>
          <p:cNvSpPr txBox="1">
            <a:spLocks noChangeArrowheads="1"/>
          </p:cNvSpPr>
          <p:nvPr/>
        </p:nvSpPr>
        <p:spPr bwMode="auto">
          <a:xfrm>
            <a:off x="7164388" y="642560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E18E07"/>
                </a:solidFill>
              </a:rPr>
              <a:t>5'</a:t>
            </a:r>
          </a:p>
        </p:txBody>
      </p:sp>
      <p:sp>
        <p:nvSpPr>
          <p:cNvPr id="7" name="Text Box 95"/>
          <p:cNvSpPr txBox="1">
            <a:spLocks noChangeArrowheads="1"/>
          </p:cNvSpPr>
          <p:nvPr/>
        </p:nvSpPr>
        <p:spPr bwMode="auto">
          <a:xfrm>
            <a:off x="7451725" y="563344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3'</a:t>
            </a:r>
          </a:p>
        </p:txBody>
      </p:sp>
      <p:sp>
        <p:nvSpPr>
          <p:cNvPr id="8" name="Text Box 96"/>
          <p:cNvSpPr txBox="1">
            <a:spLocks noChangeArrowheads="1"/>
          </p:cNvSpPr>
          <p:nvPr/>
        </p:nvSpPr>
        <p:spPr bwMode="auto">
          <a:xfrm>
            <a:off x="3635896" y="4077072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5'</a:t>
            </a:r>
          </a:p>
        </p:txBody>
      </p:sp>
      <p:sp>
        <p:nvSpPr>
          <p:cNvPr id="9" name="Text Box 97"/>
          <p:cNvSpPr txBox="1">
            <a:spLocks noChangeArrowheads="1"/>
          </p:cNvSpPr>
          <p:nvPr/>
        </p:nvSpPr>
        <p:spPr bwMode="auto">
          <a:xfrm>
            <a:off x="179388" y="397768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E18E07"/>
                </a:solidFill>
              </a:rPr>
              <a:t>3'</a:t>
            </a:r>
          </a:p>
        </p:txBody>
      </p:sp>
      <p:sp>
        <p:nvSpPr>
          <p:cNvPr id="10" name="Text Box 98"/>
          <p:cNvSpPr txBox="1">
            <a:spLocks noChangeArrowheads="1"/>
          </p:cNvSpPr>
          <p:nvPr/>
        </p:nvSpPr>
        <p:spPr bwMode="auto">
          <a:xfrm>
            <a:off x="1042988" y="5293718"/>
            <a:ext cx="1484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tx2"/>
                </a:solidFill>
              </a:rPr>
              <a:t>Okazakiho </a:t>
            </a:r>
          </a:p>
          <a:p>
            <a:r>
              <a:rPr lang="cs-CZ">
                <a:solidFill>
                  <a:schemeClr val="tx2"/>
                </a:solidFill>
              </a:rPr>
              <a:t>fragmenty</a:t>
            </a:r>
          </a:p>
        </p:txBody>
      </p:sp>
      <p:sp>
        <p:nvSpPr>
          <p:cNvPr id="11" name="Text Box 100"/>
          <p:cNvSpPr txBox="1">
            <a:spLocks noChangeArrowheads="1"/>
          </p:cNvSpPr>
          <p:nvPr/>
        </p:nvSpPr>
        <p:spPr bwMode="auto">
          <a:xfrm>
            <a:off x="7092950" y="2321918"/>
            <a:ext cx="1344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FF"/>
                </a:solidFill>
              </a:rPr>
              <a:t>1. Primasa</a:t>
            </a:r>
          </a:p>
        </p:txBody>
      </p:sp>
      <p:sp>
        <p:nvSpPr>
          <p:cNvPr id="12" name="Line 136"/>
          <p:cNvSpPr>
            <a:spLocks noChangeShapeType="1"/>
          </p:cNvSpPr>
          <p:nvPr/>
        </p:nvSpPr>
        <p:spPr bwMode="auto">
          <a:xfrm flipH="1">
            <a:off x="2700338" y="4788893"/>
            <a:ext cx="647700" cy="936625"/>
          </a:xfrm>
          <a:prstGeom prst="line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" name="Line 137"/>
          <p:cNvSpPr>
            <a:spLocks noChangeShapeType="1"/>
          </p:cNvSpPr>
          <p:nvPr/>
        </p:nvSpPr>
        <p:spPr bwMode="auto">
          <a:xfrm flipH="1" flipV="1">
            <a:off x="2700338" y="5725518"/>
            <a:ext cx="3671887" cy="431800"/>
          </a:xfrm>
          <a:prstGeom prst="line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4" name="Line 143"/>
          <p:cNvSpPr>
            <a:spLocks noChangeShapeType="1"/>
          </p:cNvSpPr>
          <p:nvPr/>
        </p:nvSpPr>
        <p:spPr bwMode="auto">
          <a:xfrm>
            <a:off x="900113" y="3488730"/>
            <a:ext cx="0" cy="719138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5" name="Line 144"/>
          <p:cNvSpPr>
            <a:spLocks noChangeShapeType="1"/>
          </p:cNvSpPr>
          <p:nvPr/>
        </p:nvSpPr>
        <p:spPr bwMode="auto">
          <a:xfrm>
            <a:off x="1403350" y="3490318"/>
            <a:ext cx="0" cy="719137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6" name="Line 145"/>
          <p:cNvSpPr>
            <a:spLocks noChangeShapeType="1"/>
          </p:cNvSpPr>
          <p:nvPr/>
        </p:nvSpPr>
        <p:spPr bwMode="auto">
          <a:xfrm>
            <a:off x="684213" y="3490318"/>
            <a:ext cx="1439862" cy="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7" name="Line 146"/>
          <p:cNvSpPr>
            <a:spLocks noChangeShapeType="1"/>
          </p:cNvSpPr>
          <p:nvPr/>
        </p:nvSpPr>
        <p:spPr bwMode="auto">
          <a:xfrm>
            <a:off x="1908175" y="3491905"/>
            <a:ext cx="0" cy="719138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8" name="Line 147"/>
          <p:cNvSpPr>
            <a:spLocks noChangeShapeType="1"/>
          </p:cNvSpPr>
          <p:nvPr/>
        </p:nvSpPr>
        <p:spPr bwMode="auto">
          <a:xfrm rot="20050530">
            <a:off x="2452688" y="3350618"/>
            <a:ext cx="0" cy="360362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9" name="Line 148"/>
          <p:cNvSpPr>
            <a:spLocks noChangeShapeType="1"/>
          </p:cNvSpPr>
          <p:nvPr/>
        </p:nvSpPr>
        <p:spPr bwMode="auto">
          <a:xfrm rot="20050530">
            <a:off x="2908300" y="3133130"/>
            <a:ext cx="0" cy="360363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20" name="Group 160"/>
          <p:cNvGrpSpPr>
            <a:grpSpLocks/>
          </p:cNvGrpSpPr>
          <p:nvPr/>
        </p:nvGrpSpPr>
        <p:grpSpPr bwMode="auto">
          <a:xfrm rot="13750028">
            <a:off x="4033838" y="3761780"/>
            <a:ext cx="503237" cy="360363"/>
            <a:chOff x="2104" y="2087"/>
            <a:chExt cx="317" cy="227"/>
          </a:xfrm>
        </p:grpSpPr>
        <p:sp>
          <p:nvSpPr>
            <p:cNvPr id="21" name="Line 161"/>
            <p:cNvSpPr>
              <a:spLocks noChangeShapeType="1"/>
            </p:cNvSpPr>
            <p:nvPr/>
          </p:nvSpPr>
          <p:spPr bwMode="auto">
            <a:xfrm rot="-1549470">
              <a:off x="2215" y="2087"/>
              <a:ext cx="0" cy="22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" name="Line 162"/>
            <p:cNvSpPr>
              <a:spLocks noChangeShapeType="1"/>
            </p:cNvSpPr>
            <p:nvPr/>
          </p:nvSpPr>
          <p:spPr bwMode="auto">
            <a:xfrm rot="3850530">
              <a:off x="2263" y="2144"/>
              <a:ext cx="0" cy="31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23" name="Group 163"/>
          <p:cNvGrpSpPr>
            <a:grpSpLocks/>
          </p:cNvGrpSpPr>
          <p:nvPr/>
        </p:nvGrpSpPr>
        <p:grpSpPr bwMode="auto">
          <a:xfrm rot="13750028">
            <a:off x="5570538" y="3276005"/>
            <a:ext cx="503237" cy="360363"/>
            <a:chOff x="2393" y="1950"/>
            <a:chExt cx="317" cy="227"/>
          </a:xfrm>
        </p:grpSpPr>
        <p:sp>
          <p:nvSpPr>
            <p:cNvPr id="24" name="Line 164"/>
            <p:cNvSpPr>
              <a:spLocks noChangeShapeType="1"/>
            </p:cNvSpPr>
            <p:nvPr/>
          </p:nvSpPr>
          <p:spPr bwMode="auto">
            <a:xfrm rot="-1549470">
              <a:off x="2502" y="1950"/>
              <a:ext cx="0" cy="22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5" name="Line 165"/>
            <p:cNvSpPr>
              <a:spLocks noChangeShapeType="1"/>
            </p:cNvSpPr>
            <p:nvPr/>
          </p:nvSpPr>
          <p:spPr bwMode="auto">
            <a:xfrm rot="3850530">
              <a:off x="2552" y="2006"/>
              <a:ext cx="0" cy="31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26" name="Group 166"/>
          <p:cNvGrpSpPr>
            <a:grpSpLocks/>
          </p:cNvGrpSpPr>
          <p:nvPr/>
        </p:nvGrpSpPr>
        <p:grpSpPr bwMode="auto">
          <a:xfrm rot="13750028">
            <a:off x="5173663" y="3941167"/>
            <a:ext cx="503238" cy="360363"/>
            <a:chOff x="2676" y="1812"/>
            <a:chExt cx="317" cy="227"/>
          </a:xfrm>
        </p:grpSpPr>
        <p:sp>
          <p:nvSpPr>
            <p:cNvPr id="27" name="Line 167"/>
            <p:cNvSpPr>
              <a:spLocks noChangeShapeType="1"/>
            </p:cNvSpPr>
            <p:nvPr/>
          </p:nvSpPr>
          <p:spPr bwMode="auto">
            <a:xfrm rot="-1549470">
              <a:off x="2787" y="1812"/>
              <a:ext cx="0" cy="22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8" name="Line 168"/>
            <p:cNvSpPr>
              <a:spLocks noChangeShapeType="1"/>
            </p:cNvSpPr>
            <p:nvPr/>
          </p:nvSpPr>
          <p:spPr bwMode="auto">
            <a:xfrm rot="3850530">
              <a:off x="2835" y="1869"/>
              <a:ext cx="0" cy="31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29" name="Group 169"/>
          <p:cNvGrpSpPr>
            <a:grpSpLocks/>
          </p:cNvGrpSpPr>
          <p:nvPr/>
        </p:nvGrpSpPr>
        <p:grpSpPr bwMode="auto">
          <a:xfrm rot="13750028">
            <a:off x="4706938" y="3449042"/>
            <a:ext cx="503238" cy="360363"/>
            <a:chOff x="2965" y="1674"/>
            <a:chExt cx="317" cy="227"/>
          </a:xfrm>
        </p:grpSpPr>
        <p:sp>
          <p:nvSpPr>
            <p:cNvPr id="30" name="Line 170"/>
            <p:cNvSpPr>
              <a:spLocks noChangeShapeType="1"/>
            </p:cNvSpPr>
            <p:nvPr/>
          </p:nvSpPr>
          <p:spPr bwMode="auto">
            <a:xfrm rot="-1549470">
              <a:off x="3074" y="1674"/>
              <a:ext cx="0" cy="22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1" name="Line 171"/>
            <p:cNvSpPr>
              <a:spLocks noChangeShapeType="1"/>
            </p:cNvSpPr>
            <p:nvPr/>
          </p:nvSpPr>
          <p:spPr bwMode="auto">
            <a:xfrm rot="3850530">
              <a:off x="3124" y="1730"/>
              <a:ext cx="0" cy="31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2" name="Group 172"/>
          <p:cNvGrpSpPr>
            <a:grpSpLocks/>
          </p:cNvGrpSpPr>
          <p:nvPr/>
        </p:nvGrpSpPr>
        <p:grpSpPr bwMode="auto">
          <a:xfrm rot="13750028">
            <a:off x="5945188" y="3693517"/>
            <a:ext cx="503238" cy="360363"/>
            <a:chOff x="3249" y="1534"/>
            <a:chExt cx="317" cy="227"/>
          </a:xfrm>
        </p:grpSpPr>
        <p:sp>
          <p:nvSpPr>
            <p:cNvPr id="33" name="Line 173"/>
            <p:cNvSpPr>
              <a:spLocks noChangeShapeType="1"/>
            </p:cNvSpPr>
            <p:nvPr/>
          </p:nvSpPr>
          <p:spPr bwMode="auto">
            <a:xfrm rot="-1549470">
              <a:off x="3358" y="1534"/>
              <a:ext cx="0" cy="22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4" name="Line 174"/>
            <p:cNvSpPr>
              <a:spLocks noChangeShapeType="1"/>
            </p:cNvSpPr>
            <p:nvPr/>
          </p:nvSpPr>
          <p:spPr bwMode="auto">
            <a:xfrm rot="3850530">
              <a:off x="3408" y="1590"/>
              <a:ext cx="0" cy="31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5" name="Group 175"/>
          <p:cNvGrpSpPr>
            <a:grpSpLocks/>
          </p:cNvGrpSpPr>
          <p:nvPr/>
        </p:nvGrpSpPr>
        <p:grpSpPr bwMode="auto">
          <a:xfrm rot="13750028">
            <a:off x="6408738" y="4193580"/>
            <a:ext cx="503237" cy="360363"/>
            <a:chOff x="3535" y="1396"/>
            <a:chExt cx="317" cy="227"/>
          </a:xfrm>
        </p:grpSpPr>
        <p:sp>
          <p:nvSpPr>
            <p:cNvPr id="36" name="Line 176"/>
            <p:cNvSpPr>
              <a:spLocks noChangeShapeType="1"/>
            </p:cNvSpPr>
            <p:nvPr/>
          </p:nvSpPr>
          <p:spPr bwMode="auto">
            <a:xfrm rot="-1549470">
              <a:off x="3645" y="1396"/>
              <a:ext cx="0" cy="22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7" name="Line 177"/>
            <p:cNvSpPr>
              <a:spLocks noChangeShapeType="1"/>
            </p:cNvSpPr>
            <p:nvPr/>
          </p:nvSpPr>
          <p:spPr bwMode="auto">
            <a:xfrm rot="3850530">
              <a:off x="3694" y="1453"/>
              <a:ext cx="0" cy="31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8" name="Line 183"/>
          <p:cNvSpPr>
            <a:spLocks noChangeShapeType="1"/>
          </p:cNvSpPr>
          <p:nvPr/>
        </p:nvSpPr>
        <p:spPr bwMode="auto">
          <a:xfrm>
            <a:off x="684213" y="4209455"/>
            <a:ext cx="1439862" cy="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9" name="Line 184"/>
          <p:cNvSpPr>
            <a:spLocks noChangeShapeType="1"/>
          </p:cNvSpPr>
          <p:nvPr/>
        </p:nvSpPr>
        <p:spPr bwMode="auto">
          <a:xfrm rot="1440000" flipV="1">
            <a:off x="2439988" y="3971330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0" name="Line 185"/>
          <p:cNvSpPr>
            <a:spLocks noChangeShapeType="1"/>
          </p:cNvSpPr>
          <p:nvPr/>
        </p:nvSpPr>
        <p:spPr bwMode="auto">
          <a:xfrm rot="1440000" flipV="1">
            <a:off x="2900363" y="4176118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1" name="Line 186"/>
          <p:cNvSpPr>
            <a:spLocks noChangeShapeType="1"/>
          </p:cNvSpPr>
          <p:nvPr/>
        </p:nvSpPr>
        <p:spPr bwMode="auto">
          <a:xfrm rot="1440000" flipV="1">
            <a:off x="3360738" y="4382493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2" name="Line 187"/>
          <p:cNvSpPr>
            <a:spLocks noChangeShapeType="1"/>
          </p:cNvSpPr>
          <p:nvPr/>
        </p:nvSpPr>
        <p:spPr bwMode="auto">
          <a:xfrm rot="1440000" flipV="1">
            <a:off x="3822700" y="4585693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3" name="Line 188"/>
          <p:cNvSpPr>
            <a:spLocks noChangeShapeType="1"/>
          </p:cNvSpPr>
          <p:nvPr/>
        </p:nvSpPr>
        <p:spPr bwMode="auto">
          <a:xfrm rot="1440000" flipV="1">
            <a:off x="4281488" y="4790480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4" name="Line 189"/>
          <p:cNvSpPr>
            <a:spLocks noChangeShapeType="1"/>
          </p:cNvSpPr>
          <p:nvPr/>
        </p:nvSpPr>
        <p:spPr bwMode="auto">
          <a:xfrm rot="1440000" flipV="1">
            <a:off x="4743450" y="4995268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5" name="Line 190"/>
          <p:cNvSpPr>
            <a:spLocks noChangeShapeType="1"/>
          </p:cNvSpPr>
          <p:nvPr/>
        </p:nvSpPr>
        <p:spPr bwMode="auto">
          <a:xfrm rot="1440000" flipV="1">
            <a:off x="5203825" y="5203230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6" name="Line 191"/>
          <p:cNvSpPr>
            <a:spLocks noChangeShapeType="1"/>
          </p:cNvSpPr>
          <p:nvPr/>
        </p:nvSpPr>
        <p:spPr bwMode="auto">
          <a:xfrm rot="1440000" flipV="1">
            <a:off x="5665788" y="5406430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7" name="Line 192"/>
          <p:cNvSpPr>
            <a:spLocks noChangeShapeType="1"/>
          </p:cNvSpPr>
          <p:nvPr/>
        </p:nvSpPr>
        <p:spPr bwMode="auto">
          <a:xfrm rot="1440000" flipV="1">
            <a:off x="6124575" y="5611218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8" name="Line 193"/>
          <p:cNvSpPr>
            <a:spLocks noChangeShapeType="1"/>
          </p:cNvSpPr>
          <p:nvPr/>
        </p:nvSpPr>
        <p:spPr bwMode="auto">
          <a:xfrm rot="1440000" flipV="1">
            <a:off x="6586538" y="5814418"/>
            <a:ext cx="0" cy="3619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49" name="Line 194"/>
          <p:cNvSpPr>
            <a:spLocks noChangeShapeType="1"/>
          </p:cNvSpPr>
          <p:nvPr/>
        </p:nvSpPr>
        <p:spPr bwMode="auto">
          <a:xfrm rot="1440000" flipV="1">
            <a:off x="7023100" y="5993805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50" name="Line 195"/>
          <p:cNvSpPr>
            <a:spLocks noChangeShapeType="1"/>
          </p:cNvSpPr>
          <p:nvPr/>
        </p:nvSpPr>
        <p:spPr bwMode="auto">
          <a:xfrm rot="20050530" flipV="1">
            <a:off x="1828800" y="2247305"/>
            <a:ext cx="5630863" cy="17463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51" name="Line 196"/>
          <p:cNvSpPr>
            <a:spLocks noChangeShapeType="1"/>
          </p:cNvSpPr>
          <p:nvPr/>
        </p:nvSpPr>
        <p:spPr bwMode="auto">
          <a:xfrm rot="1500000" flipV="1">
            <a:off x="1844675" y="5301655"/>
            <a:ext cx="5548313" cy="6985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52" name="Group 217"/>
          <p:cNvGrpSpPr>
            <a:grpSpLocks/>
          </p:cNvGrpSpPr>
          <p:nvPr/>
        </p:nvGrpSpPr>
        <p:grpSpPr bwMode="auto">
          <a:xfrm>
            <a:off x="3348038" y="1156693"/>
            <a:ext cx="4127500" cy="2439987"/>
            <a:chOff x="2109" y="779"/>
            <a:chExt cx="2600" cy="1537"/>
          </a:xfrm>
        </p:grpSpPr>
        <p:sp>
          <p:nvSpPr>
            <p:cNvPr id="53" name="Line 156"/>
            <p:cNvSpPr>
              <a:spLocks noChangeShapeType="1"/>
            </p:cNvSpPr>
            <p:nvPr/>
          </p:nvSpPr>
          <p:spPr bwMode="auto">
            <a:xfrm rot="-1549470">
              <a:off x="4119" y="918"/>
              <a:ext cx="0" cy="22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54" name="Line 157"/>
            <p:cNvSpPr>
              <a:spLocks noChangeShapeType="1"/>
            </p:cNvSpPr>
            <p:nvPr/>
          </p:nvSpPr>
          <p:spPr bwMode="auto">
            <a:xfrm rot="-1549470">
              <a:off x="4404" y="779"/>
              <a:ext cx="0" cy="22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grpSp>
          <p:nvGrpSpPr>
            <p:cNvPr id="55" name="Group 216"/>
            <p:cNvGrpSpPr>
              <a:grpSpLocks/>
            </p:cNvGrpSpPr>
            <p:nvPr/>
          </p:nvGrpSpPr>
          <p:grpSpPr bwMode="auto">
            <a:xfrm>
              <a:off x="2109" y="982"/>
              <a:ext cx="2600" cy="1334"/>
              <a:chOff x="2109" y="982"/>
              <a:chExt cx="2600" cy="1334"/>
            </a:xfrm>
          </p:grpSpPr>
          <p:sp>
            <p:nvSpPr>
              <p:cNvPr id="56" name="Line 150"/>
              <p:cNvSpPr>
                <a:spLocks noChangeShapeType="1"/>
              </p:cNvSpPr>
              <p:nvPr/>
            </p:nvSpPr>
            <p:spPr bwMode="auto">
              <a:xfrm rot="-1549470">
                <a:off x="2403" y="1747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57" name="Line 153"/>
              <p:cNvSpPr>
                <a:spLocks noChangeShapeType="1"/>
              </p:cNvSpPr>
              <p:nvPr/>
            </p:nvSpPr>
            <p:spPr bwMode="auto">
              <a:xfrm rot="-1549470">
                <a:off x="3260" y="1332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grpSp>
            <p:nvGrpSpPr>
              <p:cNvPr id="58" name="Group 215"/>
              <p:cNvGrpSpPr>
                <a:grpSpLocks/>
              </p:cNvGrpSpPr>
              <p:nvPr/>
            </p:nvGrpSpPr>
            <p:grpSpPr bwMode="auto">
              <a:xfrm>
                <a:off x="2109" y="982"/>
                <a:ext cx="2600" cy="1334"/>
                <a:chOff x="2109" y="982"/>
                <a:chExt cx="2600" cy="1334"/>
              </a:xfrm>
            </p:grpSpPr>
            <p:sp>
              <p:nvSpPr>
                <p:cNvPr id="59" name="Line 149"/>
                <p:cNvSpPr>
                  <a:spLocks noChangeShapeType="1"/>
                </p:cNvSpPr>
                <p:nvPr/>
              </p:nvSpPr>
              <p:spPr bwMode="auto">
                <a:xfrm rot="-1549470">
                  <a:off x="2117" y="1885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60" name="Line 151"/>
                <p:cNvSpPr>
                  <a:spLocks noChangeShapeType="1"/>
                </p:cNvSpPr>
                <p:nvPr/>
              </p:nvSpPr>
              <p:spPr bwMode="auto">
                <a:xfrm rot="-1549470">
                  <a:off x="2689" y="1609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61" name="Line 152"/>
                <p:cNvSpPr>
                  <a:spLocks noChangeShapeType="1"/>
                </p:cNvSpPr>
                <p:nvPr/>
              </p:nvSpPr>
              <p:spPr bwMode="auto">
                <a:xfrm rot="-1549470">
                  <a:off x="2976" y="1471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62" name="Line 154"/>
                <p:cNvSpPr>
                  <a:spLocks noChangeShapeType="1"/>
                </p:cNvSpPr>
                <p:nvPr/>
              </p:nvSpPr>
              <p:spPr bwMode="auto">
                <a:xfrm rot="-1549470">
                  <a:off x="3547" y="1194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63" name="Line 155"/>
                <p:cNvSpPr>
                  <a:spLocks noChangeShapeType="1"/>
                </p:cNvSpPr>
                <p:nvPr/>
              </p:nvSpPr>
              <p:spPr bwMode="auto">
                <a:xfrm rot="-1549470">
                  <a:off x="3832" y="1056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64" name="Line 158"/>
                <p:cNvSpPr>
                  <a:spLocks noChangeShapeType="1"/>
                </p:cNvSpPr>
                <p:nvPr/>
              </p:nvSpPr>
              <p:spPr bwMode="auto">
                <a:xfrm rot="-1549470">
                  <a:off x="4217" y="1121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65" name="Line 159"/>
                <p:cNvSpPr>
                  <a:spLocks noChangeShapeType="1"/>
                </p:cNvSpPr>
                <p:nvPr/>
              </p:nvSpPr>
              <p:spPr bwMode="auto">
                <a:xfrm rot="-1549470">
                  <a:off x="4502" y="982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grpSp>
              <p:nvGrpSpPr>
                <p:cNvPr id="66" name="Group 178"/>
                <p:cNvGrpSpPr>
                  <a:grpSpLocks/>
                </p:cNvGrpSpPr>
                <p:nvPr/>
              </p:nvGrpSpPr>
              <p:grpSpPr bwMode="auto">
                <a:xfrm>
                  <a:off x="3821" y="1258"/>
                  <a:ext cx="317" cy="227"/>
                  <a:chOff x="3821" y="1258"/>
                  <a:chExt cx="317" cy="227"/>
                </a:xfrm>
              </p:grpSpPr>
              <p:sp>
                <p:nvSpPr>
                  <p:cNvPr id="85" name="Line 179"/>
                  <p:cNvSpPr>
                    <a:spLocks noChangeShapeType="1"/>
                  </p:cNvSpPr>
                  <p:nvPr/>
                </p:nvSpPr>
                <p:spPr bwMode="auto">
                  <a:xfrm rot="-1549470">
                    <a:off x="3930" y="1258"/>
                    <a:ext cx="0" cy="227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  <p:sp>
                <p:nvSpPr>
                  <p:cNvPr id="86" name="Line 180"/>
                  <p:cNvSpPr>
                    <a:spLocks noChangeShapeType="1"/>
                  </p:cNvSpPr>
                  <p:nvPr/>
                </p:nvSpPr>
                <p:spPr bwMode="auto">
                  <a:xfrm rot="3850530">
                    <a:off x="3980" y="1315"/>
                    <a:ext cx="0" cy="317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67" name="Line 181"/>
                <p:cNvSpPr>
                  <a:spLocks noChangeShapeType="1"/>
                </p:cNvSpPr>
                <p:nvPr/>
              </p:nvSpPr>
              <p:spPr bwMode="auto">
                <a:xfrm rot="3850530">
                  <a:off x="4266" y="1177"/>
                  <a:ext cx="0" cy="317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68" name="Line 182"/>
                <p:cNvSpPr>
                  <a:spLocks noChangeShapeType="1"/>
                </p:cNvSpPr>
                <p:nvPr/>
              </p:nvSpPr>
              <p:spPr bwMode="auto">
                <a:xfrm rot="3850530">
                  <a:off x="4551" y="1038"/>
                  <a:ext cx="0" cy="317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grpSp>
              <p:nvGrpSpPr>
                <p:cNvPr id="69" name="Group 205"/>
                <p:cNvGrpSpPr>
                  <a:grpSpLocks/>
                </p:cNvGrpSpPr>
                <p:nvPr/>
              </p:nvGrpSpPr>
              <p:grpSpPr bwMode="auto">
                <a:xfrm>
                  <a:off x="2969" y="1396"/>
                  <a:ext cx="888" cy="503"/>
                  <a:chOff x="2971" y="1386"/>
                  <a:chExt cx="888" cy="503"/>
                </a:xfrm>
              </p:grpSpPr>
              <p:sp>
                <p:nvSpPr>
                  <p:cNvPr id="77" name="Line 197"/>
                  <p:cNvSpPr>
                    <a:spLocks noChangeShapeType="1"/>
                  </p:cNvSpPr>
                  <p:nvPr/>
                </p:nvSpPr>
                <p:spPr bwMode="auto">
                  <a:xfrm rot="-1549470">
                    <a:off x="3367" y="1525"/>
                    <a:ext cx="1" cy="227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  <p:grpSp>
                <p:nvGrpSpPr>
                  <p:cNvPr id="78" name="Group 199"/>
                  <p:cNvGrpSpPr>
                    <a:grpSpLocks/>
                  </p:cNvGrpSpPr>
                  <p:nvPr/>
                </p:nvGrpSpPr>
                <p:grpSpPr bwMode="auto">
                  <a:xfrm>
                    <a:off x="2971" y="1662"/>
                    <a:ext cx="317" cy="227"/>
                    <a:chOff x="3821" y="1258"/>
                    <a:chExt cx="317" cy="227"/>
                  </a:xfrm>
                </p:grpSpPr>
                <p:sp>
                  <p:nvSpPr>
                    <p:cNvPr id="83" name="Line 200"/>
                    <p:cNvSpPr>
                      <a:spLocks noChangeShapeType="1"/>
                    </p:cNvSpPr>
                    <p:nvPr/>
                  </p:nvSpPr>
                  <p:spPr bwMode="auto">
                    <a:xfrm rot="-1549470">
                      <a:off x="3930" y="1258"/>
                      <a:ext cx="0" cy="22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84" name="Line 201"/>
                    <p:cNvSpPr>
                      <a:spLocks noChangeShapeType="1"/>
                    </p:cNvSpPr>
                    <p:nvPr/>
                  </p:nvSpPr>
                  <p:spPr bwMode="auto">
                    <a:xfrm rot="3850530">
                      <a:off x="3980" y="1315"/>
                      <a:ext cx="0" cy="31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79" name="Line 202"/>
                  <p:cNvSpPr>
                    <a:spLocks noChangeShapeType="1"/>
                  </p:cNvSpPr>
                  <p:nvPr/>
                </p:nvSpPr>
                <p:spPr bwMode="auto">
                  <a:xfrm rot="3850530">
                    <a:off x="3415" y="1582"/>
                    <a:ext cx="1" cy="317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  <p:grpSp>
                <p:nvGrpSpPr>
                  <p:cNvPr id="80" name="Group 204"/>
                  <p:cNvGrpSpPr>
                    <a:grpSpLocks/>
                  </p:cNvGrpSpPr>
                  <p:nvPr/>
                </p:nvGrpSpPr>
                <p:grpSpPr bwMode="auto">
                  <a:xfrm>
                    <a:off x="3542" y="1386"/>
                    <a:ext cx="317" cy="227"/>
                    <a:chOff x="3542" y="1386"/>
                    <a:chExt cx="317" cy="227"/>
                  </a:xfrm>
                </p:grpSpPr>
                <p:sp>
                  <p:nvSpPr>
                    <p:cNvPr id="81" name="Line 198"/>
                    <p:cNvSpPr>
                      <a:spLocks noChangeShapeType="1"/>
                    </p:cNvSpPr>
                    <p:nvPr/>
                  </p:nvSpPr>
                  <p:spPr bwMode="auto">
                    <a:xfrm rot="-1549470">
                      <a:off x="3652" y="1386"/>
                      <a:ext cx="1" cy="22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82" name="Line 203"/>
                    <p:cNvSpPr>
                      <a:spLocks noChangeShapeType="1"/>
                    </p:cNvSpPr>
                    <p:nvPr/>
                  </p:nvSpPr>
                  <p:spPr bwMode="auto">
                    <a:xfrm rot="3850530">
                      <a:off x="3700" y="1443"/>
                      <a:ext cx="1" cy="31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cs-CZ"/>
                    </a:p>
                  </p:txBody>
                </p:sp>
              </p:grpSp>
            </p:grpSp>
            <p:sp>
              <p:nvSpPr>
                <p:cNvPr id="70" name="Line 207"/>
                <p:cNvSpPr>
                  <a:spLocks noChangeShapeType="1"/>
                </p:cNvSpPr>
                <p:nvPr/>
              </p:nvSpPr>
              <p:spPr bwMode="auto">
                <a:xfrm rot="-1549470">
                  <a:off x="2505" y="1952"/>
                  <a:ext cx="1" cy="227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grpSp>
              <p:nvGrpSpPr>
                <p:cNvPr id="71" name="Group 208"/>
                <p:cNvGrpSpPr>
                  <a:grpSpLocks/>
                </p:cNvGrpSpPr>
                <p:nvPr/>
              </p:nvGrpSpPr>
              <p:grpSpPr bwMode="auto">
                <a:xfrm>
                  <a:off x="2109" y="2089"/>
                  <a:ext cx="317" cy="227"/>
                  <a:chOff x="3821" y="1258"/>
                  <a:chExt cx="317" cy="227"/>
                </a:xfrm>
              </p:grpSpPr>
              <p:sp>
                <p:nvSpPr>
                  <p:cNvPr id="75" name="Line 209"/>
                  <p:cNvSpPr>
                    <a:spLocks noChangeShapeType="1"/>
                  </p:cNvSpPr>
                  <p:nvPr/>
                </p:nvSpPr>
                <p:spPr bwMode="auto">
                  <a:xfrm rot="-1549470">
                    <a:off x="3930" y="1258"/>
                    <a:ext cx="0" cy="227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  <p:sp>
                <p:nvSpPr>
                  <p:cNvPr id="76" name="Line 210"/>
                  <p:cNvSpPr>
                    <a:spLocks noChangeShapeType="1"/>
                  </p:cNvSpPr>
                  <p:nvPr/>
                </p:nvSpPr>
                <p:spPr bwMode="auto">
                  <a:xfrm rot="3850530">
                    <a:off x="3980" y="1315"/>
                    <a:ext cx="0" cy="317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72" name="Line 211"/>
                <p:cNvSpPr>
                  <a:spLocks noChangeShapeType="1"/>
                </p:cNvSpPr>
                <p:nvPr/>
              </p:nvSpPr>
              <p:spPr bwMode="auto">
                <a:xfrm rot="3850530">
                  <a:off x="2553" y="2009"/>
                  <a:ext cx="1" cy="317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73" name="Line 213"/>
                <p:cNvSpPr>
                  <a:spLocks noChangeShapeType="1"/>
                </p:cNvSpPr>
                <p:nvPr/>
              </p:nvSpPr>
              <p:spPr bwMode="auto">
                <a:xfrm rot="-1549470">
                  <a:off x="2790" y="1813"/>
                  <a:ext cx="1" cy="227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74" name="Line 214"/>
                <p:cNvSpPr>
                  <a:spLocks noChangeShapeType="1"/>
                </p:cNvSpPr>
                <p:nvPr/>
              </p:nvSpPr>
              <p:spPr bwMode="auto">
                <a:xfrm rot="3850530" flipV="1">
                  <a:off x="2845" y="1857"/>
                  <a:ext cx="1" cy="336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87" name="AutoShape 2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7088" y="1672630"/>
            <a:ext cx="1873250" cy="5048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 dirty="0"/>
              <a:t>Spustit animaci</a:t>
            </a:r>
          </a:p>
        </p:txBody>
      </p:sp>
      <p:sp>
        <p:nvSpPr>
          <p:cNvPr id="88" name="Line 228"/>
          <p:cNvSpPr>
            <a:spLocks noChangeShapeType="1"/>
          </p:cNvSpPr>
          <p:nvPr/>
        </p:nvSpPr>
        <p:spPr bwMode="auto">
          <a:xfrm>
            <a:off x="4067175" y="3690343"/>
            <a:ext cx="3817938" cy="1655762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/>
            <a:tailEnd type="arrow" w="lg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89" name="Text Box 229"/>
          <p:cNvSpPr txBox="1">
            <a:spLocks noChangeArrowheads="1"/>
          </p:cNvSpPr>
          <p:nvPr/>
        </p:nvSpPr>
        <p:spPr bwMode="auto">
          <a:xfrm>
            <a:off x="7723188" y="953493"/>
            <a:ext cx="1181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>
                <a:solidFill>
                  <a:srgbClr val="008000"/>
                </a:solidFill>
              </a:rPr>
              <a:t>Vedoucí </a:t>
            </a:r>
          </a:p>
          <a:p>
            <a:pPr algn="ctr"/>
            <a:r>
              <a:rPr lang="cs-CZ">
                <a:solidFill>
                  <a:srgbClr val="008000"/>
                </a:solidFill>
              </a:rPr>
              <a:t>řetězec</a:t>
            </a:r>
          </a:p>
        </p:txBody>
      </p:sp>
      <p:sp>
        <p:nvSpPr>
          <p:cNvPr id="90" name="Text Box 230"/>
          <p:cNvSpPr txBox="1">
            <a:spLocks noChangeArrowheads="1"/>
          </p:cNvSpPr>
          <p:nvPr/>
        </p:nvSpPr>
        <p:spPr bwMode="auto">
          <a:xfrm>
            <a:off x="7235825" y="66456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E18E07"/>
                </a:solidFill>
              </a:rPr>
              <a:t>3'</a:t>
            </a:r>
          </a:p>
        </p:txBody>
      </p:sp>
      <p:sp>
        <p:nvSpPr>
          <p:cNvPr id="91" name="Text Box 231"/>
          <p:cNvSpPr txBox="1">
            <a:spLocks noChangeArrowheads="1"/>
          </p:cNvSpPr>
          <p:nvPr/>
        </p:nvSpPr>
        <p:spPr bwMode="auto">
          <a:xfrm>
            <a:off x="179388" y="325695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E18E07"/>
                </a:solidFill>
              </a:rPr>
              <a:t>5'</a:t>
            </a:r>
          </a:p>
        </p:txBody>
      </p:sp>
      <p:grpSp>
        <p:nvGrpSpPr>
          <p:cNvPr id="92" name="Group 234"/>
          <p:cNvGrpSpPr>
            <a:grpSpLocks/>
          </p:cNvGrpSpPr>
          <p:nvPr/>
        </p:nvGrpSpPr>
        <p:grpSpPr bwMode="auto">
          <a:xfrm rot="13740000">
            <a:off x="6882607" y="5616773"/>
            <a:ext cx="469900" cy="360363"/>
            <a:chOff x="3821" y="1258"/>
            <a:chExt cx="317" cy="227"/>
          </a:xfrm>
        </p:grpSpPr>
        <p:sp>
          <p:nvSpPr>
            <p:cNvPr id="93" name="Line 235"/>
            <p:cNvSpPr>
              <a:spLocks noChangeShapeType="1"/>
            </p:cNvSpPr>
            <p:nvPr/>
          </p:nvSpPr>
          <p:spPr bwMode="auto">
            <a:xfrm rot="-1549470">
              <a:off x="3930" y="1258"/>
              <a:ext cx="0" cy="22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4" name="Line 236"/>
            <p:cNvSpPr>
              <a:spLocks noChangeShapeType="1"/>
            </p:cNvSpPr>
            <p:nvPr/>
          </p:nvSpPr>
          <p:spPr bwMode="auto">
            <a:xfrm rot="3850530">
              <a:off x="3980" y="1315"/>
              <a:ext cx="0" cy="31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95" name="Group 240"/>
          <p:cNvGrpSpPr>
            <a:grpSpLocks/>
          </p:cNvGrpSpPr>
          <p:nvPr/>
        </p:nvGrpSpPr>
        <p:grpSpPr bwMode="auto">
          <a:xfrm>
            <a:off x="6567488" y="5488980"/>
            <a:ext cx="471487" cy="360363"/>
            <a:chOff x="4125" y="3077"/>
            <a:chExt cx="297" cy="227"/>
          </a:xfrm>
        </p:grpSpPr>
        <p:sp>
          <p:nvSpPr>
            <p:cNvPr id="96" name="Line 232"/>
            <p:cNvSpPr>
              <a:spLocks noChangeShapeType="1"/>
            </p:cNvSpPr>
            <p:nvPr/>
          </p:nvSpPr>
          <p:spPr bwMode="auto">
            <a:xfrm rot="12190530">
              <a:off x="4227" y="3077"/>
              <a:ext cx="0" cy="22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7" name="Line 237"/>
            <p:cNvSpPr>
              <a:spLocks noChangeShapeType="1"/>
            </p:cNvSpPr>
            <p:nvPr/>
          </p:nvSpPr>
          <p:spPr bwMode="auto">
            <a:xfrm rot="17590530">
              <a:off x="4273" y="2940"/>
              <a:ext cx="1" cy="29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98" name="Line 243"/>
          <p:cNvSpPr>
            <a:spLocks noChangeShapeType="1"/>
          </p:cNvSpPr>
          <p:nvPr/>
        </p:nvSpPr>
        <p:spPr bwMode="auto">
          <a:xfrm rot="12310530">
            <a:off x="6275388" y="5284193"/>
            <a:ext cx="0" cy="360362"/>
          </a:xfrm>
          <a:prstGeom prst="line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99" name="Line 244"/>
          <p:cNvSpPr>
            <a:spLocks noChangeShapeType="1"/>
          </p:cNvSpPr>
          <p:nvPr/>
        </p:nvSpPr>
        <p:spPr bwMode="auto">
          <a:xfrm rot="17710530">
            <a:off x="6387307" y="5104011"/>
            <a:ext cx="1588" cy="434975"/>
          </a:xfrm>
          <a:prstGeom prst="line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00" name="Text Box 96"/>
          <p:cNvSpPr txBox="1">
            <a:spLocks noChangeArrowheads="1"/>
          </p:cNvSpPr>
          <p:nvPr/>
        </p:nvSpPr>
        <p:spPr bwMode="auto">
          <a:xfrm>
            <a:off x="7524328" y="1556792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5'</a:t>
            </a:r>
          </a:p>
        </p:txBody>
      </p:sp>
      <p:sp>
        <p:nvSpPr>
          <p:cNvPr id="101" name="Text Box 95"/>
          <p:cNvSpPr txBox="1">
            <a:spLocks noChangeArrowheads="1"/>
          </p:cNvSpPr>
          <p:nvPr/>
        </p:nvSpPr>
        <p:spPr bwMode="auto">
          <a:xfrm>
            <a:off x="2915816" y="3573016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3'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-0.09046 0.036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-0.11406 0.1104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-0.11424 0.0682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-0.10625 0.1944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-0.09844 0.1627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-0.09844 0.1208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5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 animBg="1"/>
      <p:bldP spid="13" grpId="0" animBg="1"/>
      <p:bldP spid="88" grpId="0" animBg="1"/>
      <p:bldP spid="100" grpId="0"/>
      <p:bldP spid="1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Terminace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3554" name="Picture 2" descr="Replikace DNA. Foto: Wikipedia">
            <a:hlinkClick r:id="rId3" tooltip="Replikace DNA. Foto: Wikipedia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1624" y="1944216"/>
            <a:ext cx="9195624" cy="4869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510</Words>
  <Application>Microsoft Office PowerPoint</Application>
  <PresentationFormat>Předvádění na obrazovce (4:3)</PresentationFormat>
  <Paragraphs>102</Paragraphs>
  <Slides>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Replikace</vt:lpstr>
      <vt:lpstr>Semikonzervativní proces</vt:lpstr>
      <vt:lpstr>Snímek 3</vt:lpstr>
      <vt:lpstr>Lidská (DNA-dependentní) DNA-polymeráza</vt:lpstr>
      <vt:lpstr>Iniciace</vt:lpstr>
      <vt:lpstr>Elongace</vt:lpstr>
      <vt:lpstr>Vedoucí řetězec X  Váznoucí řetězec</vt:lpstr>
      <vt:lpstr>Okazakiho fragmenty</vt:lpstr>
      <vt:lpstr>Terminace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Replikace</dc:title>
  <dc:creator>alesnb</dc:creator>
  <cp:lastModifiedBy>alesnb</cp:lastModifiedBy>
  <cp:revision>12</cp:revision>
  <dcterms:created xsi:type="dcterms:W3CDTF">2014-02-23T16:24:21Z</dcterms:created>
  <dcterms:modified xsi:type="dcterms:W3CDTF">2014-03-01T13:25:55Z</dcterms:modified>
</cp:coreProperties>
</file>