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3" r:id="rId6"/>
    <p:sldId id="265" r:id="rId7"/>
    <p:sldId id="266" r:id="rId8"/>
    <p:sldId id="267" r:id="rId9"/>
    <p:sldId id="268" r:id="rId10"/>
    <p:sldId id="269" r:id="rId11"/>
    <p:sldId id="278" r:id="rId12"/>
    <p:sldId id="273" r:id="rId13"/>
    <p:sldId id="274" r:id="rId14"/>
    <p:sldId id="275" r:id="rId15"/>
    <p:sldId id="276" r:id="rId16"/>
    <p:sldId id="277" r:id="rId17"/>
    <p:sldId id="271" r:id="rId18"/>
    <p:sldId id="279" r:id="rId19"/>
    <p:sldId id="280" r:id="rId20"/>
    <p:sldId id="281" r:id="rId21"/>
    <p:sldId id="283" r:id="rId22"/>
    <p:sldId id="284" r:id="rId23"/>
    <p:sldId id="286" r:id="rId24"/>
    <p:sldId id="287" r:id="rId25"/>
    <p:sldId id="288" r:id="rId26"/>
    <p:sldId id="28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7C7F2-2C5E-4AEE-BDFD-4696E5D69F12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BE47E-7574-4810-926C-B68A1690785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BE47E-7574-4810-926C-B68A1690785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9E46FA-10A9-43A4-B8AB-EAD924BEAF24}" type="slidenum">
              <a:rPr lang="cs-CZ"/>
              <a:pPr/>
              <a:t>4</a:t>
            </a:fld>
            <a:endParaRPr lang="cs-CZ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7B6C3-32E2-4B42-9695-AEFE697360FC}" type="slidenum">
              <a:rPr lang="cs-CZ"/>
              <a:pPr/>
              <a:t>5</a:t>
            </a:fld>
            <a:endParaRPr lang="cs-CZ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Kodon AUG slouží jako tzv. iniciační kodon (signalizuje začátek translace) a také jako kodon, ke kterému je přiřazen methionin. Kodony UAA, UAG a UGA se nazývají terminační někdy též stop kodony. Terminační kodony signalizují konec kódující sekvence.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B3981-1F30-4E45-9190-D0B14AB400F8}" type="slidenum">
              <a:rPr lang="cs-CZ"/>
              <a:pPr/>
              <a:t>23</a:t>
            </a:fld>
            <a:endParaRPr lang="cs-CZ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30A16A-9A2B-485A-9870-448B80DB6F99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5E783C-50CC-42A8-994D-A1B260DC0FF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vp.cz/~vondrackova/maturanti/Prezentace/(14)%20Translace%2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Translace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7200" b="1" u="sng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7200" b="1" u="sng" dirty="0" smtClean="0">
                <a:latin typeface="Arial" pitchFamily="34" charset="0"/>
                <a:cs typeface="Arial" pitchFamily="34" charset="0"/>
              </a:rPr>
              <a:t>abití molekul </a:t>
            </a:r>
            <a:r>
              <a:rPr lang="cs-CZ" sz="7200" b="1" u="sng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7200" b="1" u="sn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>
              <a:buNone/>
            </a:pPr>
            <a:endParaRPr lang="cs-CZ" sz="7200" b="1" u="sng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buFont typeface="+mj-lt"/>
              <a:buAutoNum type="arabicPeriod" startAt="2"/>
            </a:pPr>
            <a:r>
              <a:rPr lang="cs-CZ" sz="7200" b="1" u="sng" dirty="0" smtClean="0">
                <a:latin typeface="Arial" pitchFamily="34" charset="0"/>
                <a:cs typeface="Arial" pitchFamily="34" charset="0"/>
              </a:rPr>
              <a:t>Iniciace</a:t>
            </a:r>
            <a:endParaRPr lang="cs-CZ" sz="7200" b="1" u="sng" dirty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kumimoji="1" lang="cs-CZ" sz="7200" dirty="0">
                <a:latin typeface="Arial" pitchFamily="34" charset="0"/>
                <a:cs typeface="Arial" pitchFamily="34" charset="0"/>
              </a:rPr>
              <a:t>s</a:t>
            </a:r>
            <a:r>
              <a:rPr kumimoji="1" lang="cs-CZ" sz="7200" dirty="0" smtClean="0">
                <a:latin typeface="Arial" pitchFamily="34" charset="0"/>
                <a:cs typeface="Arial" pitchFamily="34" charset="0"/>
              </a:rPr>
              <a:t>pojení malé ribozomální podjednotky s </a:t>
            </a:r>
            <a:r>
              <a:rPr kumimoji="1" lang="cs-CZ" sz="7200" b="1" dirty="0" smtClean="0">
                <a:latin typeface="Arial" pitchFamily="34" charset="0"/>
                <a:cs typeface="Arial" pitchFamily="34" charset="0"/>
              </a:rPr>
              <a:t>iniciační </a:t>
            </a:r>
            <a:r>
              <a:rPr kumimoji="1" lang="cs-CZ" sz="7200" b="1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která má na sobě vázaný </a:t>
            </a:r>
            <a:r>
              <a:rPr kumimoji="1" lang="cs-CZ" sz="7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methionin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(u bakterií formyl-methionin)</a:t>
            </a:r>
          </a:p>
          <a:p>
            <a:pPr marL="914400" lvl="1" indent="-514350">
              <a:buNone/>
            </a:pPr>
            <a:r>
              <a:rPr kumimoji="1" lang="cs-CZ" sz="7200" dirty="0">
                <a:latin typeface="Arial" pitchFamily="34" charset="0"/>
                <a:cs typeface="Arial" pitchFamily="34" charset="0"/>
              </a:rPr>
              <a:t>	</a:t>
            </a:r>
            <a:r>
              <a:rPr kumimoji="1" lang="cs-CZ" sz="72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eukaryot je iniciační </a:t>
            </a:r>
            <a:r>
              <a:rPr kumimoji="1" lang="cs-CZ" sz="72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tRNA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 navázaným methioninem připojená k malé ribozomální jednotce za asistence několika tzv. </a:t>
            </a:r>
            <a:r>
              <a:rPr kumimoji="1" lang="cs-CZ" sz="7200" b="1" dirty="0" smtClean="0">
                <a:latin typeface="Arial" pitchFamily="34" charset="0"/>
                <a:cs typeface="Arial" pitchFamily="34" charset="0"/>
              </a:rPr>
              <a:t>iniciačních faktorů</a:t>
            </a:r>
          </a:p>
          <a:p>
            <a:pPr marL="914400" lvl="1" indent="-514350">
              <a:buFont typeface="+mj-lt"/>
              <a:buAutoNum type="arabicParenR"/>
            </a:pPr>
            <a:r>
              <a:rPr lang="cs-CZ" sz="7200" dirty="0" smtClean="0">
                <a:latin typeface="Arial" pitchFamily="34" charset="0"/>
                <a:cs typeface="Arial" pitchFamily="34" charset="0"/>
              </a:rPr>
              <a:t>nalezení </a:t>
            </a: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iniciačního kodonu AUG </a:t>
            </a:r>
            <a:r>
              <a:rPr lang="cs-CZ" sz="7200" dirty="0" smtClean="0">
                <a:latin typeface="Arial" pitchFamily="34" charset="0"/>
                <a:cs typeface="Arial" pitchFamily="34" charset="0"/>
              </a:rPr>
              <a:t>na molekule mRNA malou ribozomální podjednotkou s navázanou iniciační </a:t>
            </a:r>
            <a:r>
              <a:rPr lang="cs-CZ" sz="7200" dirty="0" err="1" smtClean="0">
                <a:latin typeface="Arial" pitchFamily="34" charset="0"/>
                <a:cs typeface="Arial" pitchFamily="34" charset="0"/>
              </a:rPr>
              <a:t>tRNA</a:t>
            </a:r>
            <a:endParaRPr lang="cs-CZ" sz="7200" dirty="0" smtClean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cs-CZ" sz="72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7200" dirty="0" smtClean="0">
                <a:latin typeface="Arial" pitchFamily="34" charset="0"/>
                <a:cs typeface="Arial" pitchFamily="34" charset="0"/>
              </a:rPr>
              <a:t>pojení malé ribozomální podjednotky s navázanou iniciační </a:t>
            </a:r>
            <a:r>
              <a:rPr lang="cs-CZ" sz="7200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72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velké ribozomální podjednotky</a:t>
            </a:r>
            <a:r>
              <a:rPr lang="cs-CZ" sz="7200" dirty="0" smtClean="0">
                <a:latin typeface="Arial" pitchFamily="34" charset="0"/>
                <a:cs typeface="Arial" pitchFamily="34" charset="0"/>
              </a:rPr>
              <a:t> na molekule mRNA obvykle blízko jejího 5'-konce</a:t>
            </a:r>
          </a:p>
          <a:p>
            <a:pPr marL="914400" lvl="1" indent="-514350">
              <a:buFont typeface="+mj-lt"/>
              <a:buAutoNum type="arabicParenR"/>
            </a:pPr>
            <a:r>
              <a:rPr lang="cs-CZ" sz="7200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7200" dirty="0" smtClean="0">
                <a:latin typeface="Arial" pitchFamily="34" charset="0"/>
                <a:cs typeface="Arial" pitchFamily="34" charset="0"/>
              </a:rPr>
              <a:t>avázání </a:t>
            </a: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další molekuly </a:t>
            </a:r>
            <a:r>
              <a:rPr lang="cs-CZ" sz="7200" b="1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7200" dirty="0" smtClean="0">
                <a:latin typeface="Arial" pitchFamily="34" charset="0"/>
                <a:cs typeface="Arial" pitchFamily="34" charset="0"/>
              </a:rPr>
              <a:t>, která přináší </a:t>
            </a: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aminokyselinu aa2</a:t>
            </a:r>
          </a:p>
          <a:p>
            <a:pPr marL="914400" lvl="1" indent="-514350">
              <a:buFont typeface="+mj-lt"/>
              <a:buAutoNum type="arabicParenR"/>
            </a:pPr>
            <a:r>
              <a:rPr kumimoji="1" lang="cs-CZ" sz="7200" dirty="0" smtClean="0">
                <a:latin typeface="Arial" pitchFamily="34" charset="0"/>
                <a:cs typeface="Arial" pitchFamily="34" charset="0"/>
              </a:rPr>
              <a:t>vznik</a:t>
            </a:r>
            <a:r>
              <a:rPr kumimoji="1" lang="cs-CZ" sz="7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1" lang="cs-CZ" sz="7200" b="1" dirty="0" smtClean="0">
                <a:latin typeface="Arial" pitchFamily="34" charset="0"/>
                <a:cs typeface="Arial" pitchFamily="34" charset="0"/>
              </a:rPr>
              <a:t>peptidové vazby </a:t>
            </a:r>
            <a:r>
              <a:rPr kumimoji="1" lang="cs-CZ" sz="7200" b="0" dirty="0" smtClean="0">
                <a:latin typeface="Arial" pitchFamily="34" charset="0"/>
                <a:cs typeface="Arial" pitchFamily="34" charset="0"/>
              </a:rPr>
              <a:t>mezi methioninem a přicházející aminokyselinou 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aa</a:t>
            </a:r>
            <a:r>
              <a:rPr kumimoji="1" lang="cs-CZ" sz="7200" b="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ribozom začíná stavět polypeptid</a:t>
            </a:r>
          </a:p>
          <a:p>
            <a:pPr marL="914400" lvl="1" indent="-514350">
              <a:buNone/>
            </a:pPr>
            <a:r>
              <a:rPr lang="cs-CZ" sz="7200" dirty="0" smtClean="0">
                <a:latin typeface="Arial" pitchFamily="34" charset="0"/>
                <a:cs typeface="Arial" pitchFamily="34" charset="0"/>
              </a:rPr>
              <a:t>	methionin je napojen C koncem peptidovou vazbou na aminoskupinu aminokyseliny aa2 pomocí enzymu </a:t>
            </a: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transpeptidas</a:t>
            </a:r>
            <a:r>
              <a:rPr lang="cs-CZ" sz="7200" b="1" dirty="0">
                <a:latin typeface="Arial" pitchFamily="34" charset="0"/>
                <a:cs typeface="Arial" pitchFamily="34" charset="0"/>
              </a:rPr>
              <a:t>y</a:t>
            </a: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cs-CZ" sz="7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7200" b="1" dirty="0" smtClean="0">
                <a:latin typeface="Arial" pitchFamily="34" charset="0"/>
                <a:cs typeface="Arial" pitchFamily="34" charset="0"/>
              </a:rPr>
              <a:t>peptidyltransferasy</a:t>
            </a:r>
            <a:endParaRPr lang="cs-CZ" sz="7200" b="1" dirty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kumimoji="1" lang="cs-CZ" sz="7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posunutí</a:t>
            </a:r>
            <a:r>
              <a:rPr kumimoji="1" lang="cs-CZ" sz="7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1" lang="cs-CZ" sz="7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ribozomu o 3 nukleotidy 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podél mRNA</a:t>
            </a:r>
            <a:r>
              <a:rPr kumimoji="1" lang="cs-CZ" sz="7200" dirty="0" smtClean="0">
                <a:latin typeface="Arial" pitchFamily="34" charset="0"/>
                <a:cs typeface="Arial" pitchFamily="34" charset="0"/>
              </a:rPr>
              <a:t>, uvolnění </a:t>
            </a:r>
            <a:r>
              <a:rPr kumimoji="1" lang="cs-CZ" sz="7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tRNA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bez navázané aminokyseliny= </a:t>
            </a:r>
            <a:r>
              <a:rPr kumimoji="1" lang="cs-CZ" sz="7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vybité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 E-místa a přesun </a:t>
            </a:r>
            <a:r>
              <a:rPr kumimoji="1" lang="cs-CZ" sz="72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tRNA</a:t>
            </a:r>
            <a:r>
              <a:rPr kumimoji="1" lang="cs-CZ" sz="7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 A-místa do P-místa =&gt; pokračovaní procesu</a:t>
            </a:r>
            <a:endParaRPr kumimoji="1" lang="cs-CZ" sz="7200" dirty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+mj-lt"/>
              <a:buAutoNum type="arabicParenR"/>
            </a:pPr>
            <a:endParaRPr kumimoji="1" lang="cs-CZ" sz="7200" dirty="0" smtClean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+mj-lt"/>
              <a:buAutoNum type="arabicParenR"/>
            </a:pPr>
            <a:endParaRPr lang="cs-CZ" sz="3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kumimoji="1" lang="cs-CZ" sz="3800" dirty="0">
                <a:latin typeface="Arial" pitchFamily="34" charset="0"/>
                <a:cs typeface="Arial" pitchFamily="34" charset="0"/>
              </a:rPr>
              <a:t>	</a:t>
            </a:r>
            <a:endParaRPr kumimoji="1" lang="cs-CZ" sz="3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kumimoji="1" lang="cs-CZ" sz="3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kumimoji="1" lang="cs-CZ" b="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1" name="Rectangle 185"/>
          <p:cNvSpPr>
            <a:spLocks noChangeArrowheads="1"/>
          </p:cNvSpPr>
          <p:nvPr/>
        </p:nvSpPr>
        <p:spPr bwMode="auto">
          <a:xfrm>
            <a:off x="1314450" y="7938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Postup translace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Line 17"/>
          <p:cNvSpPr>
            <a:spLocks noChangeShapeType="1"/>
          </p:cNvSpPr>
          <p:nvPr/>
        </p:nvSpPr>
        <p:spPr bwMode="auto">
          <a:xfrm>
            <a:off x="1763713" y="1773238"/>
            <a:ext cx="936625" cy="503237"/>
          </a:xfrm>
          <a:prstGeom prst="line">
            <a:avLst/>
          </a:prstGeom>
          <a:noFill/>
          <a:ln w="25400">
            <a:solidFill>
              <a:srgbClr val="FF00FF"/>
            </a:solidFill>
            <a:miter lim="800000"/>
            <a:headEnd type="arrow" w="lg" len="med"/>
            <a:tailEnd type="none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2700338" y="1989138"/>
            <a:ext cx="20875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cs-CZ">
                <a:solidFill>
                  <a:srgbClr val="CC00FF"/>
                </a:solidFill>
              </a:rPr>
              <a:t>iniciační tRNA</a:t>
            </a:r>
            <a:r>
              <a:rPr kumimoji="1" lang="cs-CZ">
                <a:solidFill>
                  <a:schemeClr val="tx1"/>
                </a:solidFill>
              </a:rPr>
              <a:t>, </a:t>
            </a:r>
          </a:p>
          <a:p>
            <a:r>
              <a:rPr kumimoji="1" lang="cs-CZ">
                <a:solidFill>
                  <a:schemeClr val="tx1"/>
                </a:solidFill>
              </a:rPr>
              <a:t>která má na sobě vázaný methionin</a:t>
            </a:r>
          </a:p>
        </p:txBody>
      </p:sp>
      <p:sp>
        <p:nvSpPr>
          <p:cNvPr id="29" name="Line 63"/>
          <p:cNvSpPr>
            <a:spLocks noChangeShapeType="1"/>
          </p:cNvSpPr>
          <p:nvPr/>
        </p:nvSpPr>
        <p:spPr bwMode="auto">
          <a:xfrm>
            <a:off x="1908175" y="3556000"/>
            <a:ext cx="936625" cy="503238"/>
          </a:xfrm>
          <a:prstGeom prst="line">
            <a:avLst/>
          </a:prstGeom>
          <a:noFill/>
          <a:ln w="25400">
            <a:solidFill>
              <a:srgbClr val="FF00FF"/>
            </a:solidFill>
            <a:miter lim="800000"/>
            <a:headEnd type="arrow" w="lg" len="med"/>
            <a:tailEnd type="none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" name="Text Box 64"/>
          <p:cNvSpPr txBox="1">
            <a:spLocks noChangeArrowheads="1"/>
          </p:cNvSpPr>
          <p:nvPr/>
        </p:nvSpPr>
        <p:spPr bwMode="auto">
          <a:xfrm>
            <a:off x="2844800" y="3716338"/>
            <a:ext cx="20875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cs-CZ">
                <a:solidFill>
                  <a:srgbClr val="CC00FF"/>
                </a:solidFill>
              </a:rPr>
              <a:t>Malá ribosomální podjednotka</a:t>
            </a:r>
            <a:endParaRPr kumimoji="1" lang="cs-CZ">
              <a:solidFill>
                <a:schemeClr val="tx1"/>
              </a:solidFill>
            </a:endParaRPr>
          </a:p>
        </p:txBody>
      </p:sp>
      <p:grpSp>
        <p:nvGrpSpPr>
          <p:cNvPr id="31" name="Group 21"/>
          <p:cNvGrpSpPr>
            <a:grpSpLocks/>
          </p:cNvGrpSpPr>
          <p:nvPr/>
        </p:nvGrpSpPr>
        <p:grpSpPr bwMode="auto">
          <a:xfrm>
            <a:off x="539750" y="5564188"/>
            <a:ext cx="8389938" cy="960437"/>
            <a:chOff x="340" y="3505"/>
            <a:chExt cx="5285" cy="605"/>
          </a:xfrm>
        </p:grpSpPr>
        <p:sp>
          <p:nvSpPr>
            <p:cNvPr id="32" name="Freeform 15"/>
            <p:cNvSpPr>
              <a:spLocks/>
            </p:cNvSpPr>
            <p:nvPr/>
          </p:nvSpPr>
          <p:spPr bwMode="auto">
            <a:xfrm rot="308523">
              <a:off x="657" y="3505"/>
              <a:ext cx="4717" cy="378"/>
            </a:xfrm>
            <a:custGeom>
              <a:avLst/>
              <a:gdLst/>
              <a:ahLst/>
              <a:cxnLst>
                <a:cxn ang="0">
                  <a:pos x="0" y="363"/>
                </a:cxn>
                <a:cxn ang="0">
                  <a:pos x="1588" y="91"/>
                </a:cxn>
                <a:cxn ang="0">
                  <a:pos x="2994" y="545"/>
                </a:cxn>
                <a:cxn ang="0">
                  <a:pos x="4717" y="0"/>
                </a:cxn>
              </a:cxnLst>
              <a:rect l="0" t="0" r="r" b="b"/>
              <a:pathLst>
                <a:path w="4717" h="560">
                  <a:moveTo>
                    <a:pt x="0" y="363"/>
                  </a:moveTo>
                  <a:cubicBezTo>
                    <a:pt x="544" y="212"/>
                    <a:pt x="1089" y="61"/>
                    <a:pt x="1588" y="91"/>
                  </a:cubicBezTo>
                  <a:cubicBezTo>
                    <a:pt x="2087" y="121"/>
                    <a:pt x="2473" y="560"/>
                    <a:pt x="2994" y="545"/>
                  </a:cubicBezTo>
                  <a:cubicBezTo>
                    <a:pt x="3515" y="530"/>
                    <a:pt x="4116" y="265"/>
                    <a:pt x="4717" y="0"/>
                  </a:cubicBezTo>
                </a:path>
              </a:pathLst>
            </a:custGeom>
            <a:noFill/>
            <a:ln w="28575" cap="flat" cmpd="sng">
              <a:solidFill>
                <a:srgbClr val="3366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3" name="Text Box 16"/>
            <p:cNvSpPr txBox="1">
              <a:spLocks noChangeArrowheads="1"/>
            </p:cNvSpPr>
            <p:nvPr/>
          </p:nvSpPr>
          <p:spPr bwMode="auto">
            <a:xfrm>
              <a:off x="4410" y="3898"/>
              <a:ext cx="4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34" name="Text Box 19"/>
            <p:cNvSpPr txBox="1">
              <a:spLocks noChangeArrowheads="1"/>
            </p:cNvSpPr>
            <p:nvPr/>
          </p:nvSpPr>
          <p:spPr bwMode="auto">
            <a:xfrm>
              <a:off x="340" y="3505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5375" y="3686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chemeClr val="tx1"/>
                  </a:solidFill>
                </a:rPr>
                <a:t>3'</a:t>
              </a:r>
            </a:p>
          </p:txBody>
        </p:sp>
      </p:grpSp>
      <p:sp>
        <p:nvSpPr>
          <p:cNvPr id="36" name="Rectangle 72"/>
          <p:cNvSpPr>
            <a:spLocks noChangeArrowheads="1"/>
          </p:cNvSpPr>
          <p:nvPr/>
        </p:nvSpPr>
        <p:spPr bwMode="auto">
          <a:xfrm>
            <a:off x="3492500" y="5516563"/>
            <a:ext cx="20955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000" b="0" dirty="0">
                <a:solidFill>
                  <a:srgbClr val="FF0000"/>
                </a:solidFill>
                <a:latin typeface="Arial Black" pitchFamily="34" charset="0"/>
              </a:rPr>
              <a:t>AUG</a:t>
            </a:r>
          </a:p>
        </p:txBody>
      </p:sp>
      <p:grpSp>
        <p:nvGrpSpPr>
          <p:cNvPr id="37" name="Group 99"/>
          <p:cNvGrpSpPr>
            <a:grpSpLocks noChangeAspect="1"/>
          </p:cNvGrpSpPr>
          <p:nvPr/>
        </p:nvGrpSpPr>
        <p:grpSpPr bwMode="auto">
          <a:xfrm>
            <a:off x="1031875" y="2938463"/>
            <a:ext cx="1514475" cy="581025"/>
            <a:chOff x="797" y="355"/>
            <a:chExt cx="477" cy="183"/>
          </a:xfrm>
        </p:grpSpPr>
        <p:sp>
          <p:nvSpPr>
            <p:cNvPr id="38" name="AutoShape 100"/>
            <p:cNvSpPr>
              <a:spLocks noChangeAspect="1" noChangeArrowheads="1"/>
            </p:cNvSpPr>
            <p:nvPr/>
          </p:nvSpPr>
          <p:spPr bwMode="auto">
            <a:xfrm>
              <a:off x="797" y="360"/>
              <a:ext cx="477" cy="178"/>
            </a:xfrm>
            <a:prstGeom prst="roundRect">
              <a:avLst>
                <a:gd name="adj" fmla="val 43171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39" name="Arc 101"/>
            <p:cNvSpPr>
              <a:spLocks noChangeAspect="1"/>
            </p:cNvSpPr>
            <p:nvPr/>
          </p:nvSpPr>
          <p:spPr bwMode="auto">
            <a:xfrm rot="10800000" flipH="1">
              <a:off x="867" y="355"/>
              <a:ext cx="113" cy="56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Arc 102"/>
            <p:cNvSpPr>
              <a:spLocks noChangeAspect="1"/>
            </p:cNvSpPr>
            <p:nvPr/>
          </p:nvSpPr>
          <p:spPr bwMode="auto">
            <a:xfrm rot="10800000" flipH="1">
              <a:off x="980" y="355"/>
              <a:ext cx="113" cy="7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Arc 103"/>
            <p:cNvSpPr>
              <a:spLocks noChangeAspect="1"/>
            </p:cNvSpPr>
            <p:nvPr/>
          </p:nvSpPr>
          <p:spPr bwMode="auto">
            <a:xfrm rot="10800000" flipH="1">
              <a:off x="1093" y="355"/>
              <a:ext cx="113" cy="7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42" name="Group 6"/>
          <p:cNvGrpSpPr>
            <a:grpSpLocks/>
          </p:cNvGrpSpPr>
          <p:nvPr/>
        </p:nvGrpSpPr>
        <p:grpSpPr bwMode="auto">
          <a:xfrm>
            <a:off x="1116013" y="819150"/>
            <a:ext cx="617537" cy="1008063"/>
            <a:chOff x="1610" y="2024"/>
            <a:chExt cx="389" cy="635"/>
          </a:xfrm>
        </p:grpSpPr>
        <p:grpSp>
          <p:nvGrpSpPr>
            <p:cNvPr id="43" name="Group 7"/>
            <p:cNvGrpSpPr>
              <a:grpSpLocks/>
            </p:cNvGrpSpPr>
            <p:nvPr/>
          </p:nvGrpSpPr>
          <p:grpSpPr bwMode="auto">
            <a:xfrm>
              <a:off x="1725" y="2296"/>
              <a:ext cx="274" cy="363"/>
              <a:chOff x="1156" y="2205"/>
              <a:chExt cx="274" cy="363"/>
            </a:xfrm>
          </p:grpSpPr>
          <p:sp>
            <p:nvSpPr>
              <p:cNvPr id="46" name="AutoShape 8"/>
              <p:cNvSpPr>
                <a:spLocks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" name="AutoShape 9"/>
              <p:cNvSpPr>
                <a:spLocks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Oval 10"/>
              <p:cNvSpPr>
                <a:spLocks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" name="Oval 11"/>
              <p:cNvSpPr>
                <a:spLocks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0" name="Oval 12"/>
              <p:cNvSpPr>
                <a:spLocks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>
              <a:off x="1861" y="2206"/>
              <a:ext cx="0" cy="90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5" name="Rectangle 14"/>
            <p:cNvSpPr>
              <a:spLocks noChangeArrowheads="1"/>
            </p:cNvSpPr>
            <p:nvPr/>
          </p:nvSpPr>
          <p:spPr bwMode="auto">
            <a:xfrm>
              <a:off x="1610" y="2024"/>
              <a:ext cx="273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Met</a:t>
              </a:r>
            </a:p>
          </p:txBody>
        </p:sp>
      </p:grpSp>
      <p:sp>
        <p:nvSpPr>
          <p:cNvPr id="51" name="Rectangle 185"/>
          <p:cNvSpPr>
            <a:spLocks noChangeArrowheads="1"/>
          </p:cNvSpPr>
          <p:nvPr/>
        </p:nvSpPr>
        <p:spPr bwMode="auto">
          <a:xfrm>
            <a:off x="1314450" y="7938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>
                <a:latin typeface="Arial" pitchFamily="34" charset="0"/>
                <a:cs typeface="Arial" pitchFamily="34" charset="0"/>
              </a:rPr>
              <a:t>Iniciace translace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4 0.0525 C 0.01233 0.07169 0.01406 0.09158 0.01632 0.11124 C 0.01805 0.12627 0.01719 0.13113 0.02274 0.14246 C 0.02587 0.15449 0.02674 0.18524 0.02934 0.18895 " pathEditMode="relative" rAng="0" ptsTypes="fffA">
                                      <p:cBhvr>
                                        <p:cTn id="4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8" grpId="0"/>
      <p:bldP spid="28" grpId="1"/>
      <p:bldP spid="29" grpId="0" animBg="1"/>
      <p:bldP spid="29" grpId="1" animBg="1"/>
      <p:bldP spid="30" grpId="0"/>
      <p:bldP spid="3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5"/>
          <p:cNvGrpSpPr>
            <a:grpSpLocks/>
          </p:cNvGrpSpPr>
          <p:nvPr/>
        </p:nvGrpSpPr>
        <p:grpSpPr bwMode="auto">
          <a:xfrm>
            <a:off x="1031875" y="2133600"/>
            <a:ext cx="1514475" cy="1430338"/>
            <a:chOff x="650" y="1344"/>
            <a:chExt cx="954" cy="901"/>
          </a:xfrm>
        </p:grpSpPr>
        <p:grpSp>
          <p:nvGrpSpPr>
            <p:cNvPr id="3" name="Group 187"/>
            <p:cNvGrpSpPr>
              <a:grpSpLocks noChangeAspect="1"/>
            </p:cNvGrpSpPr>
            <p:nvPr/>
          </p:nvGrpSpPr>
          <p:grpSpPr bwMode="auto">
            <a:xfrm>
              <a:off x="650" y="1879"/>
              <a:ext cx="954" cy="366"/>
              <a:chOff x="797" y="355"/>
              <a:chExt cx="477" cy="183"/>
            </a:xfrm>
          </p:grpSpPr>
          <p:sp>
            <p:nvSpPr>
              <p:cNvPr id="54460" name="AutoShape 188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54461" name="Arc 189"/>
              <p:cNvSpPr>
                <a:spLocks noChangeAspect="1"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4462" name="Arc 190"/>
              <p:cNvSpPr>
                <a:spLocks noChangeAspect="1"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4463" name="Arc 191"/>
              <p:cNvSpPr>
                <a:spLocks noChangeAspect="1"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" name="Group 193"/>
            <p:cNvGrpSpPr>
              <a:grpSpLocks/>
            </p:cNvGrpSpPr>
            <p:nvPr/>
          </p:nvGrpSpPr>
          <p:grpSpPr bwMode="auto">
            <a:xfrm>
              <a:off x="875" y="1344"/>
              <a:ext cx="389" cy="634"/>
              <a:chOff x="1037" y="1344"/>
              <a:chExt cx="389" cy="634"/>
            </a:xfrm>
          </p:grpSpPr>
          <p:sp>
            <p:nvSpPr>
              <p:cNvPr id="54419" name="Line 147"/>
              <p:cNvSpPr>
                <a:spLocks noChangeShapeType="1"/>
              </p:cNvSpPr>
              <p:nvPr/>
            </p:nvSpPr>
            <p:spPr bwMode="auto">
              <a:xfrm>
                <a:off x="1292" y="1526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grpSp>
            <p:nvGrpSpPr>
              <p:cNvPr id="5" name="Group 192"/>
              <p:cNvGrpSpPr>
                <a:grpSpLocks/>
              </p:cNvGrpSpPr>
              <p:nvPr/>
            </p:nvGrpSpPr>
            <p:grpSpPr bwMode="auto">
              <a:xfrm>
                <a:off x="1037" y="1344"/>
                <a:ext cx="389" cy="634"/>
                <a:chOff x="2256" y="1344"/>
                <a:chExt cx="389" cy="634"/>
              </a:xfrm>
            </p:grpSpPr>
            <p:grpSp>
              <p:nvGrpSpPr>
                <p:cNvPr id="6" name="Group 141"/>
                <p:cNvGrpSpPr>
                  <a:grpSpLocks/>
                </p:cNvGrpSpPr>
                <p:nvPr/>
              </p:nvGrpSpPr>
              <p:grpSpPr bwMode="auto">
                <a:xfrm>
                  <a:off x="2371" y="1615"/>
                  <a:ext cx="274" cy="363"/>
                  <a:chOff x="1156" y="2205"/>
                  <a:chExt cx="274" cy="363"/>
                </a:xfrm>
              </p:grpSpPr>
              <p:sp>
                <p:nvSpPr>
                  <p:cNvPr id="54414" name="AutoShape 142"/>
                  <p:cNvSpPr>
                    <a:spLocks noChangeArrowheads="1"/>
                  </p:cNvSpPr>
                  <p:nvPr/>
                </p:nvSpPr>
                <p:spPr bwMode="auto">
                  <a:xfrm>
                    <a:off x="1224" y="2205"/>
                    <a:ext cx="136" cy="273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4415" name="AutoShape 143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225" y="2318"/>
                    <a:ext cx="136" cy="27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4416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1202" y="2523"/>
                    <a:ext cx="45" cy="4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4417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2523"/>
                    <a:ext cx="45" cy="4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4418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1269" y="2523"/>
                    <a:ext cx="45" cy="4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54420" name="Rectangle 148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73" cy="18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kumimoji="1" lang="cs-CZ" sz="1200">
                      <a:solidFill>
                        <a:schemeClr val="tx1"/>
                      </a:solidFill>
                    </a:rPr>
                    <a:t>Met</a:t>
                  </a:r>
                </a:p>
              </p:txBody>
            </p:sp>
          </p:grpSp>
        </p:grpSp>
      </p:grpSp>
      <p:sp>
        <p:nvSpPr>
          <p:cNvPr id="54437" name="Rectangle 165"/>
          <p:cNvSpPr>
            <a:spLocks noChangeArrowheads="1"/>
          </p:cNvSpPr>
          <p:nvPr/>
        </p:nvSpPr>
        <p:spPr bwMode="auto">
          <a:xfrm>
            <a:off x="3492500" y="5516563"/>
            <a:ext cx="20955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000" b="0">
                <a:solidFill>
                  <a:srgbClr val="FF0000"/>
                </a:solidFill>
                <a:latin typeface="Arial Black" pitchFamily="34" charset="0"/>
              </a:rPr>
              <a:t>AUG</a:t>
            </a:r>
          </a:p>
        </p:txBody>
      </p:sp>
      <p:grpSp>
        <p:nvGrpSpPr>
          <p:cNvPr id="7" name="Group 159"/>
          <p:cNvGrpSpPr>
            <a:grpSpLocks/>
          </p:cNvGrpSpPr>
          <p:nvPr/>
        </p:nvGrpSpPr>
        <p:grpSpPr bwMode="auto">
          <a:xfrm>
            <a:off x="539750" y="5564188"/>
            <a:ext cx="8389938" cy="960437"/>
            <a:chOff x="340" y="3505"/>
            <a:chExt cx="5285" cy="605"/>
          </a:xfrm>
        </p:grpSpPr>
        <p:sp>
          <p:nvSpPr>
            <p:cNvPr id="54432" name="Freeform 160"/>
            <p:cNvSpPr>
              <a:spLocks/>
            </p:cNvSpPr>
            <p:nvPr/>
          </p:nvSpPr>
          <p:spPr bwMode="auto">
            <a:xfrm rot="308523">
              <a:off x="657" y="3505"/>
              <a:ext cx="4717" cy="378"/>
            </a:xfrm>
            <a:custGeom>
              <a:avLst/>
              <a:gdLst/>
              <a:ahLst/>
              <a:cxnLst>
                <a:cxn ang="0">
                  <a:pos x="0" y="363"/>
                </a:cxn>
                <a:cxn ang="0">
                  <a:pos x="1588" y="91"/>
                </a:cxn>
                <a:cxn ang="0">
                  <a:pos x="2994" y="545"/>
                </a:cxn>
                <a:cxn ang="0">
                  <a:pos x="4717" y="0"/>
                </a:cxn>
              </a:cxnLst>
              <a:rect l="0" t="0" r="r" b="b"/>
              <a:pathLst>
                <a:path w="4717" h="560">
                  <a:moveTo>
                    <a:pt x="0" y="363"/>
                  </a:moveTo>
                  <a:cubicBezTo>
                    <a:pt x="544" y="212"/>
                    <a:pt x="1089" y="61"/>
                    <a:pt x="1588" y="91"/>
                  </a:cubicBezTo>
                  <a:cubicBezTo>
                    <a:pt x="2087" y="121"/>
                    <a:pt x="2473" y="560"/>
                    <a:pt x="2994" y="545"/>
                  </a:cubicBezTo>
                  <a:cubicBezTo>
                    <a:pt x="3515" y="530"/>
                    <a:pt x="4116" y="265"/>
                    <a:pt x="4717" y="0"/>
                  </a:cubicBezTo>
                </a:path>
              </a:pathLst>
            </a:custGeom>
            <a:noFill/>
            <a:ln w="28575" cap="flat" cmpd="sng">
              <a:solidFill>
                <a:srgbClr val="3366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54433" name="Text Box 161"/>
            <p:cNvSpPr txBox="1">
              <a:spLocks noChangeArrowheads="1"/>
            </p:cNvSpPr>
            <p:nvPr/>
          </p:nvSpPr>
          <p:spPr bwMode="auto">
            <a:xfrm>
              <a:off x="4410" y="3898"/>
              <a:ext cx="4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54434" name="Text Box 162"/>
            <p:cNvSpPr txBox="1">
              <a:spLocks noChangeArrowheads="1"/>
            </p:cNvSpPr>
            <p:nvPr/>
          </p:nvSpPr>
          <p:spPr bwMode="auto">
            <a:xfrm>
              <a:off x="340" y="3505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54435" name="Text Box 163"/>
            <p:cNvSpPr txBox="1">
              <a:spLocks noChangeArrowheads="1"/>
            </p:cNvSpPr>
            <p:nvPr/>
          </p:nvSpPr>
          <p:spPr bwMode="auto">
            <a:xfrm>
              <a:off x="5375" y="3686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chemeClr val="tx1"/>
                  </a:solidFill>
                </a:rPr>
                <a:t>3'</a:t>
              </a:r>
            </a:p>
          </p:txBody>
        </p:sp>
      </p:grpSp>
      <p:sp>
        <p:nvSpPr>
          <p:cNvPr id="27" name="Rectangle 185"/>
          <p:cNvSpPr>
            <a:spLocks noChangeArrowheads="1"/>
          </p:cNvSpPr>
          <p:nvPr/>
        </p:nvSpPr>
        <p:spPr bwMode="auto">
          <a:xfrm>
            <a:off x="1314450" y="7938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>
                <a:latin typeface="Arial" pitchFamily="34" charset="0"/>
                <a:cs typeface="Arial" pitchFamily="34" charset="0"/>
              </a:rPr>
              <a:t>Iniciace translace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125 C -0.02049 0.05764 -0.0408 0.10324 -0.04531 0.15486 C -0.04948 0.20578 -0.0316 0.28796 -0.02674 0.3206 C -0.02135 0.3537 -0.01823 0.35185 -0.01458 0.3506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4"/>
          <p:cNvGrpSpPr>
            <a:grpSpLocks/>
          </p:cNvGrpSpPr>
          <p:nvPr/>
        </p:nvGrpSpPr>
        <p:grpSpPr bwMode="auto">
          <a:xfrm rot="-223077">
            <a:off x="836613" y="1314450"/>
            <a:ext cx="1511300" cy="877888"/>
            <a:chOff x="2784" y="2336"/>
            <a:chExt cx="476" cy="277"/>
          </a:xfrm>
        </p:grpSpPr>
        <p:sp>
          <p:nvSpPr>
            <p:cNvPr id="59497" name="Freeform 105"/>
            <p:cNvSpPr>
              <a:spLocks noChangeAspect="1"/>
            </p:cNvSpPr>
            <p:nvPr/>
          </p:nvSpPr>
          <p:spPr bwMode="auto">
            <a:xfrm rot="139383">
              <a:off x="2784" y="2336"/>
              <a:ext cx="476" cy="269"/>
            </a:xfrm>
            <a:custGeom>
              <a:avLst/>
              <a:gdLst/>
              <a:ahLst/>
              <a:cxnLst>
                <a:cxn ang="0">
                  <a:pos x="438" y="30"/>
                </a:cxn>
                <a:cxn ang="0">
                  <a:pos x="256" y="30"/>
                </a:cxn>
                <a:cxn ang="0">
                  <a:pos x="166" y="120"/>
                </a:cxn>
                <a:cxn ang="0">
                  <a:pos x="30" y="347"/>
                </a:cxn>
                <a:cxn ang="0">
                  <a:pos x="75" y="574"/>
                </a:cxn>
                <a:cxn ang="0">
                  <a:pos x="483" y="619"/>
                </a:cxn>
                <a:cxn ang="0">
                  <a:pos x="846" y="529"/>
                </a:cxn>
                <a:cxn ang="0">
                  <a:pos x="755" y="211"/>
                </a:cxn>
                <a:cxn ang="0">
                  <a:pos x="619" y="30"/>
                </a:cxn>
                <a:cxn ang="0">
                  <a:pos x="347" y="30"/>
                </a:cxn>
              </a:cxnLst>
              <a:rect l="0" t="0" r="r" b="b"/>
              <a:pathLst>
                <a:path w="891" h="626">
                  <a:moveTo>
                    <a:pt x="438" y="30"/>
                  </a:moveTo>
                  <a:cubicBezTo>
                    <a:pt x="369" y="22"/>
                    <a:pt x="301" y="15"/>
                    <a:pt x="256" y="30"/>
                  </a:cubicBezTo>
                  <a:cubicBezTo>
                    <a:pt x="211" y="45"/>
                    <a:pt x="204" y="67"/>
                    <a:pt x="166" y="120"/>
                  </a:cubicBezTo>
                  <a:cubicBezTo>
                    <a:pt x="128" y="173"/>
                    <a:pt x="45" y="271"/>
                    <a:pt x="30" y="347"/>
                  </a:cubicBezTo>
                  <a:cubicBezTo>
                    <a:pt x="15" y="423"/>
                    <a:pt x="0" y="529"/>
                    <a:pt x="75" y="574"/>
                  </a:cubicBezTo>
                  <a:cubicBezTo>
                    <a:pt x="150" y="619"/>
                    <a:pt x="355" y="626"/>
                    <a:pt x="483" y="619"/>
                  </a:cubicBezTo>
                  <a:cubicBezTo>
                    <a:pt x="611" y="612"/>
                    <a:pt x="801" y="597"/>
                    <a:pt x="846" y="529"/>
                  </a:cubicBezTo>
                  <a:cubicBezTo>
                    <a:pt x="891" y="461"/>
                    <a:pt x="793" y="294"/>
                    <a:pt x="755" y="211"/>
                  </a:cubicBezTo>
                  <a:cubicBezTo>
                    <a:pt x="717" y="128"/>
                    <a:pt x="687" y="60"/>
                    <a:pt x="619" y="30"/>
                  </a:cubicBezTo>
                  <a:cubicBezTo>
                    <a:pt x="551" y="0"/>
                    <a:pt x="449" y="15"/>
                    <a:pt x="347" y="30"/>
                  </a:cubicBezTo>
                </a:path>
              </a:pathLst>
            </a:custGeom>
            <a:solidFill>
              <a:srgbClr val="009900"/>
            </a:solidFill>
            <a:ln w="9525" cap="flat" cmpd="sng">
              <a:solidFill>
                <a:srgbClr val="0099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59498" name="Arc 106"/>
            <p:cNvSpPr>
              <a:spLocks/>
            </p:cNvSpPr>
            <p:nvPr/>
          </p:nvSpPr>
          <p:spPr bwMode="auto">
            <a:xfrm rot="139384" flipH="1">
              <a:off x="2859" y="2475"/>
              <a:ext cx="116" cy="13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042"/>
                <a:gd name="T1" fmla="*/ 21621 h 21621"/>
                <a:gd name="T2" fmla="*/ 43042 w 43042"/>
                <a:gd name="T3" fmla="*/ 18992 h 21621"/>
                <a:gd name="T4" fmla="*/ 21600 w 43042"/>
                <a:gd name="T5" fmla="*/ 21600 h 21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42" h="21621" fill="none" extrusionOk="0">
                  <a:moveTo>
                    <a:pt x="0" y="21620"/>
                  </a:moveTo>
                  <a:cubicBezTo>
                    <a:pt x="0" y="21613"/>
                    <a:pt x="0" y="216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520" y="-1"/>
                    <a:pt x="41723" y="8151"/>
                    <a:pt x="43041" y="18992"/>
                  </a:cubicBezTo>
                </a:path>
                <a:path w="43042" h="21621" stroke="0" extrusionOk="0">
                  <a:moveTo>
                    <a:pt x="0" y="21620"/>
                  </a:moveTo>
                  <a:cubicBezTo>
                    <a:pt x="0" y="21613"/>
                    <a:pt x="0" y="216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520" y="-1"/>
                    <a:pt x="41723" y="8151"/>
                    <a:pt x="43041" y="1899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/>
                <a:t>E</a:t>
              </a:r>
            </a:p>
          </p:txBody>
        </p:sp>
        <p:sp>
          <p:nvSpPr>
            <p:cNvPr id="59499" name="Arc 107"/>
            <p:cNvSpPr>
              <a:spLocks/>
            </p:cNvSpPr>
            <p:nvPr/>
          </p:nvSpPr>
          <p:spPr bwMode="auto">
            <a:xfrm rot="139384" flipH="1">
              <a:off x="2972" y="2479"/>
              <a:ext cx="113" cy="13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/>
                <a:t>P</a:t>
              </a:r>
            </a:p>
          </p:txBody>
        </p:sp>
        <p:sp>
          <p:nvSpPr>
            <p:cNvPr id="59500" name="Arc 108"/>
            <p:cNvSpPr>
              <a:spLocks/>
            </p:cNvSpPr>
            <p:nvPr/>
          </p:nvSpPr>
          <p:spPr bwMode="auto">
            <a:xfrm rot="139384" flipH="1">
              <a:off x="3080" y="2483"/>
              <a:ext cx="112" cy="130"/>
            </a:xfrm>
            <a:custGeom>
              <a:avLst/>
              <a:gdLst>
                <a:gd name="G0" fmla="+- 21554 0 0"/>
                <a:gd name="G1" fmla="+- 21600 0 0"/>
                <a:gd name="G2" fmla="+- 21600 0 0"/>
                <a:gd name="T0" fmla="*/ 0 w 43154"/>
                <a:gd name="T1" fmla="*/ 20189 h 23036"/>
                <a:gd name="T2" fmla="*/ 43106 w 43154"/>
                <a:gd name="T3" fmla="*/ 23036 h 23036"/>
                <a:gd name="T4" fmla="*/ 21554 w 43154"/>
                <a:gd name="T5" fmla="*/ 21600 h 23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54" h="23036" fill="none" extrusionOk="0">
                  <a:moveTo>
                    <a:pt x="0" y="20189"/>
                  </a:moveTo>
                  <a:cubicBezTo>
                    <a:pt x="743" y="8831"/>
                    <a:pt x="10172" y="-1"/>
                    <a:pt x="21554" y="0"/>
                  </a:cubicBezTo>
                  <a:cubicBezTo>
                    <a:pt x="33483" y="0"/>
                    <a:pt x="43154" y="9670"/>
                    <a:pt x="43154" y="21600"/>
                  </a:cubicBezTo>
                  <a:cubicBezTo>
                    <a:pt x="43154" y="22079"/>
                    <a:pt x="43138" y="22558"/>
                    <a:pt x="43106" y="23036"/>
                  </a:cubicBezTo>
                </a:path>
                <a:path w="43154" h="23036" stroke="0" extrusionOk="0">
                  <a:moveTo>
                    <a:pt x="0" y="20189"/>
                  </a:moveTo>
                  <a:cubicBezTo>
                    <a:pt x="743" y="8831"/>
                    <a:pt x="10172" y="-1"/>
                    <a:pt x="21554" y="0"/>
                  </a:cubicBezTo>
                  <a:cubicBezTo>
                    <a:pt x="33483" y="0"/>
                    <a:pt x="43154" y="9670"/>
                    <a:pt x="43154" y="21600"/>
                  </a:cubicBezTo>
                  <a:cubicBezTo>
                    <a:pt x="43154" y="22079"/>
                    <a:pt x="43138" y="22558"/>
                    <a:pt x="43106" y="23036"/>
                  </a:cubicBezTo>
                  <a:lnTo>
                    <a:pt x="21554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/>
                <a:t>A</a:t>
              </a:r>
            </a:p>
          </p:txBody>
        </p:sp>
      </p:grpSp>
      <p:grpSp>
        <p:nvGrpSpPr>
          <p:cNvPr id="3" name="Group 145"/>
          <p:cNvGrpSpPr>
            <a:grpSpLocks/>
          </p:cNvGrpSpPr>
          <p:nvPr/>
        </p:nvGrpSpPr>
        <p:grpSpPr bwMode="auto">
          <a:xfrm>
            <a:off x="2906713" y="4559300"/>
            <a:ext cx="1530350" cy="1435100"/>
            <a:chOff x="1831" y="2872"/>
            <a:chExt cx="964" cy="904"/>
          </a:xfrm>
        </p:grpSpPr>
        <p:grpSp>
          <p:nvGrpSpPr>
            <p:cNvPr id="4" name="Group 140"/>
            <p:cNvGrpSpPr>
              <a:grpSpLocks/>
            </p:cNvGrpSpPr>
            <p:nvPr/>
          </p:nvGrpSpPr>
          <p:grpSpPr bwMode="auto">
            <a:xfrm rot="339965">
              <a:off x="1831" y="2897"/>
              <a:ext cx="952" cy="553"/>
              <a:chOff x="2784" y="2336"/>
              <a:chExt cx="476" cy="277"/>
            </a:xfrm>
          </p:grpSpPr>
          <p:sp>
            <p:nvSpPr>
              <p:cNvPr id="59533" name="Freeform 141"/>
              <p:cNvSpPr>
                <a:spLocks noChangeAspect="1"/>
              </p:cNvSpPr>
              <p:nvPr/>
            </p:nvSpPr>
            <p:spPr bwMode="auto">
              <a:xfrm rot="139383">
                <a:off x="2784" y="2336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solidFill>
                  <a:srgbClr val="0099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59534" name="Arc 142"/>
              <p:cNvSpPr>
                <a:spLocks/>
              </p:cNvSpPr>
              <p:nvPr/>
            </p:nvSpPr>
            <p:spPr bwMode="auto">
              <a:xfrm rot="139384" flipH="1">
                <a:off x="2859" y="2475"/>
                <a:ext cx="116" cy="13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042"/>
                  <a:gd name="T1" fmla="*/ 21621 h 21621"/>
                  <a:gd name="T2" fmla="*/ 43042 w 43042"/>
                  <a:gd name="T3" fmla="*/ 18992 h 21621"/>
                  <a:gd name="T4" fmla="*/ 21600 w 43042"/>
                  <a:gd name="T5" fmla="*/ 21600 h 21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042" h="21621" fill="none" extrusionOk="0">
                    <a:moveTo>
                      <a:pt x="0" y="21620"/>
                    </a:moveTo>
                    <a:cubicBezTo>
                      <a:pt x="0" y="21613"/>
                      <a:pt x="0" y="216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2520" y="-1"/>
                      <a:pt x="41723" y="8151"/>
                      <a:pt x="43041" y="18992"/>
                    </a:cubicBezTo>
                  </a:path>
                  <a:path w="43042" h="21621" stroke="0" extrusionOk="0">
                    <a:moveTo>
                      <a:pt x="0" y="21620"/>
                    </a:moveTo>
                    <a:cubicBezTo>
                      <a:pt x="0" y="21613"/>
                      <a:pt x="0" y="216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2520" y="-1"/>
                      <a:pt x="41723" y="8151"/>
                      <a:pt x="43041" y="189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E</a:t>
                </a:r>
              </a:p>
            </p:txBody>
          </p:sp>
          <p:sp>
            <p:nvSpPr>
              <p:cNvPr id="59535" name="Arc 143"/>
              <p:cNvSpPr>
                <a:spLocks/>
              </p:cNvSpPr>
              <p:nvPr/>
            </p:nvSpPr>
            <p:spPr bwMode="auto">
              <a:xfrm rot="139384" flipH="1">
                <a:off x="2972" y="2479"/>
                <a:ext cx="113" cy="13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P</a:t>
                </a:r>
              </a:p>
            </p:txBody>
          </p:sp>
          <p:sp>
            <p:nvSpPr>
              <p:cNvPr id="59536" name="Arc 144"/>
              <p:cNvSpPr>
                <a:spLocks/>
              </p:cNvSpPr>
              <p:nvPr/>
            </p:nvSpPr>
            <p:spPr bwMode="auto">
              <a:xfrm rot="139384" flipH="1">
                <a:off x="3080" y="2483"/>
                <a:ext cx="112" cy="130"/>
              </a:xfrm>
              <a:custGeom>
                <a:avLst/>
                <a:gdLst>
                  <a:gd name="G0" fmla="+- 21554 0 0"/>
                  <a:gd name="G1" fmla="+- 21600 0 0"/>
                  <a:gd name="G2" fmla="+- 21600 0 0"/>
                  <a:gd name="T0" fmla="*/ 0 w 43154"/>
                  <a:gd name="T1" fmla="*/ 20189 h 23036"/>
                  <a:gd name="T2" fmla="*/ 43106 w 43154"/>
                  <a:gd name="T3" fmla="*/ 23036 h 23036"/>
                  <a:gd name="T4" fmla="*/ 21554 w 43154"/>
                  <a:gd name="T5" fmla="*/ 21600 h 230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54" h="23036" fill="none" extrusionOk="0">
                    <a:moveTo>
                      <a:pt x="0" y="20189"/>
                    </a:moveTo>
                    <a:cubicBezTo>
                      <a:pt x="743" y="8831"/>
                      <a:pt x="10172" y="-1"/>
                      <a:pt x="21554" y="0"/>
                    </a:cubicBezTo>
                    <a:cubicBezTo>
                      <a:pt x="33483" y="0"/>
                      <a:pt x="43154" y="9670"/>
                      <a:pt x="43154" y="21600"/>
                    </a:cubicBezTo>
                    <a:cubicBezTo>
                      <a:pt x="43154" y="22079"/>
                      <a:pt x="43138" y="22558"/>
                      <a:pt x="43106" y="23036"/>
                    </a:cubicBezTo>
                  </a:path>
                  <a:path w="43154" h="23036" stroke="0" extrusionOk="0">
                    <a:moveTo>
                      <a:pt x="0" y="20189"/>
                    </a:moveTo>
                    <a:cubicBezTo>
                      <a:pt x="743" y="8831"/>
                      <a:pt x="10172" y="-1"/>
                      <a:pt x="21554" y="0"/>
                    </a:cubicBezTo>
                    <a:cubicBezTo>
                      <a:pt x="33483" y="0"/>
                      <a:pt x="43154" y="9670"/>
                      <a:pt x="43154" y="21600"/>
                    </a:cubicBezTo>
                    <a:cubicBezTo>
                      <a:pt x="43154" y="22079"/>
                      <a:pt x="43138" y="22558"/>
                      <a:pt x="43106" y="23036"/>
                    </a:cubicBezTo>
                    <a:lnTo>
                      <a:pt x="21554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A</a:t>
                </a:r>
              </a:p>
            </p:txBody>
          </p:sp>
        </p:grpSp>
        <p:grpSp>
          <p:nvGrpSpPr>
            <p:cNvPr id="5" name="Group 126"/>
            <p:cNvGrpSpPr>
              <a:grpSpLocks/>
            </p:cNvGrpSpPr>
            <p:nvPr/>
          </p:nvGrpSpPr>
          <p:grpSpPr bwMode="auto">
            <a:xfrm rot="657725">
              <a:off x="1841" y="2872"/>
              <a:ext cx="954" cy="904"/>
              <a:chOff x="550" y="2869"/>
              <a:chExt cx="954" cy="904"/>
            </a:xfrm>
          </p:grpSpPr>
          <p:sp>
            <p:nvSpPr>
              <p:cNvPr id="59519" name="AutoShape 127"/>
              <p:cNvSpPr>
                <a:spLocks noChangeAspect="1" noChangeArrowheads="1"/>
              </p:cNvSpPr>
              <p:nvPr/>
            </p:nvSpPr>
            <p:spPr bwMode="auto">
              <a:xfrm rot="-322326">
                <a:off x="550" y="3417"/>
                <a:ext cx="954" cy="356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59520" name="Arc 128"/>
              <p:cNvSpPr>
                <a:spLocks noChangeAspect="1"/>
              </p:cNvSpPr>
              <p:nvPr/>
            </p:nvSpPr>
            <p:spPr bwMode="auto">
              <a:xfrm rot="10477674" flipH="1">
                <a:off x="679" y="3429"/>
                <a:ext cx="226" cy="11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9521" name="Arc 129"/>
              <p:cNvSpPr>
                <a:spLocks noChangeAspect="1"/>
              </p:cNvSpPr>
              <p:nvPr/>
            </p:nvSpPr>
            <p:spPr bwMode="auto">
              <a:xfrm rot="10477674" flipH="1">
                <a:off x="905" y="3408"/>
                <a:ext cx="226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9522" name="Arc 130"/>
              <p:cNvSpPr>
                <a:spLocks noChangeAspect="1"/>
              </p:cNvSpPr>
              <p:nvPr/>
            </p:nvSpPr>
            <p:spPr bwMode="auto">
              <a:xfrm rot="10477674" flipH="1">
                <a:off x="1130" y="3379"/>
                <a:ext cx="226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9523" name="Line 131"/>
              <p:cNvSpPr>
                <a:spLocks noChangeShapeType="1"/>
              </p:cNvSpPr>
              <p:nvPr/>
            </p:nvSpPr>
            <p:spPr bwMode="auto">
              <a:xfrm rot="-322326">
                <a:off x="987" y="3045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grpSp>
            <p:nvGrpSpPr>
              <p:cNvPr id="6" name="Group 132"/>
              <p:cNvGrpSpPr>
                <a:grpSpLocks/>
              </p:cNvGrpSpPr>
              <p:nvPr/>
            </p:nvGrpSpPr>
            <p:grpSpPr bwMode="auto">
              <a:xfrm rot="-322326">
                <a:off x="741" y="2869"/>
                <a:ext cx="389" cy="634"/>
                <a:chOff x="2256" y="1344"/>
                <a:chExt cx="389" cy="634"/>
              </a:xfrm>
            </p:grpSpPr>
            <p:grpSp>
              <p:nvGrpSpPr>
                <p:cNvPr id="7" name="Group 133"/>
                <p:cNvGrpSpPr>
                  <a:grpSpLocks/>
                </p:cNvGrpSpPr>
                <p:nvPr/>
              </p:nvGrpSpPr>
              <p:grpSpPr bwMode="auto">
                <a:xfrm>
                  <a:off x="2371" y="1615"/>
                  <a:ext cx="274" cy="363"/>
                  <a:chOff x="1156" y="2205"/>
                  <a:chExt cx="274" cy="363"/>
                </a:xfrm>
              </p:grpSpPr>
              <p:sp>
                <p:nvSpPr>
                  <p:cNvPr id="59526" name="AutoShape 134"/>
                  <p:cNvSpPr>
                    <a:spLocks noChangeArrowheads="1"/>
                  </p:cNvSpPr>
                  <p:nvPr/>
                </p:nvSpPr>
                <p:spPr bwMode="auto">
                  <a:xfrm>
                    <a:off x="1224" y="2205"/>
                    <a:ext cx="136" cy="273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9527" name="AutoShape 135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225" y="2318"/>
                    <a:ext cx="136" cy="27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9528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1202" y="2523"/>
                    <a:ext cx="45" cy="4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9529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2523"/>
                    <a:ext cx="45" cy="4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9530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1269" y="2523"/>
                    <a:ext cx="45" cy="4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59531" name="Rectangle 139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73" cy="18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kumimoji="1" lang="cs-CZ" sz="1200">
                      <a:solidFill>
                        <a:schemeClr val="tx1"/>
                      </a:solidFill>
                    </a:rPr>
                    <a:t>Met</a:t>
                  </a:r>
                </a:p>
              </p:txBody>
            </p:sp>
          </p:grpSp>
        </p:grpSp>
      </p:grpSp>
      <p:grpSp>
        <p:nvGrpSpPr>
          <p:cNvPr id="8" name="Group 125"/>
          <p:cNvGrpSpPr>
            <a:grpSpLocks/>
          </p:cNvGrpSpPr>
          <p:nvPr/>
        </p:nvGrpSpPr>
        <p:grpSpPr bwMode="auto">
          <a:xfrm rot="273830">
            <a:off x="873125" y="4554538"/>
            <a:ext cx="1514475" cy="1435100"/>
            <a:chOff x="550" y="2869"/>
            <a:chExt cx="954" cy="904"/>
          </a:xfrm>
        </p:grpSpPr>
        <p:sp>
          <p:nvSpPr>
            <p:cNvPr id="59503" name="AutoShape 111"/>
            <p:cNvSpPr>
              <a:spLocks noChangeAspect="1" noChangeArrowheads="1"/>
            </p:cNvSpPr>
            <p:nvPr/>
          </p:nvSpPr>
          <p:spPr bwMode="auto">
            <a:xfrm rot="-322326">
              <a:off x="550" y="3417"/>
              <a:ext cx="954" cy="356"/>
            </a:xfrm>
            <a:prstGeom prst="roundRect">
              <a:avLst>
                <a:gd name="adj" fmla="val 43171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59504" name="Arc 112"/>
            <p:cNvSpPr>
              <a:spLocks noChangeAspect="1"/>
            </p:cNvSpPr>
            <p:nvPr/>
          </p:nvSpPr>
          <p:spPr bwMode="auto">
            <a:xfrm rot="10477674" flipH="1">
              <a:off x="679" y="3429"/>
              <a:ext cx="226" cy="11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505" name="Arc 113"/>
            <p:cNvSpPr>
              <a:spLocks noChangeAspect="1"/>
            </p:cNvSpPr>
            <p:nvPr/>
          </p:nvSpPr>
          <p:spPr bwMode="auto">
            <a:xfrm rot="10477674" flipH="1">
              <a:off x="905" y="3408"/>
              <a:ext cx="226" cy="14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506" name="Arc 114"/>
            <p:cNvSpPr>
              <a:spLocks noChangeAspect="1"/>
            </p:cNvSpPr>
            <p:nvPr/>
          </p:nvSpPr>
          <p:spPr bwMode="auto">
            <a:xfrm rot="10477674" flipH="1">
              <a:off x="1130" y="3379"/>
              <a:ext cx="226" cy="14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508" name="Line 116"/>
            <p:cNvSpPr>
              <a:spLocks noChangeShapeType="1"/>
            </p:cNvSpPr>
            <p:nvPr/>
          </p:nvSpPr>
          <p:spPr bwMode="auto">
            <a:xfrm rot="-322326">
              <a:off x="987" y="3045"/>
              <a:ext cx="0" cy="90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grpSp>
          <p:nvGrpSpPr>
            <p:cNvPr id="9" name="Group 117"/>
            <p:cNvGrpSpPr>
              <a:grpSpLocks/>
            </p:cNvGrpSpPr>
            <p:nvPr/>
          </p:nvGrpSpPr>
          <p:grpSpPr bwMode="auto">
            <a:xfrm rot="-322326">
              <a:off x="741" y="2869"/>
              <a:ext cx="389" cy="634"/>
              <a:chOff x="2256" y="1344"/>
              <a:chExt cx="389" cy="634"/>
            </a:xfrm>
          </p:grpSpPr>
          <p:grpSp>
            <p:nvGrpSpPr>
              <p:cNvPr id="10" name="Group 118"/>
              <p:cNvGrpSpPr>
                <a:grpSpLocks/>
              </p:cNvGrpSpPr>
              <p:nvPr/>
            </p:nvGrpSpPr>
            <p:grpSpPr bwMode="auto">
              <a:xfrm>
                <a:off x="2371" y="1615"/>
                <a:ext cx="274" cy="363"/>
                <a:chOff x="1156" y="2205"/>
                <a:chExt cx="274" cy="363"/>
              </a:xfrm>
            </p:grpSpPr>
            <p:sp>
              <p:nvSpPr>
                <p:cNvPr id="59511" name="AutoShape 119"/>
                <p:cNvSpPr>
                  <a:spLocks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9512" name="AutoShape 120"/>
                <p:cNvSpPr>
                  <a:spLocks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9513" name="Oval 121"/>
                <p:cNvSpPr>
                  <a:spLocks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9514" name="Oval 122"/>
                <p:cNvSpPr>
                  <a:spLocks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9515" name="Oval 123"/>
                <p:cNvSpPr>
                  <a:spLocks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59516" name="Rectangle 124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73" cy="18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1200">
                    <a:solidFill>
                      <a:schemeClr val="tx1"/>
                    </a:solidFill>
                  </a:rPr>
                  <a:t>Met</a:t>
                </a:r>
              </a:p>
            </p:txBody>
          </p:sp>
        </p:grpSp>
      </p:grp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3492500" y="5516563"/>
            <a:ext cx="20955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000" b="0">
                <a:solidFill>
                  <a:srgbClr val="FF0000"/>
                </a:solidFill>
                <a:latin typeface="Arial Black" pitchFamily="34" charset="0"/>
              </a:rPr>
              <a:t>AUG</a:t>
            </a:r>
          </a:p>
        </p:txBody>
      </p:sp>
      <p:sp>
        <p:nvSpPr>
          <p:cNvPr id="59417" name="Rectangle 25"/>
          <p:cNvSpPr>
            <a:spLocks noChangeArrowheads="1"/>
          </p:cNvSpPr>
          <p:nvPr/>
        </p:nvSpPr>
        <p:spPr bwMode="auto">
          <a:xfrm>
            <a:off x="3498850" y="5516563"/>
            <a:ext cx="20955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000" b="0">
                <a:solidFill>
                  <a:srgbClr val="FF0000"/>
                </a:solidFill>
                <a:latin typeface="Arial Black" pitchFamily="34" charset="0"/>
              </a:rPr>
              <a:t>AUG</a:t>
            </a:r>
          </a:p>
        </p:txBody>
      </p:sp>
      <p:sp>
        <p:nvSpPr>
          <p:cNvPr id="59435" name="Rectangle 43"/>
          <p:cNvSpPr>
            <a:spLocks noChangeArrowheads="1"/>
          </p:cNvSpPr>
          <p:nvPr/>
        </p:nvSpPr>
        <p:spPr bwMode="auto">
          <a:xfrm>
            <a:off x="3498850" y="5516563"/>
            <a:ext cx="20955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000" b="0">
                <a:solidFill>
                  <a:srgbClr val="FF0000"/>
                </a:solidFill>
                <a:latin typeface="Arial Black" pitchFamily="34" charset="0"/>
              </a:rPr>
              <a:t>AUG</a:t>
            </a:r>
          </a:p>
        </p:txBody>
      </p:sp>
      <p:grpSp>
        <p:nvGrpSpPr>
          <p:cNvPr id="11" name="Group 70"/>
          <p:cNvGrpSpPr>
            <a:grpSpLocks/>
          </p:cNvGrpSpPr>
          <p:nvPr/>
        </p:nvGrpSpPr>
        <p:grpSpPr bwMode="auto">
          <a:xfrm>
            <a:off x="539750" y="5564188"/>
            <a:ext cx="8389938" cy="960437"/>
            <a:chOff x="340" y="3505"/>
            <a:chExt cx="5285" cy="605"/>
          </a:xfrm>
        </p:grpSpPr>
        <p:sp>
          <p:nvSpPr>
            <p:cNvPr id="59463" name="Freeform 71"/>
            <p:cNvSpPr>
              <a:spLocks/>
            </p:cNvSpPr>
            <p:nvPr/>
          </p:nvSpPr>
          <p:spPr bwMode="auto">
            <a:xfrm rot="308523">
              <a:off x="657" y="3505"/>
              <a:ext cx="4717" cy="378"/>
            </a:xfrm>
            <a:custGeom>
              <a:avLst/>
              <a:gdLst/>
              <a:ahLst/>
              <a:cxnLst>
                <a:cxn ang="0">
                  <a:pos x="0" y="363"/>
                </a:cxn>
                <a:cxn ang="0">
                  <a:pos x="1588" y="91"/>
                </a:cxn>
                <a:cxn ang="0">
                  <a:pos x="2994" y="545"/>
                </a:cxn>
                <a:cxn ang="0">
                  <a:pos x="4717" y="0"/>
                </a:cxn>
              </a:cxnLst>
              <a:rect l="0" t="0" r="r" b="b"/>
              <a:pathLst>
                <a:path w="4717" h="560">
                  <a:moveTo>
                    <a:pt x="0" y="363"/>
                  </a:moveTo>
                  <a:cubicBezTo>
                    <a:pt x="544" y="212"/>
                    <a:pt x="1089" y="61"/>
                    <a:pt x="1588" y="91"/>
                  </a:cubicBezTo>
                  <a:cubicBezTo>
                    <a:pt x="2087" y="121"/>
                    <a:pt x="2473" y="560"/>
                    <a:pt x="2994" y="545"/>
                  </a:cubicBezTo>
                  <a:cubicBezTo>
                    <a:pt x="3515" y="530"/>
                    <a:pt x="4116" y="265"/>
                    <a:pt x="4717" y="0"/>
                  </a:cubicBezTo>
                </a:path>
              </a:pathLst>
            </a:custGeom>
            <a:noFill/>
            <a:ln w="28575" cap="flat" cmpd="sng">
              <a:solidFill>
                <a:srgbClr val="3366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59464" name="Text Box 72"/>
            <p:cNvSpPr txBox="1">
              <a:spLocks noChangeArrowheads="1"/>
            </p:cNvSpPr>
            <p:nvPr/>
          </p:nvSpPr>
          <p:spPr bwMode="auto">
            <a:xfrm>
              <a:off x="4410" y="3898"/>
              <a:ext cx="4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59465" name="Text Box 73"/>
            <p:cNvSpPr txBox="1">
              <a:spLocks noChangeArrowheads="1"/>
            </p:cNvSpPr>
            <p:nvPr/>
          </p:nvSpPr>
          <p:spPr bwMode="auto">
            <a:xfrm>
              <a:off x="340" y="3505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59466" name="Text Box 74"/>
            <p:cNvSpPr txBox="1">
              <a:spLocks noChangeArrowheads="1"/>
            </p:cNvSpPr>
            <p:nvPr/>
          </p:nvSpPr>
          <p:spPr bwMode="auto">
            <a:xfrm>
              <a:off x="5375" y="3686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 dirty="0">
                  <a:solidFill>
                    <a:schemeClr val="tx1"/>
                  </a:solidFill>
                </a:rPr>
                <a:t>3'</a:t>
              </a:r>
            </a:p>
          </p:txBody>
        </p:sp>
      </p:grpSp>
      <p:sp>
        <p:nvSpPr>
          <p:cNvPr id="59468" name="Line 76"/>
          <p:cNvSpPr>
            <a:spLocks noChangeShapeType="1"/>
          </p:cNvSpPr>
          <p:nvPr/>
        </p:nvSpPr>
        <p:spPr bwMode="auto">
          <a:xfrm flipH="1">
            <a:off x="755650" y="2205038"/>
            <a:ext cx="431800" cy="792162"/>
          </a:xfrm>
          <a:prstGeom prst="line">
            <a:avLst/>
          </a:prstGeom>
          <a:noFill/>
          <a:ln w="25400">
            <a:solidFill>
              <a:srgbClr val="FF00FF"/>
            </a:solidFill>
            <a:miter lim="800000"/>
            <a:headEnd type="arrow" w="lg" len="med"/>
            <a:tailEnd type="none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59469" name="Text Box 77"/>
          <p:cNvSpPr txBox="1">
            <a:spLocks noChangeArrowheads="1"/>
          </p:cNvSpPr>
          <p:nvPr/>
        </p:nvSpPr>
        <p:spPr bwMode="auto">
          <a:xfrm>
            <a:off x="468313" y="2997200"/>
            <a:ext cx="20875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cs-CZ">
                <a:solidFill>
                  <a:srgbClr val="CC00FF"/>
                </a:solidFill>
              </a:rPr>
              <a:t>Velká ribosomální podjednotka</a:t>
            </a:r>
            <a:endParaRPr kumimoji="1" lang="cs-CZ">
              <a:solidFill>
                <a:schemeClr val="tx1"/>
              </a:solidFill>
            </a:endParaRPr>
          </a:p>
        </p:txBody>
      </p:sp>
      <p:sp>
        <p:nvSpPr>
          <p:cNvPr id="55" name="Rectangle 185"/>
          <p:cNvSpPr>
            <a:spLocks noChangeArrowheads="1"/>
          </p:cNvSpPr>
          <p:nvPr/>
        </p:nvSpPr>
        <p:spPr bwMode="auto">
          <a:xfrm>
            <a:off x="1314450" y="7938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>
                <a:latin typeface="Arial" pitchFamily="34" charset="0"/>
                <a:cs typeface="Arial" pitchFamily="34" charset="0"/>
              </a:rPr>
              <a:t>Iniciace translace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C 0.02396 -0.00371 0.04792 -0.00718 0.07309 -0.00903 C 0.09827 -0.01088 0.12674 -0.01297 0.15087 -0.01158 C 0.175 -0.01019 0.19653 -0.00579 0.21823 -0.00116 " pathEditMode="relative" ptsTypes="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59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59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22153 0.47245 " pathEditMode="relative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68" grpId="0" animBg="1"/>
      <p:bldP spid="59468" grpId="1" animBg="1"/>
      <p:bldP spid="59469" grpId="0"/>
      <p:bldP spid="5946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2"/>
          <p:cNvGrpSpPr>
            <a:grpSpLocks/>
          </p:cNvGrpSpPr>
          <p:nvPr/>
        </p:nvGrpSpPr>
        <p:grpSpPr bwMode="auto">
          <a:xfrm>
            <a:off x="2879725" y="4559300"/>
            <a:ext cx="1557338" cy="1435100"/>
            <a:chOff x="1814" y="2872"/>
            <a:chExt cx="981" cy="904"/>
          </a:xfrm>
        </p:grpSpPr>
        <p:grpSp>
          <p:nvGrpSpPr>
            <p:cNvPr id="3" name="Group 182"/>
            <p:cNvGrpSpPr>
              <a:grpSpLocks/>
            </p:cNvGrpSpPr>
            <p:nvPr/>
          </p:nvGrpSpPr>
          <p:grpSpPr bwMode="auto">
            <a:xfrm rot="253109">
              <a:off x="1814" y="2898"/>
              <a:ext cx="980" cy="553"/>
              <a:chOff x="2784" y="2336"/>
              <a:chExt cx="476" cy="277"/>
            </a:xfrm>
          </p:grpSpPr>
          <p:sp>
            <p:nvSpPr>
              <p:cNvPr id="56503" name="Freeform 183"/>
              <p:cNvSpPr>
                <a:spLocks noChangeAspect="1"/>
              </p:cNvSpPr>
              <p:nvPr/>
            </p:nvSpPr>
            <p:spPr bwMode="auto">
              <a:xfrm rot="139383">
                <a:off x="2784" y="2336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solidFill>
                  <a:srgbClr val="0099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56504" name="Arc 184"/>
              <p:cNvSpPr>
                <a:spLocks/>
              </p:cNvSpPr>
              <p:nvPr/>
            </p:nvSpPr>
            <p:spPr bwMode="auto">
              <a:xfrm rot="139384" flipH="1">
                <a:off x="2859" y="2475"/>
                <a:ext cx="116" cy="13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042"/>
                  <a:gd name="T1" fmla="*/ 21621 h 21621"/>
                  <a:gd name="T2" fmla="*/ 43042 w 43042"/>
                  <a:gd name="T3" fmla="*/ 18992 h 21621"/>
                  <a:gd name="T4" fmla="*/ 21600 w 43042"/>
                  <a:gd name="T5" fmla="*/ 21600 h 21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042" h="21621" fill="none" extrusionOk="0">
                    <a:moveTo>
                      <a:pt x="0" y="21620"/>
                    </a:moveTo>
                    <a:cubicBezTo>
                      <a:pt x="0" y="21613"/>
                      <a:pt x="0" y="216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2520" y="-1"/>
                      <a:pt x="41723" y="8151"/>
                      <a:pt x="43041" y="18992"/>
                    </a:cubicBezTo>
                  </a:path>
                  <a:path w="43042" h="21621" stroke="0" extrusionOk="0">
                    <a:moveTo>
                      <a:pt x="0" y="21620"/>
                    </a:moveTo>
                    <a:cubicBezTo>
                      <a:pt x="0" y="21613"/>
                      <a:pt x="0" y="216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2520" y="-1"/>
                      <a:pt x="41723" y="8151"/>
                      <a:pt x="43041" y="189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E</a:t>
                </a:r>
              </a:p>
            </p:txBody>
          </p:sp>
          <p:sp>
            <p:nvSpPr>
              <p:cNvPr id="56505" name="Arc 185"/>
              <p:cNvSpPr>
                <a:spLocks/>
              </p:cNvSpPr>
              <p:nvPr/>
            </p:nvSpPr>
            <p:spPr bwMode="auto">
              <a:xfrm rot="139384" flipH="1">
                <a:off x="2972" y="2479"/>
                <a:ext cx="113" cy="13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P</a:t>
                </a:r>
              </a:p>
            </p:txBody>
          </p:sp>
          <p:sp>
            <p:nvSpPr>
              <p:cNvPr id="56506" name="Arc 186"/>
              <p:cNvSpPr>
                <a:spLocks/>
              </p:cNvSpPr>
              <p:nvPr/>
            </p:nvSpPr>
            <p:spPr bwMode="auto">
              <a:xfrm rot="139384" flipH="1">
                <a:off x="3080" y="2483"/>
                <a:ext cx="112" cy="130"/>
              </a:xfrm>
              <a:custGeom>
                <a:avLst/>
                <a:gdLst>
                  <a:gd name="G0" fmla="+- 21554 0 0"/>
                  <a:gd name="G1" fmla="+- 21600 0 0"/>
                  <a:gd name="G2" fmla="+- 21600 0 0"/>
                  <a:gd name="T0" fmla="*/ 0 w 43154"/>
                  <a:gd name="T1" fmla="*/ 20189 h 23036"/>
                  <a:gd name="T2" fmla="*/ 43106 w 43154"/>
                  <a:gd name="T3" fmla="*/ 23036 h 23036"/>
                  <a:gd name="T4" fmla="*/ 21554 w 43154"/>
                  <a:gd name="T5" fmla="*/ 21600 h 230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54" h="23036" fill="none" extrusionOk="0">
                    <a:moveTo>
                      <a:pt x="0" y="20189"/>
                    </a:moveTo>
                    <a:cubicBezTo>
                      <a:pt x="743" y="8831"/>
                      <a:pt x="10172" y="-1"/>
                      <a:pt x="21554" y="0"/>
                    </a:cubicBezTo>
                    <a:cubicBezTo>
                      <a:pt x="33483" y="0"/>
                      <a:pt x="43154" y="9670"/>
                      <a:pt x="43154" y="21600"/>
                    </a:cubicBezTo>
                    <a:cubicBezTo>
                      <a:pt x="43154" y="22079"/>
                      <a:pt x="43138" y="22558"/>
                      <a:pt x="43106" y="23036"/>
                    </a:cubicBezTo>
                  </a:path>
                  <a:path w="43154" h="23036" stroke="0" extrusionOk="0">
                    <a:moveTo>
                      <a:pt x="0" y="20189"/>
                    </a:moveTo>
                    <a:cubicBezTo>
                      <a:pt x="743" y="8831"/>
                      <a:pt x="10172" y="-1"/>
                      <a:pt x="21554" y="0"/>
                    </a:cubicBezTo>
                    <a:cubicBezTo>
                      <a:pt x="33483" y="0"/>
                      <a:pt x="43154" y="9670"/>
                      <a:pt x="43154" y="21600"/>
                    </a:cubicBezTo>
                    <a:cubicBezTo>
                      <a:pt x="43154" y="22079"/>
                      <a:pt x="43138" y="22558"/>
                      <a:pt x="43106" y="23036"/>
                    </a:cubicBezTo>
                    <a:lnTo>
                      <a:pt x="21554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A</a:t>
                </a:r>
              </a:p>
            </p:txBody>
          </p:sp>
        </p:grpSp>
        <p:grpSp>
          <p:nvGrpSpPr>
            <p:cNvPr id="4" name="Group 187"/>
            <p:cNvGrpSpPr>
              <a:grpSpLocks/>
            </p:cNvGrpSpPr>
            <p:nvPr/>
          </p:nvGrpSpPr>
          <p:grpSpPr bwMode="auto">
            <a:xfrm rot="657725">
              <a:off x="1841" y="2872"/>
              <a:ext cx="954" cy="904"/>
              <a:chOff x="550" y="2869"/>
              <a:chExt cx="954" cy="904"/>
            </a:xfrm>
          </p:grpSpPr>
          <p:sp>
            <p:nvSpPr>
              <p:cNvPr id="56508" name="AutoShape 188"/>
              <p:cNvSpPr>
                <a:spLocks noChangeAspect="1" noChangeArrowheads="1"/>
              </p:cNvSpPr>
              <p:nvPr/>
            </p:nvSpPr>
            <p:spPr bwMode="auto">
              <a:xfrm rot="-322326">
                <a:off x="550" y="3417"/>
                <a:ext cx="954" cy="356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56509" name="Arc 189"/>
              <p:cNvSpPr>
                <a:spLocks noChangeAspect="1"/>
              </p:cNvSpPr>
              <p:nvPr/>
            </p:nvSpPr>
            <p:spPr bwMode="auto">
              <a:xfrm rot="10477674" flipH="1">
                <a:off x="679" y="3429"/>
                <a:ext cx="226" cy="11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6510" name="Arc 190"/>
              <p:cNvSpPr>
                <a:spLocks noChangeAspect="1"/>
              </p:cNvSpPr>
              <p:nvPr/>
            </p:nvSpPr>
            <p:spPr bwMode="auto">
              <a:xfrm rot="10477674" flipH="1">
                <a:off x="905" y="3408"/>
                <a:ext cx="226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6511" name="Arc 191"/>
              <p:cNvSpPr>
                <a:spLocks noChangeAspect="1"/>
              </p:cNvSpPr>
              <p:nvPr/>
            </p:nvSpPr>
            <p:spPr bwMode="auto">
              <a:xfrm rot="10477674" flipH="1">
                <a:off x="1130" y="3379"/>
                <a:ext cx="226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6512" name="Line 192"/>
              <p:cNvSpPr>
                <a:spLocks noChangeShapeType="1"/>
              </p:cNvSpPr>
              <p:nvPr/>
            </p:nvSpPr>
            <p:spPr bwMode="auto">
              <a:xfrm rot="-322326">
                <a:off x="987" y="3045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grpSp>
            <p:nvGrpSpPr>
              <p:cNvPr id="5" name="Group 193"/>
              <p:cNvGrpSpPr>
                <a:grpSpLocks/>
              </p:cNvGrpSpPr>
              <p:nvPr/>
            </p:nvGrpSpPr>
            <p:grpSpPr bwMode="auto">
              <a:xfrm rot="-322326">
                <a:off x="741" y="2869"/>
                <a:ext cx="389" cy="634"/>
                <a:chOff x="2256" y="1344"/>
                <a:chExt cx="389" cy="634"/>
              </a:xfrm>
            </p:grpSpPr>
            <p:grpSp>
              <p:nvGrpSpPr>
                <p:cNvPr id="6" name="Group 194"/>
                <p:cNvGrpSpPr>
                  <a:grpSpLocks/>
                </p:cNvGrpSpPr>
                <p:nvPr/>
              </p:nvGrpSpPr>
              <p:grpSpPr bwMode="auto">
                <a:xfrm>
                  <a:off x="2371" y="1615"/>
                  <a:ext cx="274" cy="363"/>
                  <a:chOff x="1156" y="2205"/>
                  <a:chExt cx="274" cy="363"/>
                </a:xfrm>
              </p:grpSpPr>
              <p:sp>
                <p:nvSpPr>
                  <p:cNvPr id="56515" name="AutoShape 195"/>
                  <p:cNvSpPr>
                    <a:spLocks noChangeArrowheads="1"/>
                  </p:cNvSpPr>
                  <p:nvPr/>
                </p:nvSpPr>
                <p:spPr bwMode="auto">
                  <a:xfrm>
                    <a:off x="1224" y="2205"/>
                    <a:ext cx="136" cy="273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6516" name="AutoShape 196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225" y="2318"/>
                    <a:ext cx="136" cy="27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6517" name="Oval 197"/>
                  <p:cNvSpPr>
                    <a:spLocks noChangeArrowheads="1"/>
                  </p:cNvSpPr>
                  <p:nvPr/>
                </p:nvSpPr>
                <p:spPr bwMode="auto">
                  <a:xfrm>
                    <a:off x="1202" y="2523"/>
                    <a:ext cx="45" cy="4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6518" name="Oval 198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2523"/>
                    <a:ext cx="45" cy="4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56519" name="Oval 199"/>
                  <p:cNvSpPr>
                    <a:spLocks noChangeArrowheads="1"/>
                  </p:cNvSpPr>
                  <p:nvPr/>
                </p:nvSpPr>
                <p:spPr bwMode="auto">
                  <a:xfrm>
                    <a:off x="1269" y="2523"/>
                    <a:ext cx="45" cy="4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rgbClr val="3366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56520" name="Rectangle 200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73" cy="18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kumimoji="1" lang="cs-CZ" sz="1200">
                      <a:solidFill>
                        <a:schemeClr val="tx1"/>
                      </a:solidFill>
                    </a:rPr>
                    <a:t>Met</a:t>
                  </a:r>
                </a:p>
              </p:txBody>
            </p:sp>
          </p:grpSp>
        </p:grpSp>
        <p:sp>
          <p:nvSpPr>
            <p:cNvPr id="56521" name="Rectangle 201"/>
            <p:cNvSpPr>
              <a:spLocks noChangeArrowheads="1"/>
            </p:cNvSpPr>
            <p:nvPr/>
          </p:nvSpPr>
          <p:spPr bwMode="auto">
            <a:xfrm>
              <a:off x="2204" y="3475"/>
              <a:ext cx="13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000" b="0">
                  <a:solidFill>
                    <a:srgbClr val="FF0000"/>
                  </a:solidFill>
                  <a:latin typeface="Arial Black" pitchFamily="34" charset="0"/>
                </a:rPr>
                <a:t>AUG</a:t>
              </a:r>
            </a:p>
          </p:txBody>
        </p:sp>
      </p:grp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539750" y="5564188"/>
            <a:ext cx="8389938" cy="960437"/>
            <a:chOff x="340" y="3505"/>
            <a:chExt cx="5285" cy="605"/>
          </a:xfrm>
        </p:grpSpPr>
        <p:sp>
          <p:nvSpPr>
            <p:cNvPr id="56387" name="Freeform 67"/>
            <p:cNvSpPr>
              <a:spLocks/>
            </p:cNvSpPr>
            <p:nvPr/>
          </p:nvSpPr>
          <p:spPr bwMode="auto">
            <a:xfrm rot="308523">
              <a:off x="657" y="3505"/>
              <a:ext cx="4717" cy="378"/>
            </a:xfrm>
            <a:custGeom>
              <a:avLst/>
              <a:gdLst/>
              <a:ahLst/>
              <a:cxnLst>
                <a:cxn ang="0">
                  <a:pos x="0" y="363"/>
                </a:cxn>
                <a:cxn ang="0">
                  <a:pos x="1588" y="91"/>
                </a:cxn>
                <a:cxn ang="0">
                  <a:pos x="2994" y="545"/>
                </a:cxn>
                <a:cxn ang="0">
                  <a:pos x="4717" y="0"/>
                </a:cxn>
              </a:cxnLst>
              <a:rect l="0" t="0" r="r" b="b"/>
              <a:pathLst>
                <a:path w="4717" h="560">
                  <a:moveTo>
                    <a:pt x="0" y="363"/>
                  </a:moveTo>
                  <a:cubicBezTo>
                    <a:pt x="544" y="212"/>
                    <a:pt x="1089" y="61"/>
                    <a:pt x="1588" y="91"/>
                  </a:cubicBezTo>
                  <a:cubicBezTo>
                    <a:pt x="2087" y="121"/>
                    <a:pt x="2473" y="560"/>
                    <a:pt x="2994" y="545"/>
                  </a:cubicBezTo>
                  <a:cubicBezTo>
                    <a:pt x="3515" y="530"/>
                    <a:pt x="4116" y="265"/>
                    <a:pt x="4717" y="0"/>
                  </a:cubicBezTo>
                </a:path>
              </a:pathLst>
            </a:custGeom>
            <a:noFill/>
            <a:ln w="28575" cap="flat" cmpd="sng">
              <a:solidFill>
                <a:srgbClr val="3366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56388" name="Text Box 68"/>
            <p:cNvSpPr txBox="1">
              <a:spLocks noChangeArrowheads="1"/>
            </p:cNvSpPr>
            <p:nvPr/>
          </p:nvSpPr>
          <p:spPr bwMode="auto">
            <a:xfrm>
              <a:off x="4410" y="3898"/>
              <a:ext cx="4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56389" name="Text Box 69"/>
            <p:cNvSpPr txBox="1">
              <a:spLocks noChangeArrowheads="1"/>
            </p:cNvSpPr>
            <p:nvPr/>
          </p:nvSpPr>
          <p:spPr bwMode="auto">
            <a:xfrm>
              <a:off x="340" y="3505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56390" name="Text Box 70"/>
            <p:cNvSpPr txBox="1">
              <a:spLocks noChangeArrowheads="1"/>
            </p:cNvSpPr>
            <p:nvPr/>
          </p:nvSpPr>
          <p:spPr bwMode="auto">
            <a:xfrm>
              <a:off x="5375" y="3686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chemeClr val="tx1"/>
                  </a:solidFill>
                </a:rPr>
                <a:t>3'</a:t>
              </a:r>
            </a:p>
          </p:txBody>
        </p:sp>
      </p:grpSp>
      <p:grpSp>
        <p:nvGrpSpPr>
          <p:cNvPr id="8" name="Group 165"/>
          <p:cNvGrpSpPr>
            <a:grpSpLocks/>
          </p:cNvGrpSpPr>
          <p:nvPr/>
        </p:nvGrpSpPr>
        <p:grpSpPr bwMode="auto">
          <a:xfrm>
            <a:off x="1262063" y="1160463"/>
            <a:ext cx="609600" cy="1008062"/>
            <a:chOff x="2541" y="2750"/>
            <a:chExt cx="384" cy="635"/>
          </a:xfrm>
        </p:grpSpPr>
        <p:grpSp>
          <p:nvGrpSpPr>
            <p:cNvPr id="9" name="Group 166"/>
            <p:cNvGrpSpPr>
              <a:grpSpLocks/>
            </p:cNvGrpSpPr>
            <p:nvPr/>
          </p:nvGrpSpPr>
          <p:grpSpPr bwMode="auto">
            <a:xfrm>
              <a:off x="2541" y="3022"/>
              <a:ext cx="274" cy="363"/>
              <a:chOff x="1156" y="2205"/>
              <a:chExt cx="274" cy="363"/>
            </a:xfrm>
          </p:grpSpPr>
          <p:sp>
            <p:nvSpPr>
              <p:cNvPr id="56487" name="AutoShape 167"/>
              <p:cNvSpPr>
                <a:spLocks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6488" name="AutoShape 168"/>
              <p:cNvSpPr>
                <a:spLocks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6489" name="Oval 169"/>
              <p:cNvSpPr>
                <a:spLocks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6490" name="Oval 170"/>
              <p:cNvSpPr>
                <a:spLocks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6491" name="Oval 171"/>
              <p:cNvSpPr>
                <a:spLocks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56492" name="Line 172"/>
            <p:cNvSpPr>
              <a:spLocks noChangeShapeType="1"/>
            </p:cNvSpPr>
            <p:nvPr/>
          </p:nvSpPr>
          <p:spPr bwMode="auto">
            <a:xfrm>
              <a:off x="2677" y="2932"/>
              <a:ext cx="0" cy="90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56493" name="Rectangle 173"/>
            <p:cNvSpPr>
              <a:spLocks noChangeArrowheads="1"/>
            </p:cNvSpPr>
            <p:nvPr/>
          </p:nvSpPr>
          <p:spPr bwMode="auto">
            <a:xfrm>
              <a:off x="2652" y="2750"/>
              <a:ext cx="273" cy="1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41" name="Rectangle 185"/>
          <p:cNvSpPr>
            <a:spLocks noChangeArrowheads="1"/>
          </p:cNvSpPr>
          <p:nvPr/>
        </p:nvSpPr>
        <p:spPr bwMode="auto">
          <a:xfrm>
            <a:off x="1314450" y="7938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>
                <a:latin typeface="Arial" pitchFamily="34" charset="0"/>
                <a:cs typeface="Arial" pitchFamily="34" charset="0"/>
              </a:rPr>
              <a:t>Iniciace translace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0.07355 C -0.00173 0.07355 -0.00034 0.09274 0.0007 0.09598 C 0.00365 0.10477 0.00955 0.1117 0.01441 0.11887 C 0.02032 0.1272 0.02431 0.13552 0.03212 0.14154 C 0.03351 0.14408 0.03507 0.14663 0.03664 0.14894 C 0.03785 0.15009 0.03994 0.15056 0.04132 0.15241 C 0.04862 0.16235 0.03941 0.15726 0.04879 0.16096 C 0.06285 0.18687 0.08768 0.20375 0.10382 0.2278 C 0.11216 0.23983 0.11823 0.25601 0.12917 0.26457 C 0.13264 0.27058 0.13768 0.27267 0.14132 0.27868 C 0.14688 0.28793 0.14063 0.28423 0.14844 0.28747 C 0.14966 0.28932 0.15053 0.2914 0.15157 0.29279 C 0.1533 0.29487 0.1566 0.2951 0.15764 0.29811 C 0.15799 0.30019 0.15556 0.30134 0.15469 0.30319 C 0.16007 0.30967 0.1658 0.31406 0.17119 0.32054 C 0.17726 0.32817 0.18178 0.33488 0.19028 0.33835 C 0.19341 0.34089 0.19757 0.34251 0.2007 0.34552 C 0.21025 0.35338 0.20035 0.34875 0.20973 0.35222 C 0.21511 0.36147 0.20973 0.355 0.21875 0.35939 C 0.22379 0.3617 0.22535 0.3661 0.23073 0.36795 C 0.23351 0.37072 0.23664 0.3728 0.23959 0.37535 C 0.24323 0.37789 0.25157 0.37859 0.25157 0.37882 C 0.25747 0.38344 0.26216 0.3883 0.26789 0.39293 C 0.28959 0.429 0.27691 0.43386 0.27691 0.5037 " pathEditMode="relative" rAng="0" ptsTypes="fffffffff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512888" y="4902200"/>
            <a:ext cx="1530350" cy="1406525"/>
            <a:chOff x="952" y="2585"/>
            <a:chExt cx="482" cy="443"/>
          </a:xfrm>
        </p:grpSpPr>
        <p:grpSp>
          <p:nvGrpSpPr>
            <p:cNvPr id="3" name="Group 5"/>
            <p:cNvGrpSpPr>
              <a:grpSpLocks noChangeAspect="1"/>
            </p:cNvGrpSpPr>
            <p:nvPr/>
          </p:nvGrpSpPr>
          <p:grpSpPr bwMode="auto">
            <a:xfrm>
              <a:off x="952" y="2585"/>
              <a:ext cx="476" cy="283"/>
              <a:chOff x="1927" y="1792"/>
              <a:chExt cx="476" cy="283"/>
            </a:xfrm>
          </p:grpSpPr>
          <p:sp>
            <p:nvSpPr>
              <p:cNvPr id="84998" name="Freeform 6"/>
              <p:cNvSpPr>
                <a:spLocks noChangeAspect="1"/>
              </p:cNvSpPr>
              <p:nvPr/>
            </p:nvSpPr>
            <p:spPr bwMode="auto">
              <a:xfrm>
                <a:off x="1927" y="1792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84999" name="Arc 7"/>
              <p:cNvSpPr>
                <a:spLocks noChangeAspect="1"/>
              </p:cNvSpPr>
              <p:nvPr/>
            </p:nvSpPr>
            <p:spPr bwMode="auto">
              <a:xfrm flipH="1">
                <a:off x="2001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E</a:t>
                </a:r>
              </a:p>
            </p:txBody>
          </p:sp>
          <p:sp>
            <p:nvSpPr>
              <p:cNvPr id="85000" name="Arc 8"/>
              <p:cNvSpPr>
                <a:spLocks noChangeAspect="1"/>
              </p:cNvSpPr>
              <p:nvPr/>
            </p:nvSpPr>
            <p:spPr bwMode="auto">
              <a:xfrm flipH="1">
                <a:off x="2114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P</a:t>
                </a:r>
              </a:p>
            </p:txBody>
          </p:sp>
          <p:sp>
            <p:nvSpPr>
              <p:cNvPr id="85001" name="Arc 9"/>
              <p:cNvSpPr>
                <a:spLocks noChangeAspect="1"/>
              </p:cNvSpPr>
              <p:nvPr/>
            </p:nvSpPr>
            <p:spPr bwMode="auto">
              <a:xfrm flipH="1">
                <a:off x="2227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A</a:t>
                </a:r>
              </a:p>
            </p:txBody>
          </p:sp>
        </p:grpSp>
        <p:grpSp>
          <p:nvGrpSpPr>
            <p:cNvPr id="4" name="Group 10"/>
            <p:cNvGrpSpPr>
              <a:grpSpLocks noChangeAspect="1"/>
            </p:cNvGrpSpPr>
            <p:nvPr/>
          </p:nvGrpSpPr>
          <p:grpSpPr bwMode="auto">
            <a:xfrm>
              <a:off x="957" y="2845"/>
              <a:ext cx="477" cy="183"/>
              <a:chOff x="797" y="355"/>
              <a:chExt cx="477" cy="183"/>
            </a:xfrm>
          </p:grpSpPr>
          <p:sp>
            <p:nvSpPr>
              <p:cNvPr id="85003" name="AutoShape 11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5004" name="Arc 12"/>
              <p:cNvSpPr>
                <a:spLocks noChangeAspect="1"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5005" name="Arc 13"/>
              <p:cNvSpPr>
                <a:spLocks noChangeAspect="1"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5006" name="Arc 14"/>
              <p:cNvSpPr>
                <a:spLocks noChangeAspect="1"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49213" y="5661025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chemeClr val="tx1"/>
                </a:solidFill>
              </a:rPr>
              <a:t>5'</a:t>
            </a:r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8585200" y="5684838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chemeClr val="tx1"/>
                </a:solidFill>
              </a:rPr>
              <a:t>3'</a:t>
            </a:r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092325" y="5259388"/>
            <a:ext cx="434975" cy="576262"/>
            <a:chOff x="1156" y="2205"/>
            <a:chExt cx="274" cy="363"/>
          </a:xfrm>
        </p:grpSpPr>
        <p:sp>
          <p:nvSpPr>
            <p:cNvPr id="85010" name="AutoShape 18"/>
            <p:cNvSpPr>
              <a:spLocks noChangeArrowheads="1"/>
            </p:cNvSpPr>
            <p:nvPr/>
          </p:nvSpPr>
          <p:spPr bwMode="auto">
            <a:xfrm>
              <a:off x="1224" y="2205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11" name="AutoShape 19"/>
            <p:cNvSpPr>
              <a:spLocks noChangeArrowheads="1"/>
            </p:cNvSpPr>
            <p:nvPr/>
          </p:nvSpPr>
          <p:spPr bwMode="auto">
            <a:xfrm rot="16200000">
              <a:off x="1225" y="2318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12" name="Oval 20"/>
            <p:cNvSpPr>
              <a:spLocks noChangeArrowheads="1"/>
            </p:cNvSpPr>
            <p:nvPr/>
          </p:nvSpPr>
          <p:spPr bwMode="auto">
            <a:xfrm>
              <a:off x="1202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13" name="Oval 21"/>
            <p:cNvSpPr>
              <a:spLocks noChangeArrowheads="1"/>
            </p:cNvSpPr>
            <p:nvPr/>
          </p:nvSpPr>
          <p:spPr bwMode="auto">
            <a:xfrm>
              <a:off x="1338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14" name="Oval 22"/>
            <p:cNvSpPr>
              <a:spLocks noChangeArrowheads="1"/>
            </p:cNvSpPr>
            <p:nvPr/>
          </p:nvSpPr>
          <p:spPr bwMode="auto">
            <a:xfrm>
              <a:off x="1269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5015" name="Line 23"/>
          <p:cNvSpPr>
            <a:spLocks noChangeShapeType="1"/>
          </p:cNvSpPr>
          <p:nvPr/>
        </p:nvSpPr>
        <p:spPr bwMode="auto">
          <a:xfrm>
            <a:off x="2308225" y="5116513"/>
            <a:ext cx="0" cy="142875"/>
          </a:xfrm>
          <a:prstGeom prst="line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5023" name="Text Box 31"/>
          <p:cNvSpPr txBox="1">
            <a:spLocks noChangeArrowheads="1"/>
          </p:cNvSpPr>
          <p:nvPr/>
        </p:nvSpPr>
        <p:spPr bwMode="auto">
          <a:xfrm>
            <a:off x="7289800" y="5853113"/>
            <a:ext cx="785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rgbClr val="3366FF"/>
                </a:solidFill>
              </a:rPr>
              <a:t>mRNA</a:t>
            </a:r>
          </a:p>
        </p:txBody>
      </p:sp>
      <p:sp>
        <p:nvSpPr>
          <p:cNvPr id="85024" name="Line 32"/>
          <p:cNvSpPr>
            <a:spLocks noChangeShapeType="1"/>
          </p:cNvSpPr>
          <p:nvPr/>
        </p:nvSpPr>
        <p:spPr bwMode="auto">
          <a:xfrm flipV="1">
            <a:off x="396875" y="5876925"/>
            <a:ext cx="8064500" cy="0"/>
          </a:xfrm>
          <a:prstGeom prst="line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5025" name="Rectangle 33"/>
          <p:cNvSpPr>
            <a:spLocks noChangeArrowheads="1"/>
          </p:cNvSpPr>
          <p:nvPr/>
        </p:nvSpPr>
        <p:spPr bwMode="auto">
          <a:xfrm>
            <a:off x="2082800" y="5819775"/>
            <a:ext cx="4667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r>
              <a:rPr kumimoji="1" lang="cs-CZ" sz="1000">
                <a:solidFill>
                  <a:srgbClr val="FF0000"/>
                </a:solidFill>
                <a:latin typeface="Arial" charset="0"/>
              </a:rPr>
              <a:t>AUG</a:t>
            </a:r>
          </a:p>
        </p:txBody>
      </p:sp>
      <p:sp>
        <p:nvSpPr>
          <p:cNvPr id="85058" name="Line 66"/>
          <p:cNvSpPr>
            <a:spLocks noChangeShapeType="1"/>
          </p:cNvSpPr>
          <p:nvPr/>
        </p:nvSpPr>
        <p:spPr bwMode="auto">
          <a:xfrm>
            <a:off x="2368550" y="4876800"/>
            <a:ext cx="225425" cy="134938"/>
          </a:xfrm>
          <a:prstGeom prst="line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5045" name="Rectangle 53"/>
          <p:cNvSpPr>
            <a:spLocks noChangeArrowheads="1"/>
          </p:cNvSpPr>
          <p:nvPr/>
        </p:nvSpPr>
        <p:spPr bwMode="auto">
          <a:xfrm>
            <a:off x="2008188" y="4813300"/>
            <a:ext cx="433387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Met</a:t>
            </a:r>
          </a:p>
        </p:txBody>
      </p: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2503488" y="5246688"/>
            <a:ext cx="434975" cy="576262"/>
            <a:chOff x="1156" y="2205"/>
            <a:chExt cx="274" cy="363"/>
          </a:xfrm>
        </p:grpSpPr>
        <p:sp>
          <p:nvSpPr>
            <p:cNvPr id="85050" name="AutoShape 58"/>
            <p:cNvSpPr>
              <a:spLocks noChangeArrowheads="1"/>
            </p:cNvSpPr>
            <p:nvPr/>
          </p:nvSpPr>
          <p:spPr bwMode="auto">
            <a:xfrm>
              <a:off x="1224" y="2205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51" name="AutoShape 59"/>
            <p:cNvSpPr>
              <a:spLocks noChangeArrowheads="1"/>
            </p:cNvSpPr>
            <p:nvPr/>
          </p:nvSpPr>
          <p:spPr bwMode="auto">
            <a:xfrm rot="16200000">
              <a:off x="1225" y="2318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52" name="Oval 60"/>
            <p:cNvSpPr>
              <a:spLocks noChangeArrowheads="1"/>
            </p:cNvSpPr>
            <p:nvPr/>
          </p:nvSpPr>
          <p:spPr bwMode="auto">
            <a:xfrm>
              <a:off x="1202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53" name="Oval 61"/>
            <p:cNvSpPr>
              <a:spLocks noChangeArrowheads="1"/>
            </p:cNvSpPr>
            <p:nvPr/>
          </p:nvSpPr>
          <p:spPr bwMode="auto">
            <a:xfrm>
              <a:off x="1338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54" name="Oval 62"/>
            <p:cNvSpPr>
              <a:spLocks noChangeArrowheads="1"/>
            </p:cNvSpPr>
            <p:nvPr/>
          </p:nvSpPr>
          <p:spPr bwMode="auto">
            <a:xfrm>
              <a:off x="1269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5055" name="Line 63"/>
          <p:cNvSpPr>
            <a:spLocks noChangeShapeType="1"/>
          </p:cNvSpPr>
          <p:nvPr/>
        </p:nvSpPr>
        <p:spPr bwMode="auto">
          <a:xfrm>
            <a:off x="2719388" y="5103813"/>
            <a:ext cx="0" cy="142875"/>
          </a:xfrm>
          <a:prstGeom prst="line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5056" name="Rectangle 64"/>
          <p:cNvSpPr>
            <a:spLocks noChangeArrowheads="1"/>
          </p:cNvSpPr>
          <p:nvPr/>
        </p:nvSpPr>
        <p:spPr bwMode="auto">
          <a:xfrm>
            <a:off x="2520950" y="4813300"/>
            <a:ext cx="43338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185"/>
          <p:cNvSpPr>
            <a:spLocks noChangeArrowheads="1"/>
          </p:cNvSpPr>
          <p:nvPr/>
        </p:nvSpPr>
        <p:spPr bwMode="auto">
          <a:xfrm>
            <a:off x="1314450" y="7938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>
                <a:latin typeface="Arial" pitchFamily="34" charset="0"/>
                <a:cs typeface="Arial" pitchFamily="34" charset="0"/>
              </a:rPr>
              <a:t>Iniciace translace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0.02084 -0.0576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50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2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0973 -0.0261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5" grpId="0" animBg="1"/>
      <p:bldP spid="85058" grpId="0" animBg="1"/>
      <p:bldP spid="85058" grpId="1" animBg="1"/>
      <p:bldP spid="850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1512888" y="4902200"/>
            <a:ext cx="1530350" cy="1406525"/>
            <a:chOff x="952" y="2585"/>
            <a:chExt cx="482" cy="443"/>
          </a:xfrm>
        </p:grpSpPr>
        <p:grpSp>
          <p:nvGrpSpPr>
            <p:cNvPr id="3" name="Group 8"/>
            <p:cNvGrpSpPr>
              <a:grpSpLocks noChangeAspect="1"/>
            </p:cNvGrpSpPr>
            <p:nvPr/>
          </p:nvGrpSpPr>
          <p:grpSpPr bwMode="auto">
            <a:xfrm>
              <a:off x="952" y="2585"/>
              <a:ext cx="476" cy="283"/>
              <a:chOff x="1927" y="1792"/>
              <a:chExt cx="476" cy="283"/>
            </a:xfrm>
          </p:grpSpPr>
          <p:sp>
            <p:nvSpPr>
              <p:cNvPr id="86025" name="Freeform 9"/>
              <p:cNvSpPr>
                <a:spLocks noChangeAspect="1"/>
              </p:cNvSpPr>
              <p:nvPr/>
            </p:nvSpPr>
            <p:spPr bwMode="auto">
              <a:xfrm>
                <a:off x="1927" y="1792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86026" name="Arc 10"/>
              <p:cNvSpPr>
                <a:spLocks noChangeAspect="1"/>
              </p:cNvSpPr>
              <p:nvPr/>
            </p:nvSpPr>
            <p:spPr bwMode="auto">
              <a:xfrm flipH="1">
                <a:off x="2001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E</a:t>
                </a:r>
              </a:p>
            </p:txBody>
          </p:sp>
          <p:sp>
            <p:nvSpPr>
              <p:cNvPr id="86027" name="Arc 11"/>
              <p:cNvSpPr>
                <a:spLocks noChangeAspect="1"/>
              </p:cNvSpPr>
              <p:nvPr/>
            </p:nvSpPr>
            <p:spPr bwMode="auto">
              <a:xfrm flipH="1">
                <a:off x="2114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P</a:t>
                </a:r>
              </a:p>
            </p:txBody>
          </p:sp>
          <p:sp>
            <p:nvSpPr>
              <p:cNvPr id="86028" name="Arc 12"/>
              <p:cNvSpPr>
                <a:spLocks noChangeAspect="1"/>
              </p:cNvSpPr>
              <p:nvPr/>
            </p:nvSpPr>
            <p:spPr bwMode="auto">
              <a:xfrm flipH="1">
                <a:off x="2227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A</a:t>
                </a:r>
              </a:p>
            </p:txBody>
          </p:sp>
        </p:grpSp>
        <p:grpSp>
          <p:nvGrpSpPr>
            <p:cNvPr id="4" name="Group 13"/>
            <p:cNvGrpSpPr>
              <a:grpSpLocks noChangeAspect="1"/>
            </p:cNvGrpSpPr>
            <p:nvPr/>
          </p:nvGrpSpPr>
          <p:grpSpPr bwMode="auto">
            <a:xfrm>
              <a:off x="957" y="2845"/>
              <a:ext cx="477" cy="183"/>
              <a:chOff x="797" y="355"/>
              <a:chExt cx="477" cy="183"/>
            </a:xfrm>
          </p:grpSpPr>
          <p:sp>
            <p:nvSpPr>
              <p:cNvPr id="86030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6031" name="Arc 15"/>
              <p:cNvSpPr>
                <a:spLocks noChangeAspect="1"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6032" name="Arc 16"/>
              <p:cNvSpPr>
                <a:spLocks noChangeAspect="1"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6033" name="Arc 17"/>
              <p:cNvSpPr>
                <a:spLocks noChangeAspect="1"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86034" name="Text Box 18"/>
          <p:cNvSpPr txBox="1">
            <a:spLocks noChangeArrowheads="1"/>
          </p:cNvSpPr>
          <p:nvPr/>
        </p:nvSpPr>
        <p:spPr bwMode="auto">
          <a:xfrm>
            <a:off x="49213" y="5661025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5'</a:t>
            </a:r>
          </a:p>
        </p:txBody>
      </p:sp>
      <p:sp>
        <p:nvSpPr>
          <p:cNvPr id="86035" name="Text Box 19"/>
          <p:cNvSpPr txBox="1">
            <a:spLocks noChangeArrowheads="1"/>
          </p:cNvSpPr>
          <p:nvPr/>
        </p:nvSpPr>
        <p:spPr bwMode="auto">
          <a:xfrm>
            <a:off x="8585200" y="5684838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3'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092325" y="5259388"/>
            <a:ext cx="434975" cy="576262"/>
            <a:chOff x="1156" y="2205"/>
            <a:chExt cx="274" cy="363"/>
          </a:xfrm>
        </p:grpSpPr>
        <p:sp>
          <p:nvSpPr>
            <p:cNvPr id="86037" name="AutoShape 21"/>
            <p:cNvSpPr>
              <a:spLocks noChangeArrowheads="1"/>
            </p:cNvSpPr>
            <p:nvPr/>
          </p:nvSpPr>
          <p:spPr bwMode="auto">
            <a:xfrm>
              <a:off x="1224" y="2205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038" name="AutoShape 22"/>
            <p:cNvSpPr>
              <a:spLocks noChangeArrowheads="1"/>
            </p:cNvSpPr>
            <p:nvPr/>
          </p:nvSpPr>
          <p:spPr bwMode="auto">
            <a:xfrm rot="16200000">
              <a:off x="1225" y="2318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039" name="Oval 23"/>
            <p:cNvSpPr>
              <a:spLocks noChangeArrowheads="1"/>
            </p:cNvSpPr>
            <p:nvPr/>
          </p:nvSpPr>
          <p:spPr bwMode="auto">
            <a:xfrm>
              <a:off x="1202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040" name="Oval 24"/>
            <p:cNvSpPr>
              <a:spLocks noChangeArrowheads="1"/>
            </p:cNvSpPr>
            <p:nvPr/>
          </p:nvSpPr>
          <p:spPr bwMode="auto">
            <a:xfrm>
              <a:off x="1338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041" name="Oval 25"/>
            <p:cNvSpPr>
              <a:spLocks noChangeArrowheads="1"/>
            </p:cNvSpPr>
            <p:nvPr/>
          </p:nvSpPr>
          <p:spPr bwMode="auto">
            <a:xfrm>
              <a:off x="1269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6043" name="Text Box 27"/>
          <p:cNvSpPr txBox="1">
            <a:spLocks noChangeArrowheads="1"/>
          </p:cNvSpPr>
          <p:nvPr/>
        </p:nvSpPr>
        <p:spPr bwMode="auto">
          <a:xfrm>
            <a:off x="7289800" y="5853113"/>
            <a:ext cx="785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rgbClr val="3366FF"/>
                </a:solidFill>
              </a:rPr>
              <a:t>mRNA</a:t>
            </a:r>
          </a:p>
        </p:txBody>
      </p:sp>
      <p:sp>
        <p:nvSpPr>
          <p:cNvPr id="86044" name="Line 28"/>
          <p:cNvSpPr>
            <a:spLocks noChangeShapeType="1"/>
          </p:cNvSpPr>
          <p:nvPr/>
        </p:nvSpPr>
        <p:spPr bwMode="auto">
          <a:xfrm flipV="1">
            <a:off x="396875" y="5876925"/>
            <a:ext cx="8064500" cy="0"/>
          </a:xfrm>
          <a:prstGeom prst="line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6045" name="Rectangle 29"/>
          <p:cNvSpPr>
            <a:spLocks noChangeArrowheads="1"/>
          </p:cNvSpPr>
          <p:nvPr/>
        </p:nvSpPr>
        <p:spPr bwMode="auto">
          <a:xfrm>
            <a:off x="2082800" y="5819775"/>
            <a:ext cx="4667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r>
              <a:rPr kumimoji="1" lang="cs-CZ" sz="1000">
                <a:solidFill>
                  <a:srgbClr val="FF0000"/>
                </a:solidFill>
                <a:latin typeface="Arial" charset="0"/>
              </a:rPr>
              <a:t>AUG</a:t>
            </a:r>
          </a:p>
        </p:txBody>
      </p:sp>
      <p:sp>
        <p:nvSpPr>
          <p:cNvPr id="86046" name="Line 30"/>
          <p:cNvSpPr>
            <a:spLocks noChangeShapeType="1"/>
          </p:cNvSpPr>
          <p:nvPr/>
        </p:nvSpPr>
        <p:spPr bwMode="auto">
          <a:xfrm>
            <a:off x="2368550" y="4606925"/>
            <a:ext cx="314325" cy="225425"/>
          </a:xfrm>
          <a:prstGeom prst="line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6050" name="Rectangle 34"/>
          <p:cNvSpPr>
            <a:spLocks noChangeArrowheads="1"/>
          </p:cNvSpPr>
          <p:nvPr/>
        </p:nvSpPr>
        <p:spPr bwMode="auto">
          <a:xfrm>
            <a:off x="2189163" y="4408488"/>
            <a:ext cx="433387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Met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2503488" y="5246688"/>
            <a:ext cx="434975" cy="576262"/>
            <a:chOff x="1156" y="2205"/>
            <a:chExt cx="274" cy="363"/>
          </a:xfrm>
        </p:grpSpPr>
        <p:sp>
          <p:nvSpPr>
            <p:cNvPr id="86053" name="AutoShape 37"/>
            <p:cNvSpPr>
              <a:spLocks noChangeArrowheads="1"/>
            </p:cNvSpPr>
            <p:nvPr/>
          </p:nvSpPr>
          <p:spPr bwMode="auto">
            <a:xfrm>
              <a:off x="1224" y="2205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054" name="AutoShape 38"/>
            <p:cNvSpPr>
              <a:spLocks noChangeArrowheads="1"/>
            </p:cNvSpPr>
            <p:nvPr/>
          </p:nvSpPr>
          <p:spPr bwMode="auto">
            <a:xfrm rot="16200000">
              <a:off x="1225" y="2318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055" name="Oval 39"/>
            <p:cNvSpPr>
              <a:spLocks noChangeArrowheads="1"/>
            </p:cNvSpPr>
            <p:nvPr/>
          </p:nvSpPr>
          <p:spPr bwMode="auto">
            <a:xfrm>
              <a:off x="1202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056" name="Oval 40"/>
            <p:cNvSpPr>
              <a:spLocks noChangeArrowheads="1"/>
            </p:cNvSpPr>
            <p:nvPr/>
          </p:nvSpPr>
          <p:spPr bwMode="auto">
            <a:xfrm>
              <a:off x="1338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057" name="Oval 41"/>
            <p:cNvSpPr>
              <a:spLocks noChangeArrowheads="1"/>
            </p:cNvSpPr>
            <p:nvPr/>
          </p:nvSpPr>
          <p:spPr bwMode="auto">
            <a:xfrm>
              <a:off x="1269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6058" name="Line 42"/>
          <p:cNvSpPr>
            <a:spLocks noChangeShapeType="1"/>
          </p:cNvSpPr>
          <p:nvPr/>
        </p:nvSpPr>
        <p:spPr bwMode="auto">
          <a:xfrm>
            <a:off x="2719388" y="5103813"/>
            <a:ext cx="0" cy="142875"/>
          </a:xfrm>
          <a:prstGeom prst="line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6059" name="Rectangle 43"/>
          <p:cNvSpPr>
            <a:spLocks noChangeArrowheads="1"/>
          </p:cNvSpPr>
          <p:nvPr/>
        </p:nvSpPr>
        <p:spPr bwMode="auto">
          <a:xfrm>
            <a:off x="2503488" y="4814888"/>
            <a:ext cx="433387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185"/>
          <p:cNvSpPr>
            <a:spLocks noChangeArrowheads="1"/>
          </p:cNvSpPr>
          <p:nvPr/>
        </p:nvSpPr>
        <p:spPr bwMode="auto">
          <a:xfrm>
            <a:off x="1314450" y="7938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>
                <a:latin typeface="Arial" pitchFamily="34" charset="0"/>
                <a:cs typeface="Arial" pitchFamily="34" charset="0"/>
              </a:rPr>
              <a:t>Iniciace translace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59259E-6 L 0.04444 -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C -0.01996 -0.00162 -0.03976 -0.00324 -0.0625 -0.01667 C -0.08524 -0.03009 -0.11354 -0.05278 -0.13663 -0.08056 C -0.15972 -0.10834 -0.18038 -0.14584 -0.20104 -0.18334 " pathEditMode="relative" ptsTypes="a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7687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Elongace ( prodlužování řetězce)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Ribozom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čte kodony mRNA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ve směru 5‘ – 3‘ 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=pohybuje se směrem doprava </a:t>
            </a:r>
            <a:endParaRPr lang="cs-CZ" sz="1800" dirty="0"/>
          </a:p>
          <a:p>
            <a:r>
              <a:rPr lang="cs-CZ" sz="1800" b="1" dirty="0">
                <a:latin typeface="Arial" pitchFamily="34" charset="0"/>
                <a:cs typeface="Arial" pitchFamily="34" charset="0"/>
              </a:rPr>
              <a:t>Polypeptidový řetězec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roste směrem </a:t>
            </a:r>
            <a:r>
              <a:rPr lang="cs-CZ" sz="1800" b="1" dirty="0">
                <a:latin typeface="Arial" pitchFamily="34" charset="0"/>
                <a:cs typeface="Arial" pitchFamily="34" charset="0"/>
              </a:rPr>
              <a:t>od N-konce k C-konci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. 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Neustále se opakuje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tříkrokový cyklus </a:t>
            </a:r>
          </a:p>
          <a:p>
            <a:pPr marL="342900" lvl="1" indent="-342900"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ribozom přijímá nabité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komplementárních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anikodonů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vážou se do  A místa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/>
          </a:p>
          <a:p>
            <a:endParaRPr lang="cs-CZ" b="1" dirty="0"/>
          </a:p>
        </p:txBody>
      </p:sp>
      <p:grpSp>
        <p:nvGrpSpPr>
          <p:cNvPr id="63" name="Group 72"/>
          <p:cNvGrpSpPr>
            <a:grpSpLocks noChangeAspect="1"/>
          </p:cNvGrpSpPr>
          <p:nvPr/>
        </p:nvGrpSpPr>
        <p:grpSpPr bwMode="auto">
          <a:xfrm>
            <a:off x="1511300" y="4902200"/>
            <a:ext cx="1530350" cy="1406525"/>
            <a:chOff x="952" y="2585"/>
            <a:chExt cx="482" cy="443"/>
          </a:xfrm>
        </p:grpSpPr>
        <p:grpSp>
          <p:nvGrpSpPr>
            <p:cNvPr id="64" name="Group 73"/>
            <p:cNvGrpSpPr>
              <a:grpSpLocks noChangeAspect="1"/>
            </p:cNvGrpSpPr>
            <p:nvPr/>
          </p:nvGrpSpPr>
          <p:grpSpPr bwMode="auto">
            <a:xfrm>
              <a:off x="952" y="2585"/>
              <a:ext cx="476" cy="283"/>
              <a:chOff x="1927" y="1792"/>
              <a:chExt cx="476" cy="283"/>
            </a:xfrm>
          </p:grpSpPr>
          <p:sp>
            <p:nvSpPr>
              <p:cNvPr id="70" name="Freeform 74"/>
              <p:cNvSpPr>
                <a:spLocks noChangeAspect="1"/>
              </p:cNvSpPr>
              <p:nvPr/>
            </p:nvSpPr>
            <p:spPr bwMode="auto">
              <a:xfrm>
                <a:off x="1927" y="1792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71" name="Arc 75"/>
              <p:cNvSpPr>
                <a:spLocks noChangeAspect="1"/>
              </p:cNvSpPr>
              <p:nvPr/>
            </p:nvSpPr>
            <p:spPr bwMode="auto">
              <a:xfrm flipH="1">
                <a:off x="2001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E</a:t>
                </a:r>
              </a:p>
            </p:txBody>
          </p:sp>
          <p:sp>
            <p:nvSpPr>
              <p:cNvPr id="72" name="Arc 76"/>
              <p:cNvSpPr>
                <a:spLocks noChangeAspect="1"/>
              </p:cNvSpPr>
              <p:nvPr/>
            </p:nvSpPr>
            <p:spPr bwMode="auto">
              <a:xfrm flipH="1">
                <a:off x="2114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P</a:t>
                </a:r>
              </a:p>
            </p:txBody>
          </p:sp>
          <p:sp>
            <p:nvSpPr>
              <p:cNvPr id="73" name="Arc 77"/>
              <p:cNvSpPr>
                <a:spLocks noChangeAspect="1"/>
              </p:cNvSpPr>
              <p:nvPr/>
            </p:nvSpPr>
            <p:spPr bwMode="auto">
              <a:xfrm flipH="1">
                <a:off x="2227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A</a:t>
                </a:r>
              </a:p>
            </p:txBody>
          </p:sp>
        </p:grpSp>
        <p:grpSp>
          <p:nvGrpSpPr>
            <p:cNvPr id="65" name="Group 78"/>
            <p:cNvGrpSpPr>
              <a:grpSpLocks noChangeAspect="1"/>
            </p:cNvGrpSpPr>
            <p:nvPr/>
          </p:nvGrpSpPr>
          <p:grpSpPr bwMode="auto">
            <a:xfrm>
              <a:off x="957" y="2845"/>
              <a:ext cx="477" cy="183"/>
              <a:chOff x="797" y="355"/>
              <a:chExt cx="477" cy="183"/>
            </a:xfrm>
          </p:grpSpPr>
          <p:sp>
            <p:nvSpPr>
              <p:cNvPr id="66" name="AutoShape 79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67" name="Arc 80"/>
              <p:cNvSpPr>
                <a:spLocks noChangeAspect="1"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8" name="Arc 81"/>
              <p:cNvSpPr>
                <a:spLocks noChangeAspect="1"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9" name="Arc 82"/>
              <p:cNvSpPr>
                <a:spLocks noChangeAspect="1"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74" name="Group 39"/>
          <p:cNvGrpSpPr>
            <a:grpSpLocks/>
          </p:cNvGrpSpPr>
          <p:nvPr/>
        </p:nvGrpSpPr>
        <p:grpSpPr bwMode="auto">
          <a:xfrm>
            <a:off x="2090738" y="5259388"/>
            <a:ext cx="434975" cy="576262"/>
            <a:chOff x="1156" y="2205"/>
            <a:chExt cx="274" cy="363"/>
          </a:xfrm>
        </p:grpSpPr>
        <p:sp>
          <p:nvSpPr>
            <p:cNvPr id="75" name="AutoShape 40"/>
            <p:cNvSpPr>
              <a:spLocks noChangeArrowheads="1"/>
            </p:cNvSpPr>
            <p:nvPr/>
          </p:nvSpPr>
          <p:spPr bwMode="auto">
            <a:xfrm>
              <a:off x="1224" y="2205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6" name="AutoShape 41"/>
            <p:cNvSpPr>
              <a:spLocks noChangeArrowheads="1"/>
            </p:cNvSpPr>
            <p:nvPr/>
          </p:nvSpPr>
          <p:spPr bwMode="auto">
            <a:xfrm rot="16200000">
              <a:off x="1225" y="2318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Oval 42"/>
            <p:cNvSpPr>
              <a:spLocks noChangeArrowheads="1"/>
            </p:cNvSpPr>
            <p:nvPr/>
          </p:nvSpPr>
          <p:spPr bwMode="auto">
            <a:xfrm>
              <a:off x="1202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" name="Oval 43"/>
            <p:cNvSpPr>
              <a:spLocks noChangeArrowheads="1"/>
            </p:cNvSpPr>
            <p:nvPr/>
          </p:nvSpPr>
          <p:spPr bwMode="auto">
            <a:xfrm>
              <a:off x="1338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9" name="Oval 44"/>
            <p:cNvSpPr>
              <a:spLocks noChangeArrowheads="1"/>
            </p:cNvSpPr>
            <p:nvPr/>
          </p:nvSpPr>
          <p:spPr bwMode="auto">
            <a:xfrm>
              <a:off x="1269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0" name="Line 45"/>
          <p:cNvSpPr>
            <a:spLocks noChangeShapeType="1"/>
          </p:cNvSpPr>
          <p:nvPr/>
        </p:nvSpPr>
        <p:spPr bwMode="auto">
          <a:xfrm>
            <a:off x="2306638" y="5116513"/>
            <a:ext cx="0" cy="142875"/>
          </a:xfrm>
          <a:prstGeom prst="line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1" name="Oval 47"/>
          <p:cNvSpPr>
            <a:spLocks noChangeArrowheads="1"/>
          </p:cNvSpPr>
          <p:nvPr/>
        </p:nvSpPr>
        <p:spPr bwMode="auto">
          <a:xfrm>
            <a:off x="2124075" y="479742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3</a:t>
            </a:r>
            <a:endParaRPr kumimoji="1" lang="cs-CZ" sz="1200">
              <a:solidFill>
                <a:schemeClr val="tx1"/>
              </a:solidFill>
            </a:endParaRPr>
          </a:p>
        </p:txBody>
      </p:sp>
      <p:sp>
        <p:nvSpPr>
          <p:cNvPr id="82" name="Oval 49"/>
          <p:cNvSpPr>
            <a:spLocks noChangeArrowheads="1"/>
          </p:cNvSpPr>
          <p:nvPr/>
        </p:nvSpPr>
        <p:spPr bwMode="auto">
          <a:xfrm>
            <a:off x="1692275" y="479742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2</a:t>
            </a:r>
            <a:endParaRPr kumimoji="1" lang="cs-CZ" sz="1200">
              <a:solidFill>
                <a:schemeClr val="tx1"/>
              </a:solidFill>
            </a:endParaRPr>
          </a:p>
        </p:txBody>
      </p:sp>
      <p:sp>
        <p:nvSpPr>
          <p:cNvPr id="83" name="Oval 50"/>
          <p:cNvSpPr>
            <a:spLocks noChangeArrowheads="1"/>
          </p:cNvSpPr>
          <p:nvPr/>
        </p:nvSpPr>
        <p:spPr bwMode="auto">
          <a:xfrm>
            <a:off x="1258888" y="4652963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1</a:t>
            </a:r>
            <a:endParaRPr kumimoji="1" lang="cs-CZ" sz="1200">
              <a:solidFill>
                <a:schemeClr val="tx1"/>
              </a:solidFill>
            </a:endParaRPr>
          </a:p>
        </p:txBody>
      </p:sp>
      <p:cxnSp>
        <p:nvCxnSpPr>
          <p:cNvPr id="84" name="AutoShape 51"/>
          <p:cNvCxnSpPr>
            <a:cxnSpLocks noChangeShapeType="1"/>
            <a:stCxn id="82" idx="6"/>
            <a:endCxn id="81" idx="2"/>
          </p:cNvCxnSpPr>
          <p:nvPr/>
        </p:nvCxnSpPr>
        <p:spPr bwMode="auto">
          <a:xfrm>
            <a:off x="2052638" y="4978400"/>
            <a:ext cx="71437" cy="0"/>
          </a:xfrm>
          <a:prstGeom prst="straightConnector1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</p:cxnSp>
      <p:cxnSp>
        <p:nvCxnSpPr>
          <p:cNvPr id="85" name="AutoShape 52"/>
          <p:cNvCxnSpPr>
            <a:cxnSpLocks noChangeShapeType="1"/>
            <a:stCxn id="83" idx="5"/>
            <a:endCxn id="82" idx="2"/>
          </p:cNvCxnSpPr>
          <p:nvPr/>
        </p:nvCxnSpPr>
        <p:spPr bwMode="auto">
          <a:xfrm>
            <a:off x="1566863" y="4960938"/>
            <a:ext cx="125412" cy="17462"/>
          </a:xfrm>
          <a:prstGeom prst="straightConnector1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</p:cxn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611188" y="4676775"/>
            <a:ext cx="4873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200">
                <a:solidFill>
                  <a:srgbClr val="0000FF"/>
                </a:solidFill>
              </a:rPr>
              <a:t>NH</a:t>
            </a:r>
            <a:r>
              <a:rPr kumimoji="1" lang="cs-CZ" sz="1200" baseline="-25000">
                <a:solidFill>
                  <a:srgbClr val="0000FF"/>
                </a:solidFill>
              </a:rPr>
              <a:t>2</a:t>
            </a:r>
            <a:endParaRPr kumimoji="1" lang="cs-CZ" sz="1200">
              <a:solidFill>
                <a:srgbClr val="0000FF"/>
              </a:solidFill>
            </a:endParaRPr>
          </a:p>
        </p:txBody>
      </p:sp>
      <p:sp>
        <p:nvSpPr>
          <p:cNvPr id="87" name="Line 55"/>
          <p:cNvSpPr>
            <a:spLocks noChangeShapeType="1"/>
          </p:cNvSpPr>
          <p:nvPr/>
        </p:nvSpPr>
        <p:spPr bwMode="auto">
          <a:xfrm flipH="1">
            <a:off x="1042988" y="4797425"/>
            <a:ext cx="215900" cy="0"/>
          </a:xfrm>
          <a:prstGeom prst="line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8" name="Text Box 65"/>
          <p:cNvSpPr txBox="1">
            <a:spLocks noChangeArrowheads="1"/>
          </p:cNvSpPr>
          <p:nvPr/>
        </p:nvSpPr>
        <p:spPr bwMode="auto">
          <a:xfrm>
            <a:off x="7288213" y="5853113"/>
            <a:ext cx="785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rgbClr val="3366FF"/>
                </a:solidFill>
              </a:rPr>
              <a:t>mRNA</a:t>
            </a:r>
          </a:p>
        </p:txBody>
      </p:sp>
      <p:grpSp>
        <p:nvGrpSpPr>
          <p:cNvPr id="89" name="Group 67"/>
          <p:cNvGrpSpPr>
            <a:grpSpLocks/>
          </p:cNvGrpSpPr>
          <p:nvPr/>
        </p:nvGrpSpPr>
        <p:grpSpPr bwMode="auto">
          <a:xfrm>
            <a:off x="4356100" y="3068638"/>
            <a:ext cx="434975" cy="1079500"/>
            <a:chOff x="2653" y="2478"/>
            <a:chExt cx="274" cy="680"/>
          </a:xfrm>
        </p:grpSpPr>
        <p:grpSp>
          <p:nvGrpSpPr>
            <p:cNvPr id="90" name="Group 57"/>
            <p:cNvGrpSpPr>
              <a:grpSpLocks/>
            </p:cNvGrpSpPr>
            <p:nvPr/>
          </p:nvGrpSpPr>
          <p:grpSpPr bwMode="auto">
            <a:xfrm>
              <a:off x="2653" y="2795"/>
              <a:ext cx="274" cy="363"/>
              <a:chOff x="1156" y="2205"/>
              <a:chExt cx="274" cy="363"/>
            </a:xfrm>
          </p:grpSpPr>
          <p:sp>
            <p:nvSpPr>
              <p:cNvPr id="93" name="AutoShape 58"/>
              <p:cNvSpPr>
                <a:spLocks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4" name="AutoShape 59"/>
              <p:cNvSpPr>
                <a:spLocks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5" name="Oval 60"/>
              <p:cNvSpPr>
                <a:spLocks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6" name="Oval 61"/>
              <p:cNvSpPr>
                <a:spLocks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7" name="Oval 62"/>
              <p:cNvSpPr>
                <a:spLocks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91" name="Line 63"/>
            <p:cNvSpPr>
              <a:spLocks noChangeShapeType="1"/>
            </p:cNvSpPr>
            <p:nvPr/>
          </p:nvSpPr>
          <p:spPr bwMode="auto">
            <a:xfrm>
              <a:off x="2789" y="2705"/>
              <a:ext cx="0" cy="90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2" name="Oval 66"/>
            <p:cNvSpPr>
              <a:spLocks noChangeArrowheads="1"/>
            </p:cNvSpPr>
            <p:nvPr/>
          </p:nvSpPr>
          <p:spPr bwMode="auto">
            <a:xfrm>
              <a:off x="2675" y="2478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4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</p:grpSp>
      <p:sp>
        <p:nvSpPr>
          <p:cNvPr id="98" name="Line 19"/>
          <p:cNvSpPr>
            <a:spLocks noChangeShapeType="1"/>
          </p:cNvSpPr>
          <p:nvPr/>
        </p:nvSpPr>
        <p:spPr bwMode="auto">
          <a:xfrm flipV="1">
            <a:off x="395288" y="5876925"/>
            <a:ext cx="8064500" cy="0"/>
          </a:xfrm>
          <a:prstGeom prst="line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49213" y="5661025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5'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8585200" y="5684838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3'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6.75301E-7 C -0.00069 0.02452 0.00712 0.06267 -0.01059 0.07909 C -0.01892 0.09713 -0.02777 0.11217 -0.04062 0.12396 C -0.04652 0.12951 -0.05139 0.13969 -0.0585 0.14339 C -0.06336 0.1457 -0.0684 0.14755 -0.07343 0.14986 C -0.07656 0.15102 -0.07916 0.15541 -0.08246 0.15611 C -0.08889 0.15796 -0.09548 0.15773 -0.10191 0.15865 C -0.10885 0.16119 -0.11597 0.16351 -0.12309 0.16674 C -0.13073 0.1834 -0.14774 0.18316 -0.16024 0.18617 C -0.16823 0.19357 -0.17031 0.19496 -0.17847 0.19912 C -0.18715 0.21161 -0.18298 0.20722 -0.19027 0.21415 C -0.19288 0.22456 -0.196 0.22086 -0.20225 0.22711 C -0.20486 0.23728 -0.20382 0.23081 -0.20382 0.24653 " pathEditMode="relative" rAng="0" ptsTypes="ffffffffffffA">
                                      <p:cBhvr>
                                        <p:cTn id="37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6597352"/>
          </a:xfrm>
        </p:spPr>
        <p:txBody>
          <a:bodyPr/>
          <a:lstStyle/>
          <a:p>
            <a:pPr marL="514350" indent="-514350">
              <a:buFont typeface="+mj-lt"/>
              <a:buAutoNum type="arabicParenR" startAt="2"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r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ibozom staví polypeptid z aminokyselin přinášených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kumimoji="1" lang="cs-CZ" sz="1800" b="0" dirty="0" smtClean="0">
                <a:latin typeface="Arial" pitchFamily="34" charset="0"/>
                <a:cs typeface="Arial" pitchFamily="34" charset="0"/>
              </a:rPr>
              <a:t>dochází ke vzniku peptidových vazeb mezi prodlužujícím se řetězcem a nově přicházejícími aminokyselinami</a:t>
            </a:r>
          </a:p>
          <a:p>
            <a:endParaRPr lang="cs-CZ" dirty="0"/>
          </a:p>
        </p:txBody>
      </p:sp>
      <p:grpSp>
        <p:nvGrpSpPr>
          <p:cNvPr id="158" name="Group 65"/>
          <p:cNvGrpSpPr>
            <a:grpSpLocks noChangeAspect="1"/>
          </p:cNvGrpSpPr>
          <p:nvPr/>
        </p:nvGrpSpPr>
        <p:grpSpPr bwMode="auto">
          <a:xfrm>
            <a:off x="1655564" y="2454275"/>
            <a:ext cx="1530350" cy="1406525"/>
            <a:chOff x="952" y="2585"/>
            <a:chExt cx="482" cy="443"/>
          </a:xfrm>
        </p:grpSpPr>
        <p:grpSp>
          <p:nvGrpSpPr>
            <p:cNvPr id="159" name="Group 66"/>
            <p:cNvGrpSpPr>
              <a:grpSpLocks noChangeAspect="1"/>
            </p:cNvGrpSpPr>
            <p:nvPr/>
          </p:nvGrpSpPr>
          <p:grpSpPr bwMode="auto">
            <a:xfrm>
              <a:off x="952" y="2585"/>
              <a:ext cx="476" cy="283"/>
              <a:chOff x="1927" y="1792"/>
              <a:chExt cx="476" cy="283"/>
            </a:xfrm>
          </p:grpSpPr>
          <p:sp>
            <p:nvSpPr>
              <p:cNvPr id="165" name="Freeform 67"/>
              <p:cNvSpPr>
                <a:spLocks noChangeAspect="1"/>
              </p:cNvSpPr>
              <p:nvPr/>
            </p:nvSpPr>
            <p:spPr bwMode="auto">
              <a:xfrm>
                <a:off x="1927" y="1792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166" name="Arc 68"/>
              <p:cNvSpPr>
                <a:spLocks noChangeAspect="1"/>
              </p:cNvSpPr>
              <p:nvPr/>
            </p:nvSpPr>
            <p:spPr bwMode="auto">
              <a:xfrm flipH="1">
                <a:off x="2001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E</a:t>
                </a:r>
              </a:p>
            </p:txBody>
          </p:sp>
          <p:sp>
            <p:nvSpPr>
              <p:cNvPr id="167" name="Arc 69"/>
              <p:cNvSpPr>
                <a:spLocks noChangeAspect="1"/>
              </p:cNvSpPr>
              <p:nvPr/>
            </p:nvSpPr>
            <p:spPr bwMode="auto">
              <a:xfrm flipH="1">
                <a:off x="2114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P</a:t>
                </a:r>
              </a:p>
            </p:txBody>
          </p:sp>
          <p:sp>
            <p:nvSpPr>
              <p:cNvPr id="168" name="Arc 70"/>
              <p:cNvSpPr>
                <a:spLocks noChangeAspect="1"/>
              </p:cNvSpPr>
              <p:nvPr/>
            </p:nvSpPr>
            <p:spPr bwMode="auto">
              <a:xfrm flipH="1">
                <a:off x="2227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A</a:t>
                </a:r>
              </a:p>
            </p:txBody>
          </p:sp>
        </p:grpSp>
        <p:grpSp>
          <p:nvGrpSpPr>
            <p:cNvPr id="160" name="Group 71"/>
            <p:cNvGrpSpPr>
              <a:grpSpLocks noChangeAspect="1"/>
            </p:cNvGrpSpPr>
            <p:nvPr/>
          </p:nvGrpSpPr>
          <p:grpSpPr bwMode="auto">
            <a:xfrm>
              <a:off x="957" y="2845"/>
              <a:ext cx="477" cy="183"/>
              <a:chOff x="797" y="355"/>
              <a:chExt cx="477" cy="183"/>
            </a:xfrm>
          </p:grpSpPr>
          <p:sp>
            <p:nvSpPr>
              <p:cNvPr id="161" name="AutoShape 72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162" name="Arc 73"/>
              <p:cNvSpPr>
                <a:spLocks noChangeAspect="1"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3" name="Arc 74"/>
              <p:cNvSpPr>
                <a:spLocks noChangeAspect="1"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4" name="Arc 75"/>
              <p:cNvSpPr>
                <a:spLocks noChangeAspect="1"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169" name="Line 29"/>
          <p:cNvSpPr>
            <a:spLocks noChangeShapeType="1"/>
          </p:cNvSpPr>
          <p:nvPr/>
        </p:nvSpPr>
        <p:spPr bwMode="auto">
          <a:xfrm>
            <a:off x="2450902" y="2668588"/>
            <a:ext cx="0" cy="142875"/>
          </a:xfrm>
          <a:prstGeom prst="line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170" name="Group 64"/>
          <p:cNvGrpSpPr>
            <a:grpSpLocks/>
          </p:cNvGrpSpPr>
          <p:nvPr/>
        </p:nvGrpSpPr>
        <p:grpSpPr bwMode="auto">
          <a:xfrm>
            <a:off x="2235002" y="2811463"/>
            <a:ext cx="827087" cy="581025"/>
            <a:chOff x="1317" y="3313"/>
            <a:chExt cx="521" cy="366"/>
          </a:xfrm>
        </p:grpSpPr>
        <p:sp>
          <p:nvSpPr>
            <p:cNvPr id="171" name="AutoShape 24"/>
            <p:cNvSpPr>
              <a:spLocks noChangeArrowheads="1"/>
            </p:cNvSpPr>
            <p:nvPr/>
          </p:nvSpPr>
          <p:spPr bwMode="auto">
            <a:xfrm>
              <a:off x="1385" y="3313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2" name="AutoShape 25"/>
            <p:cNvSpPr>
              <a:spLocks noChangeArrowheads="1"/>
            </p:cNvSpPr>
            <p:nvPr/>
          </p:nvSpPr>
          <p:spPr bwMode="auto">
            <a:xfrm rot="16200000">
              <a:off x="1386" y="3426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3" name="Oval 26"/>
            <p:cNvSpPr>
              <a:spLocks noChangeArrowheads="1"/>
            </p:cNvSpPr>
            <p:nvPr/>
          </p:nvSpPr>
          <p:spPr bwMode="auto">
            <a:xfrm>
              <a:off x="1363" y="3631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" name="Oval 27"/>
            <p:cNvSpPr>
              <a:spLocks noChangeArrowheads="1"/>
            </p:cNvSpPr>
            <p:nvPr/>
          </p:nvSpPr>
          <p:spPr bwMode="auto">
            <a:xfrm>
              <a:off x="1499" y="3631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5" name="Oval 28"/>
            <p:cNvSpPr>
              <a:spLocks noChangeArrowheads="1"/>
            </p:cNvSpPr>
            <p:nvPr/>
          </p:nvSpPr>
          <p:spPr bwMode="auto">
            <a:xfrm>
              <a:off x="1430" y="3631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6" name="AutoShape 39"/>
            <p:cNvSpPr>
              <a:spLocks noChangeArrowheads="1"/>
            </p:cNvSpPr>
            <p:nvPr/>
          </p:nvSpPr>
          <p:spPr bwMode="auto">
            <a:xfrm>
              <a:off x="1632" y="3316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7" name="AutoShape 40"/>
            <p:cNvSpPr>
              <a:spLocks noChangeArrowheads="1"/>
            </p:cNvSpPr>
            <p:nvPr/>
          </p:nvSpPr>
          <p:spPr bwMode="auto">
            <a:xfrm rot="16200000">
              <a:off x="1633" y="3429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" name="Oval 41"/>
            <p:cNvSpPr>
              <a:spLocks noChangeArrowheads="1"/>
            </p:cNvSpPr>
            <p:nvPr/>
          </p:nvSpPr>
          <p:spPr bwMode="auto">
            <a:xfrm>
              <a:off x="1610" y="3634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9" name="Oval 42"/>
            <p:cNvSpPr>
              <a:spLocks noChangeArrowheads="1"/>
            </p:cNvSpPr>
            <p:nvPr/>
          </p:nvSpPr>
          <p:spPr bwMode="auto">
            <a:xfrm>
              <a:off x="1746" y="3634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0" name="Oval 43"/>
            <p:cNvSpPr>
              <a:spLocks noChangeArrowheads="1"/>
            </p:cNvSpPr>
            <p:nvPr/>
          </p:nvSpPr>
          <p:spPr bwMode="auto">
            <a:xfrm>
              <a:off x="1677" y="3634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81" name="Line 44"/>
          <p:cNvSpPr>
            <a:spLocks noChangeShapeType="1"/>
          </p:cNvSpPr>
          <p:nvPr/>
        </p:nvSpPr>
        <p:spPr bwMode="auto">
          <a:xfrm>
            <a:off x="2844602" y="2709863"/>
            <a:ext cx="0" cy="142875"/>
          </a:xfrm>
          <a:prstGeom prst="line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82" name="Text Box 46"/>
          <p:cNvSpPr txBox="1">
            <a:spLocks noChangeArrowheads="1"/>
          </p:cNvSpPr>
          <p:nvPr/>
        </p:nvSpPr>
        <p:spPr bwMode="auto">
          <a:xfrm>
            <a:off x="7432477" y="3405188"/>
            <a:ext cx="785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rgbClr val="3366FF"/>
                </a:solidFill>
              </a:rPr>
              <a:t>mRNA</a:t>
            </a:r>
          </a:p>
        </p:txBody>
      </p:sp>
      <p:sp>
        <p:nvSpPr>
          <p:cNvPr id="183" name="Line 51"/>
          <p:cNvSpPr>
            <a:spLocks noChangeShapeType="1"/>
          </p:cNvSpPr>
          <p:nvPr/>
        </p:nvSpPr>
        <p:spPr bwMode="auto">
          <a:xfrm>
            <a:off x="2600127" y="2511425"/>
            <a:ext cx="225425" cy="134938"/>
          </a:xfrm>
          <a:prstGeom prst="line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184" name="Group 50"/>
          <p:cNvGrpSpPr>
            <a:grpSpLocks/>
          </p:cNvGrpSpPr>
          <p:nvPr/>
        </p:nvGrpSpPr>
        <p:grpSpPr bwMode="auto">
          <a:xfrm>
            <a:off x="755452" y="2205038"/>
            <a:ext cx="1873250" cy="504825"/>
            <a:chOff x="385" y="2931"/>
            <a:chExt cx="1180" cy="318"/>
          </a:xfrm>
        </p:grpSpPr>
        <p:sp>
          <p:nvSpPr>
            <p:cNvPr id="185" name="Oval 30"/>
            <p:cNvSpPr>
              <a:spLocks noChangeArrowheads="1"/>
            </p:cNvSpPr>
            <p:nvPr/>
          </p:nvSpPr>
          <p:spPr bwMode="auto">
            <a:xfrm>
              <a:off x="1338" y="3022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3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sp>
          <p:nvSpPr>
            <p:cNvPr id="186" name="Oval 31"/>
            <p:cNvSpPr>
              <a:spLocks noChangeArrowheads="1"/>
            </p:cNvSpPr>
            <p:nvPr/>
          </p:nvSpPr>
          <p:spPr bwMode="auto">
            <a:xfrm>
              <a:off x="1066" y="3022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2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sp>
          <p:nvSpPr>
            <p:cNvPr id="187" name="Oval 32"/>
            <p:cNvSpPr>
              <a:spLocks noChangeArrowheads="1"/>
            </p:cNvSpPr>
            <p:nvPr/>
          </p:nvSpPr>
          <p:spPr bwMode="auto">
            <a:xfrm>
              <a:off x="793" y="2931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1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cxnSp>
          <p:nvCxnSpPr>
            <p:cNvPr id="188" name="AutoShape 33"/>
            <p:cNvCxnSpPr>
              <a:cxnSpLocks noChangeShapeType="1"/>
              <a:stCxn id="186" idx="6"/>
              <a:endCxn id="185" idx="2"/>
            </p:cNvCxnSpPr>
            <p:nvPr/>
          </p:nvCxnSpPr>
          <p:spPr bwMode="auto">
            <a:xfrm>
              <a:off x="1293" y="3136"/>
              <a:ext cx="45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189" name="AutoShape 34"/>
            <p:cNvCxnSpPr>
              <a:cxnSpLocks noChangeShapeType="1"/>
              <a:stCxn id="187" idx="5"/>
              <a:endCxn id="186" idx="2"/>
            </p:cNvCxnSpPr>
            <p:nvPr/>
          </p:nvCxnSpPr>
          <p:spPr bwMode="auto">
            <a:xfrm>
              <a:off x="987" y="3125"/>
              <a:ext cx="79" cy="11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190" name="Text Box 35"/>
            <p:cNvSpPr txBox="1">
              <a:spLocks noChangeArrowheads="1"/>
            </p:cNvSpPr>
            <p:nvPr/>
          </p:nvSpPr>
          <p:spPr bwMode="auto">
            <a:xfrm>
              <a:off x="385" y="2946"/>
              <a:ext cx="30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>
                  <a:solidFill>
                    <a:srgbClr val="0000FF"/>
                  </a:solidFill>
                </a:rPr>
                <a:t>NH</a:t>
              </a:r>
              <a:r>
                <a:rPr kumimoji="1" lang="cs-CZ" sz="1200" baseline="-25000">
                  <a:solidFill>
                    <a:srgbClr val="0000FF"/>
                  </a:solidFill>
                </a:rPr>
                <a:t>2</a:t>
              </a:r>
              <a:endParaRPr kumimoji="1" lang="cs-CZ" sz="1200">
                <a:solidFill>
                  <a:srgbClr val="0000FF"/>
                </a:solidFill>
              </a:endParaRPr>
            </a:p>
          </p:txBody>
        </p:sp>
        <p:sp>
          <p:nvSpPr>
            <p:cNvPr id="191" name="Line 36"/>
            <p:cNvSpPr>
              <a:spLocks noChangeShapeType="1"/>
            </p:cNvSpPr>
            <p:nvPr/>
          </p:nvSpPr>
          <p:spPr bwMode="auto">
            <a:xfrm flipH="1">
              <a:off x="657" y="3022"/>
              <a:ext cx="136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92" name="Oval 48"/>
          <p:cNvSpPr>
            <a:spLocks noChangeArrowheads="1"/>
          </p:cNvSpPr>
          <p:nvPr/>
        </p:nvSpPr>
        <p:spPr bwMode="auto">
          <a:xfrm>
            <a:off x="2700139" y="2349500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200" dirty="0">
                <a:solidFill>
                  <a:schemeClr val="tx1"/>
                </a:solidFill>
              </a:rPr>
              <a:t>aa</a:t>
            </a:r>
            <a:r>
              <a:rPr kumimoji="1" lang="cs-CZ" sz="1200" baseline="-25000" dirty="0">
                <a:solidFill>
                  <a:schemeClr val="tx1"/>
                </a:solidFill>
              </a:rPr>
              <a:t>4</a:t>
            </a:r>
            <a:endParaRPr kumimoji="1" lang="cs-CZ" sz="1200" dirty="0">
              <a:solidFill>
                <a:schemeClr val="tx1"/>
              </a:solidFill>
            </a:endParaRPr>
          </a:p>
        </p:txBody>
      </p:sp>
      <p:sp>
        <p:nvSpPr>
          <p:cNvPr id="193" name="Line 9"/>
          <p:cNvSpPr>
            <a:spLocks noChangeShapeType="1"/>
          </p:cNvSpPr>
          <p:nvPr/>
        </p:nvSpPr>
        <p:spPr bwMode="auto">
          <a:xfrm flipV="1">
            <a:off x="539552" y="3429000"/>
            <a:ext cx="8064500" cy="0"/>
          </a:xfrm>
          <a:prstGeom prst="line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251520" y="3356992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5'</a:t>
            </a:r>
          </a:p>
        </p:txBody>
      </p:sp>
      <p:sp>
        <p:nvSpPr>
          <p:cNvPr id="41" name="Text Box 74"/>
          <p:cNvSpPr txBox="1">
            <a:spLocks noChangeArrowheads="1"/>
          </p:cNvSpPr>
          <p:nvPr/>
        </p:nvSpPr>
        <p:spPr bwMode="auto">
          <a:xfrm>
            <a:off x="8532440" y="3356992"/>
            <a:ext cx="36004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3'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0973 -0.02615 " pathEditMode="relative" ptsTypes="AA">
                                      <p:cBhvr>
                                        <p:cTn id="20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0973 -0.02615 " pathEditMode="relative" ptsTypes="AA">
                                      <p:cBhvr>
                                        <p:cTn id="22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9" grpId="0" animBg="1"/>
      <p:bldP spid="183" grpId="0" animBg="1"/>
      <p:bldP spid="18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525344"/>
          </a:xfrm>
        </p:spPr>
        <p:txBody>
          <a:bodyPr/>
          <a:lstStyle/>
          <a:p>
            <a:pPr marL="514350" indent="-457200">
              <a:buFont typeface="+mj-lt"/>
              <a:buAutoNum type="arabicParenR" startAt="3"/>
            </a:pPr>
            <a:r>
              <a:rPr kumimoji="1" lang="cs-CZ" sz="1800" dirty="0">
                <a:latin typeface="Arial" pitchFamily="34" charset="0"/>
                <a:cs typeface="Arial" pitchFamily="34" charset="0"/>
              </a:rPr>
              <a:t>r</a:t>
            </a:r>
            <a:r>
              <a:rPr kumimoji="1" lang="cs-CZ" sz="1800" dirty="0" smtClean="0">
                <a:latin typeface="Arial" pitchFamily="34" charset="0"/>
                <a:cs typeface="Arial" pitchFamily="34" charset="0"/>
              </a:rPr>
              <a:t>ibozom</a:t>
            </a:r>
            <a:r>
              <a:rPr kumimoji="1" lang="cs-CZ" sz="1800" b="0" dirty="0" smtClean="0">
                <a:latin typeface="Arial" pitchFamily="34" charset="0"/>
                <a:cs typeface="Arial" pitchFamily="34" charset="0"/>
              </a:rPr>
              <a:t> se posouvá o 3 nukleotidy podél mRNA</a:t>
            </a:r>
          </a:p>
          <a:p>
            <a:pPr marL="514350" indent="-457200">
              <a:buNone/>
            </a:pPr>
            <a:r>
              <a:rPr kumimoji="1" lang="cs-CZ" sz="1800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kumimoji="1" lang="cs-CZ" sz="1800" b="0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kumimoji="1" lang="cs-CZ" sz="1800" b="0" dirty="0" smtClean="0">
                <a:latin typeface="Arial" pitchFamily="34" charset="0"/>
                <a:cs typeface="Arial" pitchFamily="34" charset="0"/>
              </a:rPr>
              <a:t> bez navázané aminokyseliny= vybitá se uvolní z E-místa a </a:t>
            </a:r>
            <a:r>
              <a:rPr kumimoji="1" lang="cs-CZ" sz="1800" b="0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kumimoji="1" lang="cs-CZ" sz="1800" b="0" dirty="0" smtClean="0">
                <a:latin typeface="Arial" pitchFamily="34" charset="0"/>
                <a:cs typeface="Arial" pitchFamily="34" charset="0"/>
              </a:rPr>
              <a:t> z A-místa se přesune do P-místa,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olypeptid narůstá až do okamžiku, kdy ribozom dorazí k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terminačnímu kodonu</a:t>
            </a:r>
            <a:endParaRPr kumimoji="1" lang="cs-CZ" sz="18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+mj-lt"/>
              <a:buAutoNum type="arabicParenR" startAt="3"/>
            </a:pPr>
            <a:endParaRPr kumimoji="1" lang="cs-CZ" sz="1400" b="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grpSp>
        <p:nvGrpSpPr>
          <p:cNvPr id="154" name="Group 73"/>
          <p:cNvGrpSpPr>
            <a:grpSpLocks noChangeAspect="1"/>
          </p:cNvGrpSpPr>
          <p:nvPr/>
        </p:nvGrpSpPr>
        <p:grpSpPr bwMode="auto">
          <a:xfrm>
            <a:off x="1700585" y="2907159"/>
            <a:ext cx="1511300" cy="898525"/>
            <a:chOff x="1927" y="1792"/>
            <a:chExt cx="476" cy="283"/>
          </a:xfrm>
        </p:grpSpPr>
        <p:sp>
          <p:nvSpPr>
            <p:cNvPr id="155" name="Freeform 74"/>
            <p:cNvSpPr>
              <a:spLocks noChangeAspect="1"/>
            </p:cNvSpPr>
            <p:nvPr/>
          </p:nvSpPr>
          <p:spPr bwMode="auto">
            <a:xfrm>
              <a:off x="1927" y="1792"/>
              <a:ext cx="476" cy="269"/>
            </a:xfrm>
            <a:custGeom>
              <a:avLst/>
              <a:gdLst/>
              <a:ahLst/>
              <a:cxnLst>
                <a:cxn ang="0">
                  <a:pos x="438" y="30"/>
                </a:cxn>
                <a:cxn ang="0">
                  <a:pos x="256" y="30"/>
                </a:cxn>
                <a:cxn ang="0">
                  <a:pos x="166" y="120"/>
                </a:cxn>
                <a:cxn ang="0">
                  <a:pos x="30" y="347"/>
                </a:cxn>
                <a:cxn ang="0">
                  <a:pos x="75" y="574"/>
                </a:cxn>
                <a:cxn ang="0">
                  <a:pos x="483" y="619"/>
                </a:cxn>
                <a:cxn ang="0">
                  <a:pos x="846" y="529"/>
                </a:cxn>
                <a:cxn ang="0">
                  <a:pos x="755" y="211"/>
                </a:cxn>
                <a:cxn ang="0">
                  <a:pos x="619" y="30"/>
                </a:cxn>
                <a:cxn ang="0">
                  <a:pos x="347" y="30"/>
                </a:cxn>
              </a:cxnLst>
              <a:rect l="0" t="0" r="r" b="b"/>
              <a:pathLst>
                <a:path w="891" h="626">
                  <a:moveTo>
                    <a:pt x="438" y="30"/>
                  </a:moveTo>
                  <a:cubicBezTo>
                    <a:pt x="369" y="22"/>
                    <a:pt x="301" y="15"/>
                    <a:pt x="256" y="30"/>
                  </a:cubicBezTo>
                  <a:cubicBezTo>
                    <a:pt x="211" y="45"/>
                    <a:pt x="204" y="67"/>
                    <a:pt x="166" y="120"/>
                  </a:cubicBezTo>
                  <a:cubicBezTo>
                    <a:pt x="128" y="173"/>
                    <a:pt x="45" y="271"/>
                    <a:pt x="30" y="347"/>
                  </a:cubicBezTo>
                  <a:cubicBezTo>
                    <a:pt x="15" y="423"/>
                    <a:pt x="0" y="529"/>
                    <a:pt x="75" y="574"/>
                  </a:cubicBezTo>
                  <a:cubicBezTo>
                    <a:pt x="150" y="619"/>
                    <a:pt x="355" y="626"/>
                    <a:pt x="483" y="619"/>
                  </a:cubicBezTo>
                  <a:cubicBezTo>
                    <a:pt x="611" y="612"/>
                    <a:pt x="801" y="597"/>
                    <a:pt x="846" y="529"/>
                  </a:cubicBezTo>
                  <a:cubicBezTo>
                    <a:pt x="891" y="461"/>
                    <a:pt x="793" y="294"/>
                    <a:pt x="755" y="211"/>
                  </a:cubicBezTo>
                  <a:cubicBezTo>
                    <a:pt x="717" y="128"/>
                    <a:pt x="687" y="60"/>
                    <a:pt x="619" y="30"/>
                  </a:cubicBezTo>
                  <a:cubicBezTo>
                    <a:pt x="551" y="0"/>
                    <a:pt x="449" y="15"/>
                    <a:pt x="347" y="30"/>
                  </a:cubicBezTo>
                </a:path>
              </a:pathLst>
            </a:cu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156" name="Arc 75"/>
            <p:cNvSpPr>
              <a:spLocks noChangeAspect="1"/>
            </p:cNvSpPr>
            <p:nvPr/>
          </p:nvSpPr>
          <p:spPr bwMode="auto">
            <a:xfrm flipH="1">
              <a:off x="2001" y="1933"/>
              <a:ext cx="113" cy="14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 sz="1600"/>
                <a:t>E</a:t>
              </a:r>
            </a:p>
          </p:txBody>
        </p:sp>
        <p:sp>
          <p:nvSpPr>
            <p:cNvPr id="157" name="Arc 76"/>
            <p:cNvSpPr>
              <a:spLocks noChangeAspect="1"/>
            </p:cNvSpPr>
            <p:nvPr/>
          </p:nvSpPr>
          <p:spPr bwMode="auto">
            <a:xfrm flipH="1">
              <a:off x="2114" y="1933"/>
              <a:ext cx="113" cy="14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 sz="1600"/>
                <a:t>P</a:t>
              </a:r>
            </a:p>
          </p:txBody>
        </p:sp>
        <p:sp>
          <p:nvSpPr>
            <p:cNvPr id="158" name="Arc 77"/>
            <p:cNvSpPr>
              <a:spLocks noChangeAspect="1"/>
            </p:cNvSpPr>
            <p:nvPr/>
          </p:nvSpPr>
          <p:spPr bwMode="auto">
            <a:xfrm flipH="1">
              <a:off x="2227" y="1933"/>
              <a:ext cx="113" cy="14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 sz="1600"/>
                <a:t>A</a:t>
              </a:r>
            </a:p>
          </p:txBody>
        </p:sp>
      </p:grpSp>
      <p:grpSp>
        <p:nvGrpSpPr>
          <p:cNvPr id="159" name="Group 78"/>
          <p:cNvGrpSpPr>
            <a:grpSpLocks noChangeAspect="1"/>
          </p:cNvGrpSpPr>
          <p:nvPr/>
        </p:nvGrpSpPr>
        <p:grpSpPr bwMode="auto">
          <a:xfrm>
            <a:off x="1716460" y="3732659"/>
            <a:ext cx="1514475" cy="581025"/>
            <a:chOff x="797" y="355"/>
            <a:chExt cx="477" cy="183"/>
          </a:xfrm>
        </p:grpSpPr>
        <p:sp>
          <p:nvSpPr>
            <p:cNvPr id="160" name="AutoShape 79"/>
            <p:cNvSpPr>
              <a:spLocks noChangeAspect="1" noChangeArrowheads="1"/>
            </p:cNvSpPr>
            <p:nvPr/>
          </p:nvSpPr>
          <p:spPr bwMode="auto">
            <a:xfrm>
              <a:off x="797" y="360"/>
              <a:ext cx="477" cy="178"/>
            </a:xfrm>
            <a:prstGeom prst="roundRect">
              <a:avLst>
                <a:gd name="adj" fmla="val 43171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161" name="Arc 80"/>
            <p:cNvSpPr>
              <a:spLocks noChangeAspect="1"/>
            </p:cNvSpPr>
            <p:nvPr/>
          </p:nvSpPr>
          <p:spPr bwMode="auto">
            <a:xfrm rot="10800000" flipH="1">
              <a:off x="867" y="355"/>
              <a:ext cx="113" cy="56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2" name="Arc 81"/>
            <p:cNvSpPr>
              <a:spLocks noChangeAspect="1"/>
            </p:cNvSpPr>
            <p:nvPr/>
          </p:nvSpPr>
          <p:spPr bwMode="auto">
            <a:xfrm rot="10800000" flipH="1">
              <a:off x="980" y="355"/>
              <a:ext cx="113" cy="7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" name="Arc 82"/>
            <p:cNvSpPr>
              <a:spLocks noChangeAspect="1"/>
            </p:cNvSpPr>
            <p:nvPr/>
          </p:nvSpPr>
          <p:spPr bwMode="auto">
            <a:xfrm rot="10800000" flipH="1">
              <a:off x="1093" y="355"/>
              <a:ext cx="113" cy="7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5" name="Text Box 34"/>
          <p:cNvSpPr txBox="1">
            <a:spLocks noChangeArrowheads="1"/>
          </p:cNvSpPr>
          <p:nvPr/>
        </p:nvSpPr>
        <p:spPr bwMode="auto">
          <a:xfrm>
            <a:off x="7477498" y="3891409"/>
            <a:ext cx="785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rgbClr val="3366FF"/>
                </a:solidFill>
              </a:rPr>
              <a:t>mRNA</a:t>
            </a:r>
          </a:p>
        </p:txBody>
      </p:sp>
      <p:grpSp>
        <p:nvGrpSpPr>
          <p:cNvPr id="166" name="Group 50"/>
          <p:cNvGrpSpPr>
            <a:grpSpLocks/>
          </p:cNvGrpSpPr>
          <p:nvPr/>
        </p:nvGrpSpPr>
        <p:grpSpPr bwMode="auto">
          <a:xfrm>
            <a:off x="2256210" y="3267521"/>
            <a:ext cx="434975" cy="584200"/>
            <a:chOff x="521" y="3248"/>
            <a:chExt cx="274" cy="368"/>
          </a:xfrm>
        </p:grpSpPr>
        <p:sp>
          <p:nvSpPr>
            <p:cNvPr id="167" name="AutoShape 22"/>
            <p:cNvSpPr>
              <a:spLocks noChangeArrowheads="1"/>
            </p:cNvSpPr>
            <p:nvPr/>
          </p:nvSpPr>
          <p:spPr bwMode="auto">
            <a:xfrm>
              <a:off x="589" y="3248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8" name="AutoShape 23"/>
            <p:cNvSpPr>
              <a:spLocks noChangeArrowheads="1"/>
            </p:cNvSpPr>
            <p:nvPr/>
          </p:nvSpPr>
          <p:spPr bwMode="auto">
            <a:xfrm rot="16200000">
              <a:off x="590" y="3361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9" name="Oval 24"/>
            <p:cNvSpPr>
              <a:spLocks noChangeArrowheads="1"/>
            </p:cNvSpPr>
            <p:nvPr/>
          </p:nvSpPr>
          <p:spPr bwMode="auto">
            <a:xfrm>
              <a:off x="567" y="3571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0" name="Oval 25"/>
            <p:cNvSpPr>
              <a:spLocks noChangeArrowheads="1"/>
            </p:cNvSpPr>
            <p:nvPr/>
          </p:nvSpPr>
          <p:spPr bwMode="auto">
            <a:xfrm>
              <a:off x="703" y="3571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1" name="Oval 26"/>
            <p:cNvSpPr>
              <a:spLocks noChangeArrowheads="1"/>
            </p:cNvSpPr>
            <p:nvPr/>
          </p:nvSpPr>
          <p:spPr bwMode="auto">
            <a:xfrm>
              <a:off x="634" y="3571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2" name="Group 83"/>
          <p:cNvGrpSpPr>
            <a:grpSpLocks/>
          </p:cNvGrpSpPr>
          <p:nvPr/>
        </p:nvGrpSpPr>
        <p:grpSpPr bwMode="auto">
          <a:xfrm>
            <a:off x="611560" y="3284984"/>
            <a:ext cx="8064500" cy="612775"/>
            <a:chOff x="249" y="3316"/>
            <a:chExt cx="5080" cy="386"/>
          </a:xfrm>
        </p:grpSpPr>
        <p:sp>
          <p:nvSpPr>
            <p:cNvPr id="173" name="Line 9"/>
            <p:cNvSpPr>
              <a:spLocks noChangeShapeType="1"/>
            </p:cNvSpPr>
            <p:nvPr/>
          </p:nvSpPr>
          <p:spPr bwMode="auto">
            <a:xfrm flipV="1">
              <a:off x="249" y="3702"/>
              <a:ext cx="5080" cy="0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" name="AutoShape 28"/>
            <p:cNvSpPr>
              <a:spLocks noChangeArrowheads="1"/>
            </p:cNvSpPr>
            <p:nvPr/>
          </p:nvSpPr>
          <p:spPr bwMode="auto">
            <a:xfrm>
              <a:off x="1632" y="3316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5" name="AutoShape 29"/>
            <p:cNvSpPr>
              <a:spLocks noChangeArrowheads="1"/>
            </p:cNvSpPr>
            <p:nvPr/>
          </p:nvSpPr>
          <p:spPr bwMode="auto">
            <a:xfrm rot="16200000">
              <a:off x="1626" y="3423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6" name="Oval 30"/>
            <p:cNvSpPr>
              <a:spLocks noChangeArrowheads="1"/>
            </p:cNvSpPr>
            <p:nvPr/>
          </p:nvSpPr>
          <p:spPr bwMode="auto">
            <a:xfrm>
              <a:off x="1610" y="3634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7" name="Oval 31"/>
            <p:cNvSpPr>
              <a:spLocks noChangeArrowheads="1"/>
            </p:cNvSpPr>
            <p:nvPr/>
          </p:nvSpPr>
          <p:spPr bwMode="auto">
            <a:xfrm>
              <a:off x="1746" y="3634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8" name="Oval 32"/>
            <p:cNvSpPr>
              <a:spLocks noChangeArrowheads="1"/>
            </p:cNvSpPr>
            <p:nvPr/>
          </p:nvSpPr>
          <p:spPr bwMode="auto">
            <a:xfrm>
              <a:off x="1677" y="3634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79" name="Line 33"/>
          <p:cNvSpPr>
            <a:spLocks noChangeShapeType="1"/>
          </p:cNvSpPr>
          <p:nvPr/>
        </p:nvSpPr>
        <p:spPr bwMode="auto">
          <a:xfrm>
            <a:off x="2924548" y="3196084"/>
            <a:ext cx="0" cy="142875"/>
          </a:xfrm>
          <a:prstGeom prst="line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80" name="Line 35"/>
          <p:cNvSpPr>
            <a:spLocks noChangeShapeType="1"/>
          </p:cNvSpPr>
          <p:nvPr/>
        </p:nvSpPr>
        <p:spPr bwMode="auto">
          <a:xfrm>
            <a:off x="2780085" y="2762696"/>
            <a:ext cx="144463" cy="144463"/>
          </a:xfrm>
          <a:prstGeom prst="line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181" name="Group 36"/>
          <p:cNvGrpSpPr>
            <a:grpSpLocks/>
          </p:cNvGrpSpPr>
          <p:nvPr/>
        </p:nvGrpSpPr>
        <p:grpSpPr bwMode="auto">
          <a:xfrm>
            <a:off x="978273" y="2402334"/>
            <a:ext cx="1873250" cy="504825"/>
            <a:chOff x="385" y="2931"/>
            <a:chExt cx="1180" cy="318"/>
          </a:xfrm>
        </p:grpSpPr>
        <p:sp>
          <p:nvSpPr>
            <p:cNvPr id="182" name="Oval 37"/>
            <p:cNvSpPr>
              <a:spLocks noChangeArrowheads="1"/>
            </p:cNvSpPr>
            <p:nvPr/>
          </p:nvSpPr>
          <p:spPr bwMode="auto">
            <a:xfrm>
              <a:off x="1338" y="3022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3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sp>
          <p:nvSpPr>
            <p:cNvPr id="183" name="Oval 38"/>
            <p:cNvSpPr>
              <a:spLocks noChangeArrowheads="1"/>
            </p:cNvSpPr>
            <p:nvPr/>
          </p:nvSpPr>
          <p:spPr bwMode="auto">
            <a:xfrm>
              <a:off x="1066" y="3022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2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sp>
          <p:nvSpPr>
            <p:cNvPr id="184" name="Oval 39"/>
            <p:cNvSpPr>
              <a:spLocks noChangeArrowheads="1"/>
            </p:cNvSpPr>
            <p:nvPr/>
          </p:nvSpPr>
          <p:spPr bwMode="auto">
            <a:xfrm>
              <a:off x="793" y="2931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1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cxnSp>
          <p:nvCxnSpPr>
            <p:cNvPr id="185" name="AutoShape 40"/>
            <p:cNvCxnSpPr>
              <a:cxnSpLocks noChangeShapeType="1"/>
              <a:stCxn id="183" idx="6"/>
              <a:endCxn id="182" idx="2"/>
            </p:cNvCxnSpPr>
            <p:nvPr/>
          </p:nvCxnSpPr>
          <p:spPr bwMode="auto">
            <a:xfrm>
              <a:off x="1293" y="3136"/>
              <a:ext cx="45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186" name="AutoShape 41"/>
            <p:cNvCxnSpPr>
              <a:cxnSpLocks noChangeShapeType="1"/>
              <a:stCxn id="184" idx="5"/>
              <a:endCxn id="183" idx="2"/>
            </p:cNvCxnSpPr>
            <p:nvPr/>
          </p:nvCxnSpPr>
          <p:spPr bwMode="auto">
            <a:xfrm>
              <a:off x="987" y="3125"/>
              <a:ext cx="79" cy="11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187" name="Text Box 42"/>
            <p:cNvSpPr txBox="1">
              <a:spLocks noChangeArrowheads="1"/>
            </p:cNvSpPr>
            <p:nvPr/>
          </p:nvSpPr>
          <p:spPr bwMode="auto">
            <a:xfrm>
              <a:off x="385" y="2946"/>
              <a:ext cx="30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>
                  <a:solidFill>
                    <a:srgbClr val="0000FF"/>
                  </a:solidFill>
                </a:rPr>
                <a:t>NH</a:t>
              </a:r>
              <a:r>
                <a:rPr kumimoji="1" lang="cs-CZ" sz="1200" baseline="-25000">
                  <a:solidFill>
                    <a:srgbClr val="0000FF"/>
                  </a:solidFill>
                </a:rPr>
                <a:t>2</a:t>
              </a:r>
              <a:endParaRPr kumimoji="1" lang="cs-CZ" sz="1200">
                <a:solidFill>
                  <a:srgbClr val="0000FF"/>
                </a:solidFill>
              </a:endParaRPr>
            </a:p>
          </p:txBody>
        </p:sp>
        <p:sp>
          <p:nvSpPr>
            <p:cNvPr id="188" name="Line 43"/>
            <p:cNvSpPr>
              <a:spLocks noChangeShapeType="1"/>
            </p:cNvSpPr>
            <p:nvPr/>
          </p:nvSpPr>
          <p:spPr bwMode="auto">
            <a:xfrm flipH="1">
              <a:off x="657" y="3022"/>
              <a:ext cx="136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89" name="Oval 44"/>
          <p:cNvSpPr>
            <a:spLocks noChangeArrowheads="1"/>
          </p:cNvSpPr>
          <p:nvPr/>
        </p:nvSpPr>
        <p:spPr bwMode="auto">
          <a:xfrm>
            <a:off x="2780085" y="2835721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4</a:t>
            </a:r>
            <a:endParaRPr kumimoji="1" lang="cs-CZ" sz="1200">
              <a:solidFill>
                <a:schemeClr val="tx1"/>
              </a:solidFill>
            </a:endParaRP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251520" y="378904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5'</a:t>
            </a:r>
          </a:p>
        </p:txBody>
      </p:sp>
      <p:sp>
        <p:nvSpPr>
          <p:cNvPr id="40" name="Text Box 74"/>
          <p:cNvSpPr txBox="1">
            <a:spLocks noChangeArrowheads="1"/>
          </p:cNvSpPr>
          <p:nvPr/>
        </p:nvSpPr>
        <p:spPr bwMode="auto">
          <a:xfrm>
            <a:off x="8604448" y="3789040"/>
            <a:ext cx="36004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3'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0.05034 0.0002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0.04843 0.0013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00023 C -0.0323 -0.00023 -0.05313 0.00301 -0.08056 -0.00578 C -0.08785 -0.01134 -0.08455 -0.00949 -0.08993 -0.01203 C -0.09393 -0.01597 -0.09879 -0.01852 -0.10382 -0.0206 C -0.1158 -0.0294 -0.09757 -0.0162 -0.11129 -0.0243 C -0.11407 -0.02569 -0.11823 -0.03032 -0.11997 -0.03287 C -0.12691 -0.04236 -0.13125 -0.05578 -0.14045 -0.0625 C -0.14549 -0.07222 -0.13907 -0.06088 -0.14549 -0.06875 C -0.1474 -0.07106 -0.14896 -0.07407 -0.15105 -0.07615 C -0.15243 -0.08148 -0.15695 -0.08518 -0.16059 -0.08889 C -0.16424 -0.0919 -0.16528 -0.09583 -0.1691 -0.09884 C -0.1724 -0.10463 -0.17726 -0.1081 -0.18195 -0.11203 C -0.18802 -0.11736 -0.19271 -0.12291 -0.19775 -0.12801 " pathEditMode="relative" rAng="0" ptsTypes="ffffffffffffA">
                                      <p:cBhvr>
                                        <p:cTn id="20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cs-CZ" sz="1900" b="1" dirty="0" smtClean="0">
                <a:latin typeface="Arial" pitchFamily="34" charset="0"/>
                <a:cs typeface="Arial" pitchFamily="34" charset="0"/>
              </a:rPr>
              <a:t>Translace je proces překládání informace uložené v mRNA do pořadí aminokyselin vznikající bílkoviny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900" dirty="0" smtClean="0">
                <a:latin typeface="Arial" pitchFamily="34" charset="0"/>
                <a:cs typeface="Arial" pitchFamily="34" charset="0"/>
              </a:rPr>
              <a:t>Jakmile vznikne funkční mRNA, informace v ní obsažená může být ihned použita pro syntézu proteinu.</a:t>
            </a:r>
          </a:p>
          <a:p>
            <a:r>
              <a:rPr lang="cs-CZ" sz="1900" dirty="0" smtClean="0">
                <a:latin typeface="Arial" pitchFamily="34" charset="0"/>
                <a:cs typeface="Arial" pitchFamily="34" charset="0"/>
              </a:rPr>
              <a:t>Pravidla</a:t>
            </a:r>
            <a:r>
              <a:rPr lang="cs-CZ" sz="1900" dirty="0">
                <a:latin typeface="Arial" pitchFamily="34" charset="0"/>
                <a:cs typeface="Arial" pitchFamily="34" charset="0"/>
              </a:rPr>
              <a:t>, kterými se řídí prostřednictvím mRNA přenos z nukleotidové sekvence DNA do aminokyselinové sekvence, jsou definovaná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jako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genetický kód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900" dirty="0" smtClean="0">
                <a:latin typeface="Arial" pitchFamily="34" charset="0"/>
                <a:cs typeface="Arial" pitchFamily="34" charset="0"/>
              </a:rPr>
              <a:t>Genetický kód= sekvence </a:t>
            </a:r>
            <a:r>
              <a:rPr lang="cs-CZ" sz="1900" dirty="0">
                <a:latin typeface="Arial" pitchFamily="34" charset="0"/>
                <a:cs typeface="Arial" pitchFamily="34" charset="0"/>
              </a:rPr>
              <a:t>nukleotidů mRNA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je tvořen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kodony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900" dirty="0" smtClean="0">
                <a:latin typeface="Arial" pitchFamily="34" charset="0"/>
                <a:cs typeface="Arial" pitchFamily="34" charset="0"/>
              </a:rPr>
              <a:t>Kodony jsou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triplety </a:t>
            </a:r>
            <a:r>
              <a:rPr lang="cs-CZ" sz="1900" b="1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trojice) bází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specifikující určitou aminokyselinu.</a:t>
            </a:r>
          </a:p>
          <a:p>
            <a:r>
              <a:rPr lang="cs-CZ" sz="1900" dirty="0" smtClean="0">
                <a:latin typeface="Arial" pitchFamily="34" charset="0"/>
                <a:cs typeface="Arial" pitchFamily="34" charset="0"/>
              </a:rPr>
              <a:t>Různým kombinováním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4 písmen genetického kódu v mRNA (A, G, C, U)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můžeme vytvořit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cs-CZ" sz="1900" b="1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= 64 možných kodonů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19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900" b="1" dirty="0" smtClean="0">
                <a:latin typeface="Arial" pitchFamily="34" charset="0"/>
                <a:cs typeface="Arial" pitchFamily="34" charset="0"/>
              </a:rPr>
              <a:t>Kódovaných aminokyselin je jen 20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=&gt; danou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aminokyselinu může kódovat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určovat její zařazení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více kodonů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genetický kód je degenerovaný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1900" dirty="0">
              <a:latin typeface="Arial" pitchFamily="34" charset="0"/>
              <a:cs typeface="Arial" pitchFamily="34" charset="0"/>
            </a:endParaRPr>
          </a:p>
          <a:p>
            <a:r>
              <a:rPr lang="cs-CZ" sz="1900" dirty="0" smtClean="0">
                <a:latin typeface="Arial" pitchFamily="34" charset="0"/>
                <a:cs typeface="Arial" pitchFamily="34" charset="0"/>
              </a:rPr>
              <a:t>Ale </a:t>
            </a:r>
            <a:r>
              <a:rPr lang="cs-CZ" sz="1900" dirty="0">
                <a:latin typeface="Arial" pitchFamily="34" charset="0"/>
                <a:cs typeface="Arial" pitchFamily="34" charset="0"/>
              </a:rPr>
              <a:t>naopak </a:t>
            </a:r>
            <a:r>
              <a:rPr lang="cs-CZ" sz="1900" b="1" dirty="0">
                <a:latin typeface="Arial" pitchFamily="34" charset="0"/>
                <a:cs typeface="Arial" pitchFamily="34" charset="0"/>
              </a:rPr>
              <a:t>jednomu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kodonu přísluší </a:t>
            </a:r>
            <a:r>
              <a:rPr lang="cs-CZ" sz="1900" b="1" dirty="0">
                <a:latin typeface="Arial" pitchFamily="34" charset="0"/>
                <a:cs typeface="Arial" pitchFamily="34" charset="0"/>
              </a:rPr>
              <a:t>nanejvýš jedna aminokyselina</a:t>
            </a:r>
            <a:r>
              <a:rPr lang="cs-CZ" sz="1900" dirty="0">
                <a:latin typeface="Arial" pitchFamily="34" charset="0"/>
                <a:cs typeface="Arial" pitchFamily="34" charset="0"/>
              </a:rPr>
              <a:t>. </a:t>
            </a:r>
            <a:endParaRPr lang="cs-CZ" sz="19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900" dirty="0" smtClean="0">
                <a:latin typeface="Arial" pitchFamily="34" charset="0"/>
                <a:cs typeface="Arial" pitchFamily="34" charset="0"/>
              </a:rPr>
              <a:t>Existují triplety se specifickým významem-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triplet AUG= iniciační kodon, start kodon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(vedle kodonu pro methionin),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triplety UAA, UAG, UGA= terminační kodony, stop kodony=&gt;61 kodonů kóduje 3 jsou terminační kodony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900" b="1" dirty="0" smtClean="0">
                <a:latin typeface="Arial" pitchFamily="34" charset="0"/>
                <a:cs typeface="Arial" pitchFamily="34" charset="0"/>
              </a:rPr>
              <a:t>Genetický kód je univerzální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, je přírodním standardem.</a:t>
            </a:r>
          </a:p>
          <a:p>
            <a:r>
              <a:rPr lang="cs-CZ" sz="1900" b="1" dirty="0" smtClean="0">
                <a:latin typeface="Arial" pitchFamily="34" charset="0"/>
                <a:cs typeface="Arial" pitchFamily="34" charset="0"/>
              </a:rPr>
              <a:t>V genetickém kódu mitochondriální DNA  jsou určité významové odchylky od kódu jaderné DNA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=&gt;genetický kód není identický pro syntézu proteinů v jádře i mitochondriích.</a:t>
            </a:r>
          </a:p>
          <a:p>
            <a:r>
              <a:rPr lang="cs-CZ" sz="1900" dirty="0" smtClean="0">
                <a:latin typeface="Arial" pitchFamily="34" charset="0"/>
                <a:cs typeface="Arial" pitchFamily="34" charset="0"/>
              </a:rPr>
              <a:t>Kód je čten vždy od stejného místa po tripletech, kodony které jsou takto </a:t>
            </a:r>
            <a:r>
              <a:rPr lang="cs-CZ" sz="1900" dirty="0">
                <a:latin typeface="Arial" pitchFamily="34" charset="0"/>
                <a:cs typeface="Arial" pitchFamily="34" charset="0"/>
              </a:rPr>
              <a:t>č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teny tvoří tzv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čtecí rámec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1900" dirty="0">
              <a:latin typeface="Arial" pitchFamily="34" charset="0"/>
              <a:cs typeface="Arial" pitchFamily="34" charset="0"/>
            </a:endParaRPr>
          </a:p>
          <a:p>
            <a:r>
              <a:rPr lang="cs-CZ" sz="1900" dirty="0">
                <a:latin typeface="Arial" pitchFamily="34" charset="0"/>
                <a:cs typeface="Arial" pitchFamily="34" charset="0"/>
              </a:rPr>
              <a:t>V genetickém kódu platí konvence, že </a:t>
            </a:r>
            <a:r>
              <a:rPr lang="cs-CZ" sz="1900" b="1" dirty="0">
                <a:latin typeface="Arial" pitchFamily="34" charset="0"/>
                <a:cs typeface="Arial" pitchFamily="34" charset="0"/>
              </a:rPr>
              <a:t>5'-konec </a:t>
            </a:r>
            <a:r>
              <a:rPr lang="cs-CZ" sz="1900" dirty="0">
                <a:latin typeface="Arial" pitchFamily="34" charset="0"/>
                <a:cs typeface="Arial" pitchFamily="34" charset="0"/>
              </a:rPr>
              <a:t>nukleotidové sekvence mRNA je zapisován 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vlevo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1900" b="1" dirty="0"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963738" y="4868863"/>
            <a:ext cx="1511300" cy="898525"/>
            <a:chOff x="1927" y="1792"/>
            <a:chExt cx="476" cy="283"/>
          </a:xfrm>
        </p:grpSpPr>
        <p:sp>
          <p:nvSpPr>
            <p:cNvPr id="87046" name="Freeform 6"/>
            <p:cNvSpPr>
              <a:spLocks noChangeAspect="1"/>
            </p:cNvSpPr>
            <p:nvPr/>
          </p:nvSpPr>
          <p:spPr bwMode="auto">
            <a:xfrm>
              <a:off x="1927" y="1792"/>
              <a:ext cx="476" cy="269"/>
            </a:xfrm>
            <a:custGeom>
              <a:avLst/>
              <a:gdLst/>
              <a:ahLst/>
              <a:cxnLst>
                <a:cxn ang="0">
                  <a:pos x="438" y="30"/>
                </a:cxn>
                <a:cxn ang="0">
                  <a:pos x="256" y="30"/>
                </a:cxn>
                <a:cxn ang="0">
                  <a:pos x="166" y="120"/>
                </a:cxn>
                <a:cxn ang="0">
                  <a:pos x="30" y="347"/>
                </a:cxn>
                <a:cxn ang="0">
                  <a:pos x="75" y="574"/>
                </a:cxn>
                <a:cxn ang="0">
                  <a:pos x="483" y="619"/>
                </a:cxn>
                <a:cxn ang="0">
                  <a:pos x="846" y="529"/>
                </a:cxn>
                <a:cxn ang="0">
                  <a:pos x="755" y="211"/>
                </a:cxn>
                <a:cxn ang="0">
                  <a:pos x="619" y="30"/>
                </a:cxn>
                <a:cxn ang="0">
                  <a:pos x="347" y="30"/>
                </a:cxn>
              </a:cxnLst>
              <a:rect l="0" t="0" r="r" b="b"/>
              <a:pathLst>
                <a:path w="891" h="626">
                  <a:moveTo>
                    <a:pt x="438" y="30"/>
                  </a:moveTo>
                  <a:cubicBezTo>
                    <a:pt x="369" y="22"/>
                    <a:pt x="301" y="15"/>
                    <a:pt x="256" y="30"/>
                  </a:cubicBezTo>
                  <a:cubicBezTo>
                    <a:pt x="211" y="45"/>
                    <a:pt x="204" y="67"/>
                    <a:pt x="166" y="120"/>
                  </a:cubicBezTo>
                  <a:cubicBezTo>
                    <a:pt x="128" y="173"/>
                    <a:pt x="45" y="271"/>
                    <a:pt x="30" y="347"/>
                  </a:cubicBezTo>
                  <a:cubicBezTo>
                    <a:pt x="15" y="423"/>
                    <a:pt x="0" y="529"/>
                    <a:pt x="75" y="574"/>
                  </a:cubicBezTo>
                  <a:cubicBezTo>
                    <a:pt x="150" y="619"/>
                    <a:pt x="355" y="626"/>
                    <a:pt x="483" y="619"/>
                  </a:cubicBezTo>
                  <a:cubicBezTo>
                    <a:pt x="611" y="612"/>
                    <a:pt x="801" y="597"/>
                    <a:pt x="846" y="529"/>
                  </a:cubicBezTo>
                  <a:cubicBezTo>
                    <a:pt x="891" y="461"/>
                    <a:pt x="793" y="294"/>
                    <a:pt x="755" y="211"/>
                  </a:cubicBezTo>
                  <a:cubicBezTo>
                    <a:pt x="717" y="128"/>
                    <a:pt x="687" y="60"/>
                    <a:pt x="619" y="30"/>
                  </a:cubicBezTo>
                  <a:cubicBezTo>
                    <a:pt x="551" y="0"/>
                    <a:pt x="449" y="15"/>
                    <a:pt x="347" y="30"/>
                  </a:cubicBezTo>
                </a:path>
              </a:pathLst>
            </a:cu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7047" name="Arc 7"/>
            <p:cNvSpPr>
              <a:spLocks noChangeAspect="1"/>
            </p:cNvSpPr>
            <p:nvPr/>
          </p:nvSpPr>
          <p:spPr bwMode="auto">
            <a:xfrm flipH="1">
              <a:off x="2001" y="1933"/>
              <a:ext cx="113" cy="14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 sz="1600"/>
                <a:t>E</a:t>
              </a:r>
            </a:p>
          </p:txBody>
        </p:sp>
        <p:sp>
          <p:nvSpPr>
            <p:cNvPr id="87048" name="Arc 8"/>
            <p:cNvSpPr>
              <a:spLocks noChangeAspect="1"/>
            </p:cNvSpPr>
            <p:nvPr/>
          </p:nvSpPr>
          <p:spPr bwMode="auto">
            <a:xfrm flipH="1">
              <a:off x="2114" y="1933"/>
              <a:ext cx="113" cy="14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 sz="1600"/>
                <a:t>P</a:t>
              </a:r>
            </a:p>
          </p:txBody>
        </p:sp>
        <p:sp>
          <p:nvSpPr>
            <p:cNvPr id="87049" name="Arc 9"/>
            <p:cNvSpPr>
              <a:spLocks noChangeAspect="1"/>
            </p:cNvSpPr>
            <p:nvPr/>
          </p:nvSpPr>
          <p:spPr bwMode="auto">
            <a:xfrm flipH="1">
              <a:off x="2227" y="1933"/>
              <a:ext cx="113" cy="14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 sz="1600"/>
                <a:t>A</a:t>
              </a:r>
            </a:p>
          </p:txBody>
        </p:sp>
      </p:grpSp>
      <p:grpSp>
        <p:nvGrpSpPr>
          <p:cNvPr id="3" name="Group 10"/>
          <p:cNvGrpSpPr>
            <a:grpSpLocks noChangeAspect="1"/>
          </p:cNvGrpSpPr>
          <p:nvPr/>
        </p:nvGrpSpPr>
        <p:grpSpPr bwMode="auto">
          <a:xfrm>
            <a:off x="1979613" y="5694363"/>
            <a:ext cx="1514475" cy="581025"/>
            <a:chOff x="797" y="355"/>
            <a:chExt cx="477" cy="183"/>
          </a:xfrm>
        </p:grpSpPr>
        <p:sp>
          <p:nvSpPr>
            <p:cNvPr id="87051" name="AutoShape 11"/>
            <p:cNvSpPr>
              <a:spLocks noChangeAspect="1" noChangeArrowheads="1"/>
            </p:cNvSpPr>
            <p:nvPr/>
          </p:nvSpPr>
          <p:spPr bwMode="auto">
            <a:xfrm>
              <a:off x="797" y="360"/>
              <a:ext cx="477" cy="178"/>
            </a:xfrm>
            <a:prstGeom prst="roundRect">
              <a:avLst>
                <a:gd name="adj" fmla="val 43171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7052" name="Arc 12"/>
            <p:cNvSpPr>
              <a:spLocks noChangeAspect="1"/>
            </p:cNvSpPr>
            <p:nvPr/>
          </p:nvSpPr>
          <p:spPr bwMode="auto">
            <a:xfrm rot="10800000" flipH="1">
              <a:off x="867" y="355"/>
              <a:ext cx="113" cy="56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053" name="Arc 13"/>
            <p:cNvSpPr>
              <a:spLocks noChangeAspect="1"/>
            </p:cNvSpPr>
            <p:nvPr/>
          </p:nvSpPr>
          <p:spPr bwMode="auto">
            <a:xfrm rot="10800000" flipH="1">
              <a:off x="980" y="355"/>
              <a:ext cx="113" cy="7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054" name="Arc 14"/>
            <p:cNvSpPr>
              <a:spLocks noChangeAspect="1"/>
            </p:cNvSpPr>
            <p:nvPr/>
          </p:nvSpPr>
          <p:spPr bwMode="auto">
            <a:xfrm rot="10800000" flipH="1">
              <a:off x="1093" y="355"/>
              <a:ext cx="113" cy="7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49213" y="5661025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chemeClr val="tx1"/>
                </a:solidFill>
              </a:rPr>
              <a:t>5'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8585200" y="5684838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chemeClr val="tx1"/>
                </a:solidFill>
              </a:rPr>
              <a:t>3'</a:t>
            </a:r>
          </a:p>
        </p:txBody>
      </p:sp>
      <p:sp>
        <p:nvSpPr>
          <p:cNvPr id="87057" name="Text Box 17"/>
          <p:cNvSpPr txBox="1">
            <a:spLocks noChangeArrowheads="1"/>
          </p:cNvSpPr>
          <p:nvPr/>
        </p:nvSpPr>
        <p:spPr bwMode="auto">
          <a:xfrm>
            <a:off x="7289800" y="5853113"/>
            <a:ext cx="785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rgbClr val="3366FF"/>
                </a:solidFill>
              </a:rPr>
              <a:t>mRNA</a:t>
            </a:r>
          </a:p>
        </p:txBody>
      </p:sp>
      <p:sp>
        <p:nvSpPr>
          <p:cNvPr id="87065" name="Line 25"/>
          <p:cNvSpPr>
            <a:spLocks noChangeShapeType="1"/>
          </p:cNvSpPr>
          <p:nvPr/>
        </p:nvSpPr>
        <p:spPr bwMode="auto">
          <a:xfrm flipV="1">
            <a:off x="423863" y="5859463"/>
            <a:ext cx="8064500" cy="0"/>
          </a:xfrm>
          <a:prstGeom prst="line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2500313" y="5246688"/>
            <a:ext cx="434975" cy="576262"/>
            <a:chOff x="1575" y="3305"/>
            <a:chExt cx="274" cy="363"/>
          </a:xfrm>
        </p:grpSpPr>
        <p:sp>
          <p:nvSpPr>
            <p:cNvPr id="87066" name="AutoShape 26"/>
            <p:cNvSpPr>
              <a:spLocks noChangeArrowheads="1"/>
            </p:cNvSpPr>
            <p:nvPr/>
          </p:nvSpPr>
          <p:spPr bwMode="auto">
            <a:xfrm>
              <a:off x="1650" y="3305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067" name="AutoShape 27"/>
            <p:cNvSpPr>
              <a:spLocks noChangeArrowheads="1"/>
            </p:cNvSpPr>
            <p:nvPr/>
          </p:nvSpPr>
          <p:spPr bwMode="auto">
            <a:xfrm rot="16200000">
              <a:off x="1644" y="3412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068" name="Oval 28"/>
            <p:cNvSpPr>
              <a:spLocks noChangeArrowheads="1"/>
            </p:cNvSpPr>
            <p:nvPr/>
          </p:nvSpPr>
          <p:spPr bwMode="auto">
            <a:xfrm>
              <a:off x="1628" y="36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069" name="Oval 29"/>
            <p:cNvSpPr>
              <a:spLocks noChangeArrowheads="1"/>
            </p:cNvSpPr>
            <p:nvPr/>
          </p:nvSpPr>
          <p:spPr bwMode="auto">
            <a:xfrm>
              <a:off x="1764" y="36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070" name="Oval 30"/>
            <p:cNvSpPr>
              <a:spLocks noChangeArrowheads="1"/>
            </p:cNvSpPr>
            <p:nvPr/>
          </p:nvSpPr>
          <p:spPr bwMode="auto">
            <a:xfrm>
              <a:off x="1695" y="36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7071" name="Line 31"/>
          <p:cNvSpPr>
            <a:spLocks noChangeShapeType="1"/>
          </p:cNvSpPr>
          <p:nvPr/>
        </p:nvSpPr>
        <p:spPr bwMode="auto">
          <a:xfrm>
            <a:off x="2736850" y="5157788"/>
            <a:ext cx="0" cy="142875"/>
          </a:xfrm>
          <a:prstGeom prst="line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7093" name="Line 53"/>
          <p:cNvSpPr>
            <a:spLocks noChangeShapeType="1"/>
          </p:cNvSpPr>
          <p:nvPr/>
        </p:nvSpPr>
        <p:spPr bwMode="auto">
          <a:xfrm>
            <a:off x="2860675" y="4914900"/>
            <a:ext cx="225425" cy="134938"/>
          </a:xfrm>
          <a:prstGeom prst="line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790575" y="4364038"/>
            <a:ext cx="2162175" cy="793750"/>
            <a:chOff x="498" y="2749"/>
            <a:chExt cx="1362" cy="500"/>
          </a:xfrm>
        </p:grpSpPr>
        <p:sp>
          <p:nvSpPr>
            <p:cNvPr id="87072" name="Line 32"/>
            <p:cNvSpPr>
              <a:spLocks noChangeShapeType="1"/>
            </p:cNvSpPr>
            <p:nvPr/>
          </p:nvSpPr>
          <p:spPr bwMode="auto">
            <a:xfrm>
              <a:off x="1633" y="2976"/>
              <a:ext cx="91" cy="9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grpSp>
          <p:nvGrpSpPr>
            <p:cNvPr id="6" name="Group 33"/>
            <p:cNvGrpSpPr>
              <a:grpSpLocks/>
            </p:cNvGrpSpPr>
            <p:nvPr/>
          </p:nvGrpSpPr>
          <p:grpSpPr bwMode="auto">
            <a:xfrm>
              <a:off x="498" y="2749"/>
              <a:ext cx="1180" cy="318"/>
              <a:chOff x="385" y="2931"/>
              <a:chExt cx="1180" cy="318"/>
            </a:xfrm>
          </p:grpSpPr>
          <p:sp>
            <p:nvSpPr>
              <p:cNvPr id="87074" name="Oval 34"/>
              <p:cNvSpPr>
                <a:spLocks noChangeArrowheads="1"/>
              </p:cNvSpPr>
              <p:nvPr/>
            </p:nvSpPr>
            <p:spPr bwMode="auto">
              <a:xfrm>
                <a:off x="1338" y="3022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1200">
                    <a:solidFill>
                      <a:schemeClr val="tx1"/>
                    </a:solidFill>
                  </a:rPr>
                  <a:t>aa</a:t>
                </a:r>
                <a:r>
                  <a:rPr kumimoji="1" lang="cs-CZ" sz="1200" baseline="-25000">
                    <a:solidFill>
                      <a:schemeClr val="tx1"/>
                    </a:solidFill>
                  </a:rPr>
                  <a:t>3</a:t>
                </a:r>
                <a:endParaRPr kumimoji="1" lang="cs-CZ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87075" name="Oval 35"/>
              <p:cNvSpPr>
                <a:spLocks noChangeArrowheads="1"/>
              </p:cNvSpPr>
              <p:nvPr/>
            </p:nvSpPr>
            <p:spPr bwMode="auto">
              <a:xfrm>
                <a:off x="1066" y="3022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1200">
                    <a:solidFill>
                      <a:schemeClr val="tx1"/>
                    </a:solidFill>
                  </a:rPr>
                  <a:t>aa</a:t>
                </a:r>
                <a:r>
                  <a:rPr kumimoji="1" lang="cs-CZ" sz="1200" baseline="-25000">
                    <a:solidFill>
                      <a:schemeClr val="tx1"/>
                    </a:solidFill>
                  </a:rPr>
                  <a:t>2</a:t>
                </a:r>
                <a:endParaRPr kumimoji="1" lang="cs-CZ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87076" name="Oval 36"/>
              <p:cNvSpPr>
                <a:spLocks noChangeArrowheads="1"/>
              </p:cNvSpPr>
              <p:nvPr/>
            </p:nvSpPr>
            <p:spPr bwMode="auto">
              <a:xfrm>
                <a:off x="793" y="2931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1200">
                    <a:solidFill>
                      <a:schemeClr val="tx1"/>
                    </a:solidFill>
                  </a:rPr>
                  <a:t>aa</a:t>
                </a:r>
                <a:r>
                  <a:rPr kumimoji="1" lang="cs-CZ" sz="1200" baseline="-25000">
                    <a:solidFill>
                      <a:schemeClr val="tx1"/>
                    </a:solidFill>
                  </a:rPr>
                  <a:t>1</a:t>
                </a:r>
                <a:endParaRPr kumimoji="1" lang="cs-CZ" sz="12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7077" name="AutoShape 37"/>
              <p:cNvCxnSpPr>
                <a:cxnSpLocks noChangeShapeType="1"/>
                <a:stCxn id="87075" idx="6"/>
                <a:endCxn id="87074" idx="2"/>
              </p:cNvCxnSpPr>
              <p:nvPr/>
            </p:nvCxnSpPr>
            <p:spPr bwMode="auto">
              <a:xfrm>
                <a:off x="1293" y="3136"/>
                <a:ext cx="45" cy="0"/>
              </a:xfrm>
              <a:prstGeom prst="straightConnector1">
                <a:avLst/>
              </a:prstGeom>
              <a:noFill/>
              <a:ln w="28575">
                <a:solidFill>
                  <a:srgbClr val="CC00FF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87078" name="AutoShape 38"/>
              <p:cNvCxnSpPr>
                <a:cxnSpLocks noChangeShapeType="1"/>
                <a:stCxn id="87076" idx="5"/>
                <a:endCxn id="87075" idx="2"/>
              </p:cNvCxnSpPr>
              <p:nvPr/>
            </p:nvCxnSpPr>
            <p:spPr bwMode="auto">
              <a:xfrm>
                <a:off x="987" y="3125"/>
                <a:ext cx="79" cy="11"/>
              </a:xfrm>
              <a:prstGeom prst="straightConnector1">
                <a:avLst/>
              </a:prstGeom>
              <a:noFill/>
              <a:ln w="25400">
                <a:solidFill>
                  <a:srgbClr val="CC00FF"/>
                </a:solidFill>
                <a:miter lim="800000"/>
                <a:headEnd/>
                <a:tailEnd/>
              </a:ln>
              <a:effectLst/>
            </p:spPr>
          </p:cxnSp>
          <p:sp>
            <p:nvSpPr>
              <p:cNvPr id="87079" name="Text Box 39"/>
              <p:cNvSpPr txBox="1">
                <a:spLocks noChangeArrowheads="1"/>
              </p:cNvSpPr>
              <p:nvPr/>
            </p:nvSpPr>
            <p:spPr bwMode="auto">
              <a:xfrm>
                <a:off x="385" y="2946"/>
                <a:ext cx="307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cs-CZ" sz="1200">
                    <a:solidFill>
                      <a:srgbClr val="0000FF"/>
                    </a:solidFill>
                  </a:rPr>
                  <a:t>NH</a:t>
                </a:r>
                <a:r>
                  <a:rPr kumimoji="1" lang="cs-CZ" sz="1200" baseline="-25000">
                    <a:solidFill>
                      <a:srgbClr val="0000FF"/>
                    </a:solidFill>
                  </a:rPr>
                  <a:t>2</a:t>
                </a:r>
                <a:endParaRPr kumimoji="1" lang="cs-CZ" sz="1200">
                  <a:solidFill>
                    <a:srgbClr val="0000FF"/>
                  </a:solidFill>
                </a:endParaRPr>
              </a:p>
            </p:txBody>
          </p:sp>
          <p:sp>
            <p:nvSpPr>
              <p:cNvPr id="87080" name="Line 40"/>
              <p:cNvSpPr>
                <a:spLocks noChangeShapeType="1"/>
              </p:cNvSpPr>
              <p:nvPr/>
            </p:nvSpPr>
            <p:spPr bwMode="auto">
              <a:xfrm flipH="1">
                <a:off x="657" y="3022"/>
                <a:ext cx="136" cy="0"/>
              </a:xfrm>
              <a:prstGeom prst="line">
                <a:avLst/>
              </a:prstGeom>
              <a:noFill/>
              <a:ln w="25400">
                <a:solidFill>
                  <a:srgbClr val="CC00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</p:grpSp>
        <p:sp>
          <p:nvSpPr>
            <p:cNvPr id="87081" name="Oval 41"/>
            <p:cNvSpPr>
              <a:spLocks noChangeArrowheads="1"/>
            </p:cNvSpPr>
            <p:nvPr/>
          </p:nvSpPr>
          <p:spPr bwMode="auto">
            <a:xfrm>
              <a:off x="1633" y="3022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4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2954338" y="4803775"/>
            <a:ext cx="434975" cy="1025525"/>
            <a:chOff x="3016" y="2557"/>
            <a:chExt cx="274" cy="646"/>
          </a:xfrm>
        </p:grpSpPr>
        <p:grpSp>
          <p:nvGrpSpPr>
            <p:cNvPr id="8" name="Group 43"/>
            <p:cNvGrpSpPr>
              <a:grpSpLocks/>
            </p:cNvGrpSpPr>
            <p:nvPr/>
          </p:nvGrpSpPr>
          <p:grpSpPr bwMode="auto">
            <a:xfrm>
              <a:off x="3016" y="2840"/>
              <a:ext cx="274" cy="363"/>
              <a:chOff x="1156" y="2205"/>
              <a:chExt cx="274" cy="363"/>
            </a:xfrm>
          </p:grpSpPr>
          <p:sp>
            <p:nvSpPr>
              <p:cNvPr id="87084" name="AutoShape 44"/>
              <p:cNvSpPr>
                <a:spLocks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85" name="AutoShape 45"/>
              <p:cNvSpPr>
                <a:spLocks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86" name="Oval 46"/>
              <p:cNvSpPr>
                <a:spLocks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87" name="Oval 47"/>
              <p:cNvSpPr>
                <a:spLocks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88" name="Oval 48"/>
              <p:cNvSpPr>
                <a:spLocks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87089" name="Line 49"/>
            <p:cNvSpPr>
              <a:spLocks noChangeShapeType="1"/>
            </p:cNvSpPr>
            <p:nvPr/>
          </p:nvSpPr>
          <p:spPr bwMode="auto">
            <a:xfrm>
              <a:off x="3152" y="2772"/>
              <a:ext cx="0" cy="68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7090" name="Oval 50"/>
            <p:cNvSpPr>
              <a:spLocks noChangeArrowheads="1"/>
            </p:cNvSpPr>
            <p:nvPr/>
          </p:nvSpPr>
          <p:spPr bwMode="auto">
            <a:xfrm>
              <a:off x="3038" y="2557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5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4857750" y="4059238"/>
            <a:ext cx="434975" cy="1025525"/>
            <a:chOff x="3016" y="2557"/>
            <a:chExt cx="274" cy="646"/>
          </a:xfrm>
        </p:grpSpPr>
        <p:grpSp>
          <p:nvGrpSpPr>
            <p:cNvPr id="10" name="Group 57"/>
            <p:cNvGrpSpPr>
              <a:grpSpLocks/>
            </p:cNvGrpSpPr>
            <p:nvPr/>
          </p:nvGrpSpPr>
          <p:grpSpPr bwMode="auto">
            <a:xfrm>
              <a:off x="3016" y="2840"/>
              <a:ext cx="274" cy="363"/>
              <a:chOff x="1156" y="2205"/>
              <a:chExt cx="274" cy="363"/>
            </a:xfrm>
          </p:grpSpPr>
          <p:sp>
            <p:nvSpPr>
              <p:cNvPr id="87098" name="AutoShape 58"/>
              <p:cNvSpPr>
                <a:spLocks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99" name="AutoShape 59"/>
              <p:cNvSpPr>
                <a:spLocks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0" name="Oval 60"/>
              <p:cNvSpPr>
                <a:spLocks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1" name="Oval 61"/>
              <p:cNvSpPr>
                <a:spLocks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2" name="Oval 62"/>
              <p:cNvSpPr>
                <a:spLocks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87103" name="Line 63"/>
            <p:cNvSpPr>
              <a:spLocks noChangeShapeType="1"/>
            </p:cNvSpPr>
            <p:nvPr/>
          </p:nvSpPr>
          <p:spPr bwMode="auto">
            <a:xfrm>
              <a:off x="3152" y="2772"/>
              <a:ext cx="0" cy="68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7104" name="Oval 64"/>
            <p:cNvSpPr>
              <a:spLocks noChangeArrowheads="1"/>
            </p:cNvSpPr>
            <p:nvPr/>
          </p:nvSpPr>
          <p:spPr bwMode="auto">
            <a:xfrm>
              <a:off x="3038" y="2557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5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</p:grpSp>
      <p:sp>
        <p:nvSpPr>
          <p:cNvPr id="59" name="Rectangle 185"/>
          <p:cNvSpPr>
            <a:spLocks noChangeArrowheads="1"/>
          </p:cNvSpPr>
          <p:nvPr/>
        </p:nvSpPr>
        <p:spPr bwMode="auto">
          <a:xfrm>
            <a:off x="1331640" y="476672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Elongace translace (prodlužování řetězce)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277 C -0.05105 0.0368 -0.10191 0.07106 -0.13646 0.08865 C -0.17101 0.10625 -0.18941 0.10764 -0.20764 0.1090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00989 -0.0564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2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0973 -0.02615 " pathEditMode="relative" ptsTypes="AA">
                                      <p:cBhvr>
                                        <p:cTn id="22" dur="2000" fill="hold"/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87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04513 0.00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04322 0.0013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25926E-6 C -0.05052 -0.01087 -0.10104 -0.02152 -0.1375 -0.03194 C -0.17396 -0.04236 -0.19653 -0.05254 -0.2191 -0.06273 " pathEditMode="relative" ptsTypes="aaA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71" grpId="0" animBg="1"/>
      <p:bldP spid="87093" grpId="0" animBg="1"/>
      <p:bldP spid="87093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6660232" cy="6597352"/>
          </a:xfrm>
        </p:spPr>
        <p:txBody>
          <a:bodyPr>
            <a:normAutofit/>
          </a:bodyPr>
          <a:lstStyle/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Po vláknu mRNA se pohybuje v určitých vzdálenostech řada ribozomů=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polyribozom= polysom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a každý je v jiné fázi tvorby polypeptidového řetězce.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U ribozomů na drsném endoplazmatickém retikulu je vhodnější si představit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pohyb vlákna mRNA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které je přes tyto ribozomy protahováno.</a:t>
            </a:r>
          </a:p>
          <a:p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406"/>
          <p:cNvGrpSpPr>
            <a:grpSpLocks/>
          </p:cNvGrpSpPr>
          <p:nvPr/>
        </p:nvGrpSpPr>
        <p:grpSpPr bwMode="auto">
          <a:xfrm>
            <a:off x="6488112" y="0"/>
            <a:ext cx="2655888" cy="6772275"/>
            <a:chOff x="2393" y="27"/>
            <a:chExt cx="1673" cy="4266"/>
          </a:xfrm>
        </p:grpSpPr>
        <p:sp>
          <p:nvSpPr>
            <p:cNvPr id="5" name="Rectangle 407"/>
            <p:cNvSpPr>
              <a:spLocks noChangeAspect="1" noChangeArrowheads="1"/>
            </p:cNvSpPr>
            <p:nvPr/>
          </p:nvSpPr>
          <p:spPr bwMode="auto">
            <a:xfrm>
              <a:off x="2393" y="3436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</a:endParaRPr>
            </a:p>
          </p:txBody>
        </p:sp>
        <p:grpSp>
          <p:nvGrpSpPr>
            <p:cNvPr id="6" name="Group 408"/>
            <p:cNvGrpSpPr>
              <a:grpSpLocks/>
            </p:cNvGrpSpPr>
            <p:nvPr/>
          </p:nvGrpSpPr>
          <p:grpSpPr bwMode="auto">
            <a:xfrm>
              <a:off x="2960" y="3804"/>
              <a:ext cx="482" cy="443"/>
              <a:chOff x="952" y="2585"/>
              <a:chExt cx="482" cy="443"/>
            </a:xfrm>
          </p:grpSpPr>
          <p:grpSp>
            <p:nvGrpSpPr>
              <p:cNvPr id="209" name="Group 409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215" name="Freeform 410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216" name="Arc 411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217" name="Arc 412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218" name="Arc 413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210" name="Group 414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211" name="AutoShape 415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212" name="Arc 416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13" name="Arc 417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14" name="Arc 418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7" name="Rectangle 419"/>
            <p:cNvSpPr>
              <a:spLocks noChangeAspect="1" noChangeArrowheads="1"/>
            </p:cNvSpPr>
            <p:nvPr/>
          </p:nvSpPr>
          <p:spPr bwMode="auto">
            <a:xfrm>
              <a:off x="2393" y="2585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" name="Group 420"/>
            <p:cNvGrpSpPr>
              <a:grpSpLocks/>
            </p:cNvGrpSpPr>
            <p:nvPr/>
          </p:nvGrpSpPr>
          <p:grpSpPr bwMode="auto">
            <a:xfrm>
              <a:off x="2948" y="2947"/>
              <a:ext cx="482" cy="443"/>
              <a:chOff x="952" y="2585"/>
              <a:chExt cx="482" cy="443"/>
            </a:xfrm>
          </p:grpSpPr>
          <p:grpSp>
            <p:nvGrpSpPr>
              <p:cNvPr id="199" name="Group 421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205" name="Freeform 422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206" name="Arc 423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207" name="Arc 424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208" name="Arc 425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200" name="Group 426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201" name="AutoShape 427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202" name="Arc 428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3" name="Arc 429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4" name="Arc 430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9" name="Rectangle 431"/>
            <p:cNvSpPr>
              <a:spLocks noChangeAspect="1" noChangeArrowheads="1"/>
            </p:cNvSpPr>
            <p:nvPr/>
          </p:nvSpPr>
          <p:spPr bwMode="auto">
            <a:xfrm>
              <a:off x="2393" y="1735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" name="Group 432"/>
            <p:cNvGrpSpPr>
              <a:grpSpLocks/>
            </p:cNvGrpSpPr>
            <p:nvPr/>
          </p:nvGrpSpPr>
          <p:grpSpPr bwMode="auto">
            <a:xfrm>
              <a:off x="2830" y="2047"/>
              <a:ext cx="482" cy="443"/>
              <a:chOff x="952" y="2585"/>
              <a:chExt cx="482" cy="443"/>
            </a:xfrm>
          </p:grpSpPr>
          <p:grpSp>
            <p:nvGrpSpPr>
              <p:cNvPr id="189" name="Group 433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195" name="Freeform 434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196" name="Arc 435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197" name="Arc 436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198" name="Arc 437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190" name="Group 438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191" name="AutoShape 439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192" name="Arc 440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93" name="Arc 441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94" name="Arc 442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11" name="Rectangle 443"/>
            <p:cNvSpPr>
              <a:spLocks noChangeAspect="1" noChangeArrowheads="1"/>
            </p:cNvSpPr>
            <p:nvPr/>
          </p:nvSpPr>
          <p:spPr bwMode="auto">
            <a:xfrm>
              <a:off x="2393" y="878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2" name="Group 444"/>
            <p:cNvGrpSpPr>
              <a:grpSpLocks/>
            </p:cNvGrpSpPr>
            <p:nvPr/>
          </p:nvGrpSpPr>
          <p:grpSpPr bwMode="auto">
            <a:xfrm>
              <a:off x="2830" y="1178"/>
              <a:ext cx="482" cy="443"/>
              <a:chOff x="952" y="2585"/>
              <a:chExt cx="482" cy="443"/>
            </a:xfrm>
          </p:grpSpPr>
          <p:grpSp>
            <p:nvGrpSpPr>
              <p:cNvPr id="179" name="Group 445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185" name="Freeform 446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186" name="Arc 447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187" name="Arc 448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188" name="Arc 449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180" name="Group 450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181" name="AutoShape 451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182" name="Arc 452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83" name="Arc 453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84" name="Arc 454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13" name="Rectangle 455"/>
            <p:cNvSpPr>
              <a:spLocks noChangeAspect="1" noChangeArrowheads="1"/>
            </p:cNvSpPr>
            <p:nvPr/>
          </p:nvSpPr>
          <p:spPr bwMode="auto">
            <a:xfrm>
              <a:off x="2393" y="27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grpSp>
          <p:nvGrpSpPr>
            <p:cNvPr id="14" name="Group 456"/>
            <p:cNvGrpSpPr>
              <a:grpSpLocks/>
            </p:cNvGrpSpPr>
            <p:nvPr/>
          </p:nvGrpSpPr>
          <p:grpSpPr bwMode="auto">
            <a:xfrm>
              <a:off x="2847" y="328"/>
              <a:ext cx="482" cy="443"/>
              <a:chOff x="952" y="2585"/>
              <a:chExt cx="482" cy="443"/>
            </a:xfrm>
          </p:grpSpPr>
          <p:grpSp>
            <p:nvGrpSpPr>
              <p:cNvPr id="169" name="Group 457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175" name="Freeform 458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176" name="Arc 459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177" name="Arc 460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178" name="Arc 461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170" name="Group 462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171" name="AutoShape 463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172" name="Arc 464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3" name="Arc 465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4" name="Arc 466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15" name="Line 467"/>
            <p:cNvSpPr>
              <a:spLocks noChangeAspect="1" noChangeShapeType="1"/>
            </p:cNvSpPr>
            <p:nvPr/>
          </p:nvSpPr>
          <p:spPr bwMode="auto">
            <a:xfrm rot="900000" flipH="1">
              <a:off x="2648" y="1161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" name="Text Box 468"/>
            <p:cNvSpPr txBox="1">
              <a:spLocks noChangeAspect="1" noChangeArrowheads="1"/>
            </p:cNvSpPr>
            <p:nvPr/>
          </p:nvSpPr>
          <p:spPr bwMode="auto">
            <a:xfrm>
              <a:off x="2491" y="642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17" name="Text Box 469"/>
            <p:cNvSpPr txBox="1">
              <a:spLocks noChangeAspect="1" noChangeArrowheads="1"/>
            </p:cNvSpPr>
            <p:nvPr/>
          </p:nvSpPr>
          <p:spPr bwMode="auto">
            <a:xfrm>
              <a:off x="3735" y="642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18" name="Text Box 470"/>
            <p:cNvSpPr txBox="1">
              <a:spLocks noChangeAspect="1" noChangeArrowheads="1"/>
            </p:cNvSpPr>
            <p:nvPr/>
          </p:nvSpPr>
          <p:spPr bwMode="auto">
            <a:xfrm>
              <a:off x="3388" y="642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grpSp>
          <p:nvGrpSpPr>
            <p:cNvPr id="19" name="Group 471"/>
            <p:cNvGrpSpPr>
              <a:grpSpLocks noChangeAspect="1"/>
            </p:cNvGrpSpPr>
            <p:nvPr/>
          </p:nvGrpSpPr>
          <p:grpSpPr bwMode="auto">
            <a:xfrm>
              <a:off x="3520" y="65"/>
              <a:ext cx="137" cy="339"/>
              <a:chOff x="2653" y="2478"/>
              <a:chExt cx="274" cy="680"/>
            </a:xfrm>
          </p:grpSpPr>
          <p:grpSp>
            <p:nvGrpSpPr>
              <p:cNvPr id="161" name="Group 472"/>
              <p:cNvGrpSpPr>
                <a:grpSpLocks noChangeAspect="1"/>
              </p:cNvGrpSpPr>
              <p:nvPr/>
            </p:nvGrpSpPr>
            <p:grpSpPr bwMode="auto">
              <a:xfrm>
                <a:off x="2653" y="2795"/>
                <a:ext cx="274" cy="363"/>
                <a:chOff x="1156" y="2205"/>
                <a:chExt cx="274" cy="363"/>
              </a:xfrm>
            </p:grpSpPr>
            <p:sp>
              <p:nvSpPr>
                <p:cNvPr id="164" name="AutoShape 473"/>
                <p:cNvSpPr>
                  <a:spLocks noChangeAspect="1"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5" name="AutoShape 474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6" name="Oval 475"/>
                <p:cNvSpPr>
                  <a:spLocks noChangeAspect="1"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7" name="Oval 476"/>
                <p:cNvSpPr>
                  <a:spLocks noChangeAspect="1"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8" name="Oval 477"/>
                <p:cNvSpPr>
                  <a:spLocks noChangeAspect="1"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2" name="Line 478"/>
              <p:cNvSpPr>
                <a:spLocks noChangeAspect="1" noChangeShapeType="1"/>
              </p:cNvSpPr>
              <p:nvPr/>
            </p:nvSpPr>
            <p:spPr bwMode="auto">
              <a:xfrm>
                <a:off x="2789" y="2705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63" name="Oval 479"/>
              <p:cNvSpPr>
                <a:spLocks noChangeAspect="1" noChangeArrowheads="1"/>
              </p:cNvSpPr>
              <p:nvPr/>
            </p:nvSpPr>
            <p:spPr bwMode="auto">
              <a:xfrm>
                <a:off x="2675" y="2478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800" b="0">
                    <a:solidFill>
                      <a:schemeClr val="tx1"/>
                    </a:solidFill>
                  </a:rPr>
                  <a:t>aa</a:t>
                </a:r>
                <a:r>
                  <a:rPr kumimoji="1" lang="cs-CZ" sz="800" b="0" baseline="-25000">
                    <a:solidFill>
                      <a:schemeClr val="tx1"/>
                    </a:solidFill>
                  </a:rPr>
                  <a:t>4</a:t>
                </a:r>
                <a:endParaRPr kumimoji="1" lang="cs-CZ" sz="8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" name="Arc 480"/>
            <p:cNvSpPr>
              <a:spLocks noChangeAspect="1"/>
            </p:cNvSpPr>
            <p:nvPr/>
          </p:nvSpPr>
          <p:spPr bwMode="auto">
            <a:xfrm rot="10528175" flipH="1">
              <a:off x="3320" y="298"/>
              <a:ext cx="203" cy="15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9662"/>
                <a:gd name="T1" fmla="*/ 0 h 21600"/>
                <a:gd name="T2" fmla="*/ 19662 w 19662"/>
                <a:gd name="T3" fmla="*/ 12657 h 21600"/>
                <a:gd name="T4" fmla="*/ 0 w 1966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62" h="21600" fill="none" extrusionOk="0">
                  <a:moveTo>
                    <a:pt x="-1" y="0"/>
                  </a:moveTo>
                  <a:cubicBezTo>
                    <a:pt x="8468" y="0"/>
                    <a:pt x="16155" y="4948"/>
                    <a:pt x="19661" y="12657"/>
                  </a:cubicBezTo>
                </a:path>
                <a:path w="19662" h="21600" stroke="0" extrusionOk="0">
                  <a:moveTo>
                    <a:pt x="-1" y="0"/>
                  </a:moveTo>
                  <a:cubicBezTo>
                    <a:pt x="8468" y="0"/>
                    <a:pt x="16155" y="4948"/>
                    <a:pt x="19661" y="1265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 type="arrow" w="lg" len="sm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Text Box 481"/>
            <p:cNvSpPr txBox="1">
              <a:spLocks noChangeAspect="1" noChangeArrowheads="1"/>
            </p:cNvSpPr>
            <p:nvPr/>
          </p:nvSpPr>
          <p:spPr bwMode="auto">
            <a:xfrm>
              <a:off x="2481" y="149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22" name="Text Box 482"/>
            <p:cNvSpPr txBox="1">
              <a:spLocks noChangeAspect="1" noChangeArrowheads="1"/>
            </p:cNvSpPr>
            <p:nvPr/>
          </p:nvSpPr>
          <p:spPr bwMode="auto">
            <a:xfrm>
              <a:off x="3769" y="149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23" name="AutoShape 483"/>
            <p:cNvSpPr>
              <a:spLocks noChangeAspect="1" noChangeArrowheads="1"/>
            </p:cNvSpPr>
            <p:nvPr/>
          </p:nvSpPr>
          <p:spPr bwMode="auto">
            <a:xfrm>
              <a:off x="3040" y="1293"/>
              <a:ext cx="68" cy="135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AutoShape 484"/>
            <p:cNvSpPr>
              <a:spLocks noChangeAspect="1" noChangeArrowheads="1"/>
            </p:cNvSpPr>
            <p:nvPr/>
          </p:nvSpPr>
          <p:spPr bwMode="auto">
            <a:xfrm rot="16200000">
              <a:off x="3041" y="1348"/>
              <a:ext cx="68" cy="137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Oval 485"/>
            <p:cNvSpPr>
              <a:spLocks noChangeAspect="1" noChangeArrowheads="1"/>
            </p:cNvSpPr>
            <p:nvPr/>
          </p:nvSpPr>
          <p:spPr bwMode="auto">
            <a:xfrm>
              <a:off x="3030" y="145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Oval 486"/>
            <p:cNvSpPr>
              <a:spLocks noChangeAspect="1" noChangeArrowheads="1"/>
            </p:cNvSpPr>
            <p:nvPr/>
          </p:nvSpPr>
          <p:spPr bwMode="auto">
            <a:xfrm>
              <a:off x="3098" y="145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Oval 487"/>
            <p:cNvSpPr>
              <a:spLocks noChangeAspect="1" noChangeArrowheads="1"/>
            </p:cNvSpPr>
            <p:nvPr/>
          </p:nvSpPr>
          <p:spPr bwMode="auto">
            <a:xfrm>
              <a:off x="3063" y="145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Line 488"/>
            <p:cNvSpPr>
              <a:spLocks noChangeAspect="1" noChangeShapeType="1"/>
            </p:cNvSpPr>
            <p:nvPr/>
          </p:nvSpPr>
          <p:spPr bwMode="auto">
            <a:xfrm>
              <a:off x="3074" y="1248"/>
              <a:ext cx="0" cy="4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9" name="AutoShape 489"/>
            <p:cNvSpPr>
              <a:spLocks noChangeAspect="1" noChangeArrowheads="1"/>
            </p:cNvSpPr>
            <p:nvPr/>
          </p:nvSpPr>
          <p:spPr bwMode="auto">
            <a:xfrm>
              <a:off x="3164" y="1294"/>
              <a:ext cx="68" cy="136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AutoShape 490"/>
            <p:cNvSpPr>
              <a:spLocks noChangeAspect="1" noChangeArrowheads="1"/>
            </p:cNvSpPr>
            <p:nvPr/>
          </p:nvSpPr>
          <p:spPr bwMode="auto">
            <a:xfrm rot="16200000">
              <a:off x="3164" y="1350"/>
              <a:ext cx="67" cy="138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" name="Oval 491"/>
            <p:cNvSpPr>
              <a:spLocks noChangeAspect="1" noChangeArrowheads="1"/>
            </p:cNvSpPr>
            <p:nvPr/>
          </p:nvSpPr>
          <p:spPr bwMode="auto">
            <a:xfrm>
              <a:off x="3152" y="1452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Oval 492"/>
            <p:cNvSpPr>
              <a:spLocks noChangeAspect="1" noChangeArrowheads="1"/>
            </p:cNvSpPr>
            <p:nvPr/>
          </p:nvSpPr>
          <p:spPr bwMode="auto">
            <a:xfrm>
              <a:off x="3220" y="1452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" name="Oval 493"/>
            <p:cNvSpPr>
              <a:spLocks noChangeAspect="1" noChangeArrowheads="1"/>
            </p:cNvSpPr>
            <p:nvPr/>
          </p:nvSpPr>
          <p:spPr bwMode="auto">
            <a:xfrm>
              <a:off x="3186" y="1452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Line 494"/>
            <p:cNvSpPr>
              <a:spLocks noChangeAspect="1" noChangeShapeType="1"/>
            </p:cNvSpPr>
            <p:nvPr/>
          </p:nvSpPr>
          <p:spPr bwMode="auto">
            <a:xfrm>
              <a:off x="3198" y="1261"/>
              <a:ext cx="0" cy="44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5" name="Text Box 495"/>
            <p:cNvSpPr txBox="1">
              <a:spLocks noChangeAspect="1" noChangeArrowheads="1"/>
            </p:cNvSpPr>
            <p:nvPr/>
          </p:nvSpPr>
          <p:spPr bwMode="auto">
            <a:xfrm>
              <a:off x="3379" y="1498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36" name="Oval 496"/>
            <p:cNvSpPr>
              <a:spLocks noChangeAspect="1" noChangeArrowheads="1"/>
            </p:cNvSpPr>
            <p:nvPr/>
          </p:nvSpPr>
          <p:spPr bwMode="auto">
            <a:xfrm>
              <a:off x="3017" y="1148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37" name="Oval 497"/>
            <p:cNvSpPr>
              <a:spLocks noChangeAspect="1" noChangeArrowheads="1"/>
            </p:cNvSpPr>
            <p:nvPr/>
          </p:nvSpPr>
          <p:spPr bwMode="auto">
            <a:xfrm>
              <a:off x="2882" y="1148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38" name="Oval 498"/>
            <p:cNvSpPr>
              <a:spLocks noChangeAspect="1" noChangeArrowheads="1"/>
            </p:cNvSpPr>
            <p:nvPr/>
          </p:nvSpPr>
          <p:spPr bwMode="auto">
            <a:xfrm>
              <a:off x="2705" y="1133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39" name="AutoShape 499"/>
            <p:cNvCxnSpPr>
              <a:cxnSpLocks noChangeAspect="1" noChangeShapeType="1"/>
              <a:stCxn id="37" idx="6"/>
              <a:endCxn id="36" idx="2"/>
            </p:cNvCxnSpPr>
            <p:nvPr/>
          </p:nvCxnSpPr>
          <p:spPr bwMode="auto">
            <a:xfrm>
              <a:off x="2994" y="1204"/>
              <a:ext cx="23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40" name="AutoShape 500"/>
            <p:cNvCxnSpPr>
              <a:cxnSpLocks noChangeAspect="1" noChangeShapeType="1"/>
              <a:stCxn id="38" idx="6"/>
              <a:endCxn id="37" idx="2"/>
            </p:cNvCxnSpPr>
            <p:nvPr/>
          </p:nvCxnSpPr>
          <p:spPr bwMode="auto">
            <a:xfrm>
              <a:off x="2818" y="1190"/>
              <a:ext cx="64" cy="15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41" name="Text Box 501"/>
            <p:cNvSpPr txBox="1">
              <a:spLocks noChangeAspect="1" noChangeArrowheads="1"/>
            </p:cNvSpPr>
            <p:nvPr/>
          </p:nvSpPr>
          <p:spPr bwMode="auto">
            <a:xfrm>
              <a:off x="2450" y="1076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42" name="Oval 502"/>
            <p:cNvSpPr>
              <a:spLocks noChangeAspect="1" noChangeArrowheads="1"/>
            </p:cNvSpPr>
            <p:nvPr/>
          </p:nvSpPr>
          <p:spPr bwMode="auto">
            <a:xfrm>
              <a:off x="3152" y="1148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43" name="Line 503"/>
            <p:cNvSpPr>
              <a:spLocks noChangeAspect="1" noChangeShapeType="1"/>
            </p:cNvSpPr>
            <p:nvPr/>
          </p:nvSpPr>
          <p:spPr bwMode="auto">
            <a:xfrm flipV="1">
              <a:off x="2474" y="1486"/>
              <a:ext cx="1519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4" name="Arc 504"/>
            <p:cNvSpPr>
              <a:spLocks noChangeAspect="1"/>
            </p:cNvSpPr>
            <p:nvPr/>
          </p:nvSpPr>
          <p:spPr bwMode="auto">
            <a:xfrm rot="1225040" flipH="1">
              <a:off x="3071" y="1101"/>
              <a:ext cx="124" cy="56"/>
            </a:xfrm>
            <a:custGeom>
              <a:avLst/>
              <a:gdLst>
                <a:gd name="G0" fmla="+- 19649 0 0"/>
                <a:gd name="G1" fmla="+- 21600 0 0"/>
                <a:gd name="G2" fmla="+- 21600 0 0"/>
                <a:gd name="T0" fmla="*/ 0 w 41249"/>
                <a:gd name="T1" fmla="*/ 12630 h 21600"/>
                <a:gd name="T2" fmla="*/ 41249 w 41249"/>
                <a:gd name="T3" fmla="*/ 21600 h 21600"/>
                <a:gd name="T4" fmla="*/ 19649 w 412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249" h="21600" fill="none" extrusionOk="0">
                  <a:moveTo>
                    <a:pt x="-1" y="12629"/>
                  </a:moveTo>
                  <a:cubicBezTo>
                    <a:pt x="3511" y="4936"/>
                    <a:pt x="11191" y="-1"/>
                    <a:pt x="19649" y="0"/>
                  </a:cubicBezTo>
                  <a:cubicBezTo>
                    <a:pt x="31578" y="0"/>
                    <a:pt x="41249" y="9670"/>
                    <a:pt x="41249" y="21600"/>
                  </a:cubicBezTo>
                </a:path>
                <a:path w="41249" h="21600" stroke="0" extrusionOk="0">
                  <a:moveTo>
                    <a:pt x="-1" y="12629"/>
                  </a:moveTo>
                  <a:cubicBezTo>
                    <a:pt x="3511" y="4936"/>
                    <a:pt x="11191" y="-1"/>
                    <a:pt x="19649" y="0"/>
                  </a:cubicBezTo>
                  <a:cubicBezTo>
                    <a:pt x="31578" y="0"/>
                    <a:pt x="41249" y="9670"/>
                    <a:pt x="41249" y="21600"/>
                  </a:cubicBezTo>
                  <a:lnTo>
                    <a:pt x="19649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 type="arrow" w="lg" len="sm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" name="Text Box 505"/>
            <p:cNvSpPr txBox="1">
              <a:spLocks noChangeAspect="1" noChangeArrowheads="1"/>
            </p:cNvSpPr>
            <p:nvPr/>
          </p:nvSpPr>
          <p:spPr bwMode="auto">
            <a:xfrm>
              <a:off x="2503" y="2332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46" name="Text Box 506"/>
            <p:cNvSpPr txBox="1">
              <a:spLocks noChangeAspect="1" noChangeArrowheads="1"/>
            </p:cNvSpPr>
            <p:nvPr/>
          </p:nvSpPr>
          <p:spPr bwMode="auto">
            <a:xfrm>
              <a:off x="3784" y="2356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47" name="Text Box 507"/>
            <p:cNvSpPr txBox="1">
              <a:spLocks noChangeAspect="1" noChangeArrowheads="1"/>
            </p:cNvSpPr>
            <p:nvPr/>
          </p:nvSpPr>
          <p:spPr bwMode="auto">
            <a:xfrm>
              <a:off x="3354" y="2337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48" name="Line 508"/>
            <p:cNvSpPr>
              <a:spLocks noChangeAspect="1" noChangeShapeType="1"/>
            </p:cNvSpPr>
            <p:nvPr/>
          </p:nvSpPr>
          <p:spPr bwMode="auto">
            <a:xfrm>
              <a:off x="3303" y="2235"/>
              <a:ext cx="19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arrow" w="lg" len="sm"/>
            </a:ln>
            <a:effectLst/>
          </p:spPr>
          <p:txBody>
            <a:bodyPr/>
            <a:lstStyle/>
            <a:p>
              <a:endParaRPr lang="cs-CZ"/>
            </a:p>
          </p:txBody>
        </p:sp>
        <p:grpSp>
          <p:nvGrpSpPr>
            <p:cNvPr id="49" name="Group 509"/>
            <p:cNvGrpSpPr>
              <a:grpSpLocks noChangeAspect="1"/>
            </p:cNvGrpSpPr>
            <p:nvPr/>
          </p:nvGrpSpPr>
          <p:grpSpPr bwMode="auto">
            <a:xfrm>
              <a:off x="3584" y="2636"/>
              <a:ext cx="138" cy="340"/>
              <a:chOff x="2653" y="2478"/>
              <a:chExt cx="274" cy="680"/>
            </a:xfrm>
          </p:grpSpPr>
          <p:grpSp>
            <p:nvGrpSpPr>
              <p:cNvPr id="153" name="Group 510"/>
              <p:cNvGrpSpPr>
                <a:grpSpLocks noChangeAspect="1"/>
              </p:cNvGrpSpPr>
              <p:nvPr/>
            </p:nvGrpSpPr>
            <p:grpSpPr bwMode="auto">
              <a:xfrm>
                <a:off x="2653" y="2795"/>
                <a:ext cx="274" cy="363"/>
                <a:chOff x="1156" y="2205"/>
                <a:chExt cx="274" cy="363"/>
              </a:xfrm>
            </p:grpSpPr>
            <p:sp>
              <p:nvSpPr>
                <p:cNvPr id="156" name="AutoShape 511"/>
                <p:cNvSpPr>
                  <a:spLocks noChangeAspect="1"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7" name="AutoShape 512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8" name="Oval 513"/>
                <p:cNvSpPr>
                  <a:spLocks noChangeAspect="1"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59" name="Oval 514"/>
                <p:cNvSpPr>
                  <a:spLocks noChangeAspect="1"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0" name="Oval 515"/>
                <p:cNvSpPr>
                  <a:spLocks noChangeAspect="1"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54" name="Line 516"/>
              <p:cNvSpPr>
                <a:spLocks noChangeAspect="1" noChangeShapeType="1"/>
              </p:cNvSpPr>
              <p:nvPr/>
            </p:nvSpPr>
            <p:spPr bwMode="auto">
              <a:xfrm>
                <a:off x="2789" y="2705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55" name="Oval 517"/>
              <p:cNvSpPr>
                <a:spLocks noChangeAspect="1" noChangeArrowheads="1"/>
              </p:cNvSpPr>
              <p:nvPr/>
            </p:nvSpPr>
            <p:spPr bwMode="auto">
              <a:xfrm>
                <a:off x="2675" y="2478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800" b="0">
                    <a:solidFill>
                      <a:schemeClr val="tx1"/>
                    </a:solidFill>
                  </a:rPr>
                  <a:t>aa</a:t>
                </a:r>
                <a:r>
                  <a:rPr kumimoji="1" lang="cs-CZ" sz="800" b="0" baseline="-25000">
                    <a:solidFill>
                      <a:schemeClr val="tx1"/>
                    </a:solidFill>
                  </a:rPr>
                  <a:t>5</a:t>
                </a:r>
                <a:endParaRPr kumimoji="1" lang="cs-CZ" sz="8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0" name="Text Box 518"/>
            <p:cNvSpPr txBox="1">
              <a:spLocks noChangeAspect="1" noChangeArrowheads="1"/>
            </p:cNvSpPr>
            <p:nvPr/>
          </p:nvSpPr>
          <p:spPr bwMode="auto">
            <a:xfrm>
              <a:off x="2463" y="323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51" name="Text Box 519"/>
            <p:cNvSpPr txBox="1">
              <a:spLocks noChangeAspect="1" noChangeArrowheads="1"/>
            </p:cNvSpPr>
            <p:nvPr/>
          </p:nvSpPr>
          <p:spPr bwMode="auto">
            <a:xfrm>
              <a:off x="3777" y="323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52" name="Text Box 520"/>
            <p:cNvSpPr txBox="1">
              <a:spLocks noChangeAspect="1" noChangeArrowheads="1"/>
            </p:cNvSpPr>
            <p:nvPr/>
          </p:nvSpPr>
          <p:spPr bwMode="auto">
            <a:xfrm>
              <a:off x="3436" y="3238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53" name="Arc 521"/>
            <p:cNvSpPr>
              <a:spLocks noChangeAspect="1"/>
            </p:cNvSpPr>
            <p:nvPr/>
          </p:nvSpPr>
          <p:spPr bwMode="auto">
            <a:xfrm rot="10528175" flipH="1">
              <a:off x="3445" y="3001"/>
              <a:ext cx="224" cy="1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 type="arrow" w="lg" len="sm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" name="Text Box 522"/>
            <p:cNvSpPr txBox="1">
              <a:spLocks noChangeAspect="1" noChangeArrowheads="1"/>
            </p:cNvSpPr>
            <p:nvPr/>
          </p:nvSpPr>
          <p:spPr bwMode="auto">
            <a:xfrm>
              <a:off x="2463" y="408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55" name="Text Box 523"/>
            <p:cNvSpPr txBox="1">
              <a:spLocks noChangeAspect="1" noChangeArrowheads="1"/>
            </p:cNvSpPr>
            <p:nvPr/>
          </p:nvSpPr>
          <p:spPr bwMode="auto">
            <a:xfrm>
              <a:off x="3777" y="408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56" name="Text Box 524"/>
            <p:cNvSpPr txBox="1">
              <a:spLocks noChangeAspect="1" noChangeArrowheads="1"/>
            </p:cNvSpPr>
            <p:nvPr/>
          </p:nvSpPr>
          <p:spPr bwMode="auto">
            <a:xfrm>
              <a:off x="3436" y="4088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grpSp>
          <p:nvGrpSpPr>
            <p:cNvPr id="57" name="Group 525"/>
            <p:cNvGrpSpPr>
              <a:grpSpLocks noChangeAspect="1"/>
            </p:cNvGrpSpPr>
            <p:nvPr/>
          </p:nvGrpSpPr>
          <p:grpSpPr bwMode="auto">
            <a:xfrm>
              <a:off x="2643" y="3790"/>
              <a:ext cx="136" cy="183"/>
              <a:chOff x="521" y="3248"/>
              <a:chExt cx="274" cy="368"/>
            </a:xfrm>
          </p:grpSpPr>
          <p:sp>
            <p:nvSpPr>
              <p:cNvPr id="148" name="AutoShape 526"/>
              <p:cNvSpPr>
                <a:spLocks noChangeAspect="1" noChangeArrowheads="1"/>
              </p:cNvSpPr>
              <p:nvPr/>
            </p:nvSpPr>
            <p:spPr bwMode="auto">
              <a:xfrm>
                <a:off x="589" y="3248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9" name="AutoShape 527"/>
              <p:cNvSpPr>
                <a:spLocks noChangeAspect="1" noChangeArrowheads="1"/>
              </p:cNvSpPr>
              <p:nvPr/>
            </p:nvSpPr>
            <p:spPr bwMode="auto">
              <a:xfrm rot="16200000">
                <a:off x="590" y="3361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0" name="Oval 528"/>
              <p:cNvSpPr>
                <a:spLocks noChangeAspect="1" noChangeArrowheads="1"/>
              </p:cNvSpPr>
              <p:nvPr/>
            </p:nvSpPr>
            <p:spPr bwMode="auto">
              <a:xfrm>
                <a:off x="567" y="3571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1" name="Oval 529"/>
              <p:cNvSpPr>
                <a:spLocks noChangeAspect="1" noChangeArrowheads="1"/>
              </p:cNvSpPr>
              <p:nvPr/>
            </p:nvSpPr>
            <p:spPr bwMode="auto">
              <a:xfrm>
                <a:off x="703" y="3571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2" name="Oval 530"/>
              <p:cNvSpPr>
                <a:spLocks noChangeAspect="1" noChangeArrowheads="1"/>
              </p:cNvSpPr>
              <p:nvPr/>
            </p:nvSpPr>
            <p:spPr bwMode="auto">
              <a:xfrm>
                <a:off x="634" y="3571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58" name="Text Box 531"/>
            <p:cNvSpPr txBox="1">
              <a:spLocks noChangeAspect="1" noChangeArrowheads="1"/>
            </p:cNvSpPr>
            <p:nvPr/>
          </p:nvSpPr>
          <p:spPr bwMode="auto">
            <a:xfrm>
              <a:off x="2401" y="3794"/>
              <a:ext cx="1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176713"/>
              <a:endParaRPr lang="en-US" sz="1000" b="0">
                <a:solidFill>
                  <a:schemeClr val="tx1"/>
                </a:solidFill>
              </a:endParaRPr>
            </a:p>
          </p:txBody>
        </p:sp>
        <p:sp>
          <p:nvSpPr>
            <p:cNvPr id="59" name="Text Box 532"/>
            <p:cNvSpPr txBox="1">
              <a:spLocks noChangeAspect="1" noChangeArrowheads="1"/>
            </p:cNvSpPr>
            <p:nvPr/>
          </p:nvSpPr>
          <p:spPr bwMode="auto">
            <a:xfrm>
              <a:off x="2393" y="3798"/>
              <a:ext cx="28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176713"/>
              <a:r>
                <a:rPr lang="cs-CZ" sz="800" b="0">
                  <a:solidFill>
                    <a:schemeClr val="tx1"/>
                  </a:solidFill>
                </a:rPr>
                <a:t>tRNA</a:t>
              </a:r>
            </a:p>
          </p:txBody>
        </p:sp>
        <p:sp>
          <p:nvSpPr>
            <p:cNvPr id="60" name="Line 533"/>
            <p:cNvSpPr>
              <a:spLocks noChangeAspect="1" noChangeShapeType="1"/>
            </p:cNvSpPr>
            <p:nvPr/>
          </p:nvSpPr>
          <p:spPr bwMode="auto">
            <a:xfrm rot="900000" flipH="1">
              <a:off x="2655" y="311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" name="AutoShape 534"/>
            <p:cNvSpPr>
              <a:spLocks noChangeAspect="1" noChangeArrowheads="1"/>
            </p:cNvSpPr>
            <p:nvPr/>
          </p:nvSpPr>
          <p:spPr bwMode="auto">
            <a:xfrm>
              <a:off x="3047" y="443"/>
              <a:ext cx="68" cy="135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" name="AutoShape 535"/>
            <p:cNvSpPr>
              <a:spLocks noChangeAspect="1" noChangeArrowheads="1"/>
            </p:cNvSpPr>
            <p:nvPr/>
          </p:nvSpPr>
          <p:spPr bwMode="auto">
            <a:xfrm rot="16200000">
              <a:off x="3048" y="498"/>
              <a:ext cx="68" cy="137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3" name="Oval 536"/>
            <p:cNvSpPr>
              <a:spLocks noChangeAspect="1" noChangeArrowheads="1"/>
            </p:cNvSpPr>
            <p:nvPr/>
          </p:nvSpPr>
          <p:spPr bwMode="auto">
            <a:xfrm>
              <a:off x="3037" y="60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" name="Oval 537"/>
            <p:cNvSpPr>
              <a:spLocks noChangeAspect="1" noChangeArrowheads="1"/>
            </p:cNvSpPr>
            <p:nvPr/>
          </p:nvSpPr>
          <p:spPr bwMode="auto">
            <a:xfrm>
              <a:off x="3105" y="60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" name="Oval 538"/>
            <p:cNvSpPr>
              <a:spLocks noChangeAspect="1" noChangeArrowheads="1"/>
            </p:cNvSpPr>
            <p:nvPr/>
          </p:nvSpPr>
          <p:spPr bwMode="auto">
            <a:xfrm>
              <a:off x="3070" y="60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Line 539"/>
            <p:cNvSpPr>
              <a:spLocks noChangeAspect="1" noChangeShapeType="1"/>
            </p:cNvSpPr>
            <p:nvPr/>
          </p:nvSpPr>
          <p:spPr bwMode="auto">
            <a:xfrm>
              <a:off x="3081" y="398"/>
              <a:ext cx="0" cy="4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7" name="Oval 540"/>
            <p:cNvSpPr>
              <a:spLocks noChangeAspect="1" noChangeArrowheads="1"/>
            </p:cNvSpPr>
            <p:nvPr/>
          </p:nvSpPr>
          <p:spPr bwMode="auto">
            <a:xfrm>
              <a:off x="3024" y="298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68" name="Oval 541"/>
            <p:cNvSpPr>
              <a:spLocks noChangeAspect="1" noChangeArrowheads="1"/>
            </p:cNvSpPr>
            <p:nvPr/>
          </p:nvSpPr>
          <p:spPr bwMode="auto">
            <a:xfrm>
              <a:off x="2889" y="298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69" name="Oval 542"/>
            <p:cNvSpPr>
              <a:spLocks noChangeAspect="1" noChangeArrowheads="1"/>
            </p:cNvSpPr>
            <p:nvPr/>
          </p:nvSpPr>
          <p:spPr bwMode="auto">
            <a:xfrm>
              <a:off x="2712" y="283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70" name="AutoShape 543"/>
            <p:cNvCxnSpPr>
              <a:cxnSpLocks noChangeAspect="1" noChangeShapeType="1"/>
              <a:stCxn id="68" idx="6"/>
              <a:endCxn id="67" idx="2"/>
            </p:cNvCxnSpPr>
            <p:nvPr/>
          </p:nvCxnSpPr>
          <p:spPr bwMode="auto">
            <a:xfrm>
              <a:off x="3001" y="354"/>
              <a:ext cx="23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71" name="AutoShape 544"/>
            <p:cNvCxnSpPr>
              <a:cxnSpLocks noChangeAspect="1" noChangeShapeType="1"/>
              <a:stCxn id="69" idx="6"/>
              <a:endCxn id="68" idx="2"/>
            </p:cNvCxnSpPr>
            <p:nvPr/>
          </p:nvCxnSpPr>
          <p:spPr bwMode="auto">
            <a:xfrm>
              <a:off x="2825" y="340"/>
              <a:ext cx="64" cy="15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72" name="Text Box 545"/>
            <p:cNvSpPr txBox="1">
              <a:spLocks noChangeAspect="1" noChangeArrowheads="1"/>
            </p:cNvSpPr>
            <p:nvPr/>
          </p:nvSpPr>
          <p:spPr bwMode="auto">
            <a:xfrm>
              <a:off x="2457" y="226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73" name="Line 546"/>
            <p:cNvSpPr>
              <a:spLocks noChangeAspect="1" noChangeShapeType="1"/>
            </p:cNvSpPr>
            <p:nvPr/>
          </p:nvSpPr>
          <p:spPr bwMode="auto">
            <a:xfrm flipV="1">
              <a:off x="2453" y="635"/>
              <a:ext cx="1513" cy="0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74" name="Line 547"/>
            <p:cNvSpPr>
              <a:spLocks noChangeAspect="1" noChangeShapeType="1"/>
            </p:cNvSpPr>
            <p:nvPr/>
          </p:nvSpPr>
          <p:spPr bwMode="auto">
            <a:xfrm rot="900000" flipH="1">
              <a:off x="2696" y="1965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75" name="AutoShape 548"/>
            <p:cNvSpPr>
              <a:spLocks noChangeAspect="1" noChangeArrowheads="1"/>
            </p:cNvSpPr>
            <p:nvPr/>
          </p:nvSpPr>
          <p:spPr bwMode="auto">
            <a:xfrm>
              <a:off x="3038" y="2154"/>
              <a:ext cx="68" cy="135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6" name="AutoShape 549"/>
            <p:cNvSpPr>
              <a:spLocks noChangeAspect="1" noChangeArrowheads="1"/>
            </p:cNvSpPr>
            <p:nvPr/>
          </p:nvSpPr>
          <p:spPr bwMode="auto">
            <a:xfrm rot="16200000">
              <a:off x="3039" y="2209"/>
              <a:ext cx="68" cy="137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Oval 550"/>
            <p:cNvSpPr>
              <a:spLocks noChangeAspect="1" noChangeArrowheads="1"/>
            </p:cNvSpPr>
            <p:nvPr/>
          </p:nvSpPr>
          <p:spPr bwMode="auto">
            <a:xfrm>
              <a:off x="3028" y="2312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" name="Oval 551"/>
            <p:cNvSpPr>
              <a:spLocks noChangeAspect="1" noChangeArrowheads="1"/>
            </p:cNvSpPr>
            <p:nvPr/>
          </p:nvSpPr>
          <p:spPr bwMode="auto">
            <a:xfrm>
              <a:off x="3096" y="2312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9" name="Oval 552"/>
            <p:cNvSpPr>
              <a:spLocks noChangeAspect="1" noChangeArrowheads="1"/>
            </p:cNvSpPr>
            <p:nvPr/>
          </p:nvSpPr>
          <p:spPr bwMode="auto">
            <a:xfrm>
              <a:off x="3061" y="2312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Line 553"/>
            <p:cNvSpPr>
              <a:spLocks noChangeAspect="1" noChangeShapeType="1"/>
            </p:cNvSpPr>
            <p:nvPr/>
          </p:nvSpPr>
          <p:spPr bwMode="auto">
            <a:xfrm rot="19800000">
              <a:off x="3172" y="1993"/>
              <a:ext cx="0" cy="8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" name="AutoShape 554"/>
            <p:cNvSpPr>
              <a:spLocks noChangeAspect="1" noChangeArrowheads="1"/>
            </p:cNvSpPr>
            <p:nvPr/>
          </p:nvSpPr>
          <p:spPr bwMode="auto">
            <a:xfrm>
              <a:off x="3162" y="2155"/>
              <a:ext cx="68" cy="136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" name="AutoShape 555"/>
            <p:cNvSpPr>
              <a:spLocks noChangeAspect="1" noChangeArrowheads="1"/>
            </p:cNvSpPr>
            <p:nvPr/>
          </p:nvSpPr>
          <p:spPr bwMode="auto">
            <a:xfrm rot="16200000">
              <a:off x="3162" y="2211"/>
              <a:ext cx="67" cy="138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Oval 556"/>
            <p:cNvSpPr>
              <a:spLocks noChangeAspect="1" noChangeArrowheads="1"/>
            </p:cNvSpPr>
            <p:nvPr/>
          </p:nvSpPr>
          <p:spPr bwMode="auto">
            <a:xfrm>
              <a:off x="3150" y="2313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4" name="Oval 557"/>
            <p:cNvSpPr>
              <a:spLocks noChangeAspect="1" noChangeArrowheads="1"/>
            </p:cNvSpPr>
            <p:nvPr/>
          </p:nvSpPr>
          <p:spPr bwMode="auto">
            <a:xfrm>
              <a:off x="3218" y="2313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" name="Oval 558"/>
            <p:cNvSpPr>
              <a:spLocks noChangeAspect="1" noChangeArrowheads="1"/>
            </p:cNvSpPr>
            <p:nvPr/>
          </p:nvSpPr>
          <p:spPr bwMode="auto">
            <a:xfrm>
              <a:off x="3184" y="2313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Line 559"/>
            <p:cNvSpPr>
              <a:spLocks noChangeAspect="1" noChangeShapeType="1"/>
            </p:cNvSpPr>
            <p:nvPr/>
          </p:nvSpPr>
          <p:spPr bwMode="auto">
            <a:xfrm>
              <a:off x="3196" y="2122"/>
              <a:ext cx="0" cy="44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7" name="Oval 560"/>
            <p:cNvSpPr>
              <a:spLocks noChangeAspect="1" noChangeArrowheads="1"/>
            </p:cNvSpPr>
            <p:nvPr/>
          </p:nvSpPr>
          <p:spPr bwMode="auto">
            <a:xfrm>
              <a:off x="3065" y="1909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8" name="Oval 561"/>
            <p:cNvSpPr>
              <a:spLocks noChangeAspect="1" noChangeArrowheads="1"/>
            </p:cNvSpPr>
            <p:nvPr/>
          </p:nvSpPr>
          <p:spPr bwMode="auto">
            <a:xfrm>
              <a:off x="2909" y="1908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9" name="Oval 562"/>
            <p:cNvSpPr>
              <a:spLocks noChangeAspect="1" noChangeArrowheads="1"/>
            </p:cNvSpPr>
            <p:nvPr/>
          </p:nvSpPr>
          <p:spPr bwMode="auto">
            <a:xfrm>
              <a:off x="2753" y="1908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90" name="AutoShape 563"/>
            <p:cNvCxnSpPr>
              <a:cxnSpLocks noChangeAspect="1" noChangeShapeType="1"/>
              <a:stCxn id="88" idx="6"/>
              <a:endCxn id="87" idx="2"/>
            </p:cNvCxnSpPr>
            <p:nvPr/>
          </p:nvCxnSpPr>
          <p:spPr bwMode="auto">
            <a:xfrm>
              <a:off x="3021" y="1965"/>
              <a:ext cx="44" cy="1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91" name="AutoShape 564"/>
            <p:cNvCxnSpPr>
              <a:cxnSpLocks noChangeAspect="1" noChangeShapeType="1"/>
              <a:stCxn id="89" idx="6"/>
              <a:endCxn id="88" idx="2"/>
            </p:cNvCxnSpPr>
            <p:nvPr/>
          </p:nvCxnSpPr>
          <p:spPr bwMode="auto">
            <a:xfrm>
              <a:off x="2866" y="1965"/>
              <a:ext cx="43" cy="0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92" name="Text Box 565"/>
            <p:cNvSpPr txBox="1">
              <a:spLocks noChangeAspect="1" noChangeArrowheads="1"/>
            </p:cNvSpPr>
            <p:nvPr/>
          </p:nvSpPr>
          <p:spPr bwMode="auto">
            <a:xfrm>
              <a:off x="2478" y="1851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93" name="Oval 566"/>
            <p:cNvSpPr>
              <a:spLocks noChangeAspect="1" noChangeArrowheads="1"/>
            </p:cNvSpPr>
            <p:nvPr/>
          </p:nvSpPr>
          <p:spPr bwMode="auto">
            <a:xfrm>
              <a:off x="3150" y="2009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94" name="Line 567"/>
            <p:cNvSpPr>
              <a:spLocks noChangeAspect="1" noChangeShapeType="1"/>
            </p:cNvSpPr>
            <p:nvPr/>
          </p:nvSpPr>
          <p:spPr bwMode="auto">
            <a:xfrm flipV="1">
              <a:off x="2488" y="2343"/>
              <a:ext cx="1521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5" name="Line 568"/>
            <p:cNvSpPr>
              <a:spLocks noChangeAspect="1" noChangeShapeType="1"/>
            </p:cNvSpPr>
            <p:nvPr/>
          </p:nvSpPr>
          <p:spPr bwMode="auto">
            <a:xfrm rot="900000" flipH="1">
              <a:off x="2701" y="2863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6" name="AutoShape 569"/>
            <p:cNvSpPr>
              <a:spLocks noChangeAspect="1" noChangeArrowheads="1"/>
            </p:cNvSpPr>
            <p:nvPr/>
          </p:nvSpPr>
          <p:spPr bwMode="auto">
            <a:xfrm>
              <a:off x="3043" y="3052"/>
              <a:ext cx="68" cy="135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7" name="AutoShape 570"/>
            <p:cNvSpPr>
              <a:spLocks noChangeAspect="1" noChangeArrowheads="1"/>
            </p:cNvSpPr>
            <p:nvPr/>
          </p:nvSpPr>
          <p:spPr bwMode="auto">
            <a:xfrm rot="16200000">
              <a:off x="3044" y="3107"/>
              <a:ext cx="68" cy="137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8" name="Oval 571"/>
            <p:cNvSpPr>
              <a:spLocks noChangeAspect="1" noChangeArrowheads="1"/>
            </p:cNvSpPr>
            <p:nvPr/>
          </p:nvSpPr>
          <p:spPr bwMode="auto">
            <a:xfrm>
              <a:off x="3033" y="3210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" name="Oval 572"/>
            <p:cNvSpPr>
              <a:spLocks noChangeAspect="1" noChangeArrowheads="1"/>
            </p:cNvSpPr>
            <p:nvPr/>
          </p:nvSpPr>
          <p:spPr bwMode="auto">
            <a:xfrm>
              <a:off x="3101" y="3210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0" name="Oval 573"/>
            <p:cNvSpPr>
              <a:spLocks noChangeAspect="1" noChangeArrowheads="1"/>
            </p:cNvSpPr>
            <p:nvPr/>
          </p:nvSpPr>
          <p:spPr bwMode="auto">
            <a:xfrm>
              <a:off x="3066" y="3210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1" name="Line 574"/>
            <p:cNvSpPr>
              <a:spLocks noChangeAspect="1" noChangeShapeType="1"/>
            </p:cNvSpPr>
            <p:nvPr/>
          </p:nvSpPr>
          <p:spPr bwMode="auto">
            <a:xfrm rot="19800000">
              <a:off x="3187" y="2891"/>
              <a:ext cx="0" cy="8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2" name="AutoShape 575"/>
            <p:cNvSpPr>
              <a:spLocks noChangeAspect="1" noChangeArrowheads="1"/>
            </p:cNvSpPr>
            <p:nvPr/>
          </p:nvSpPr>
          <p:spPr bwMode="auto">
            <a:xfrm>
              <a:off x="3167" y="3053"/>
              <a:ext cx="68" cy="136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" name="AutoShape 576"/>
            <p:cNvSpPr>
              <a:spLocks noChangeAspect="1" noChangeArrowheads="1"/>
            </p:cNvSpPr>
            <p:nvPr/>
          </p:nvSpPr>
          <p:spPr bwMode="auto">
            <a:xfrm rot="16200000">
              <a:off x="3169" y="3109"/>
              <a:ext cx="67" cy="138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" name="Oval 577"/>
            <p:cNvSpPr>
              <a:spLocks noChangeAspect="1" noChangeArrowheads="1"/>
            </p:cNvSpPr>
            <p:nvPr/>
          </p:nvSpPr>
          <p:spPr bwMode="auto">
            <a:xfrm>
              <a:off x="3155" y="3211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" name="Oval 578"/>
            <p:cNvSpPr>
              <a:spLocks noChangeAspect="1" noChangeArrowheads="1"/>
            </p:cNvSpPr>
            <p:nvPr/>
          </p:nvSpPr>
          <p:spPr bwMode="auto">
            <a:xfrm>
              <a:off x="3223" y="3211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" name="Oval 579"/>
            <p:cNvSpPr>
              <a:spLocks noChangeAspect="1" noChangeArrowheads="1"/>
            </p:cNvSpPr>
            <p:nvPr/>
          </p:nvSpPr>
          <p:spPr bwMode="auto">
            <a:xfrm>
              <a:off x="3189" y="321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7" name="Line 580"/>
            <p:cNvSpPr>
              <a:spLocks noChangeAspect="1" noChangeShapeType="1"/>
            </p:cNvSpPr>
            <p:nvPr/>
          </p:nvSpPr>
          <p:spPr bwMode="auto">
            <a:xfrm>
              <a:off x="3203" y="3020"/>
              <a:ext cx="0" cy="44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8" name="Oval 581"/>
            <p:cNvSpPr>
              <a:spLocks noChangeAspect="1" noChangeArrowheads="1"/>
            </p:cNvSpPr>
            <p:nvPr/>
          </p:nvSpPr>
          <p:spPr bwMode="auto">
            <a:xfrm>
              <a:off x="3070" y="2807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109" name="Oval 582"/>
            <p:cNvSpPr>
              <a:spLocks noChangeAspect="1" noChangeArrowheads="1"/>
            </p:cNvSpPr>
            <p:nvPr/>
          </p:nvSpPr>
          <p:spPr bwMode="auto">
            <a:xfrm>
              <a:off x="2914" y="2806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110" name="Oval 583"/>
            <p:cNvSpPr>
              <a:spLocks noChangeAspect="1" noChangeArrowheads="1"/>
            </p:cNvSpPr>
            <p:nvPr/>
          </p:nvSpPr>
          <p:spPr bwMode="auto">
            <a:xfrm>
              <a:off x="2758" y="2806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111" name="AutoShape 584"/>
            <p:cNvCxnSpPr>
              <a:cxnSpLocks noChangeAspect="1" noChangeShapeType="1"/>
              <a:stCxn id="109" idx="6"/>
              <a:endCxn id="108" idx="2"/>
            </p:cNvCxnSpPr>
            <p:nvPr/>
          </p:nvCxnSpPr>
          <p:spPr bwMode="auto">
            <a:xfrm>
              <a:off x="3026" y="2863"/>
              <a:ext cx="44" cy="1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112" name="AutoShape 585"/>
            <p:cNvCxnSpPr>
              <a:cxnSpLocks noChangeAspect="1" noChangeShapeType="1"/>
              <a:stCxn id="110" idx="6"/>
              <a:endCxn id="109" idx="2"/>
            </p:cNvCxnSpPr>
            <p:nvPr/>
          </p:nvCxnSpPr>
          <p:spPr bwMode="auto">
            <a:xfrm>
              <a:off x="2871" y="2863"/>
              <a:ext cx="43" cy="0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113" name="Text Box 586"/>
            <p:cNvSpPr txBox="1">
              <a:spLocks noChangeAspect="1" noChangeArrowheads="1"/>
            </p:cNvSpPr>
            <p:nvPr/>
          </p:nvSpPr>
          <p:spPr bwMode="auto">
            <a:xfrm>
              <a:off x="2483" y="2749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114" name="Oval 587"/>
            <p:cNvSpPr>
              <a:spLocks noChangeAspect="1" noChangeArrowheads="1"/>
            </p:cNvSpPr>
            <p:nvPr/>
          </p:nvSpPr>
          <p:spPr bwMode="auto">
            <a:xfrm>
              <a:off x="3155" y="2907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115" name="Line 588"/>
            <p:cNvSpPr>
              <a:spLocks noChangeAspect="1" noChangeShapeType="1"/>
            </p:cNvSpPr>
            <p:nvPr/>
          </p:nvSpPr>
          <p:spPr bwMode="auto">
            <a:xfrm flipV="1">
              <a:off x="2462" y="3242"/>
              <a:ext cx="1520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6" name="Arc 589"/>
            <p:cNvSpPr>
              <a:spLocks noChangeAspect="1"/>
            </p:cNvSpPr>
            <p:nvPr/>
          </p:nvSpPr>
          <p:spPr bwMode="auto">
            <a:xfrm rot="10528175" flipH="1">
              <a:off x="2811" y="3011"/>
              <a:ext cx="301" cy="147"/>
            </a:xfrm>
            <a:custGeom>
              <a:avLst/>
              <a:gdLst>
                <a:gd name="G0" fmla="+- 18757 0 0"/>
                <a:gd name="G1" fmla="+- 20565 0 0"/>
                <a:gd name="G2" fmla="+- 21600 0 0"/>
                <a:gd name="T0" fmla="*/ 0 w 18757"/>
                <a:gd name="T1" fmla="*/ 9853 h 20565"/>
                <a:gd name="T2" fmla="*/ 12151 w 18757"/>
                <a:gd name="T3" fmla="*/ 0 h 20565"/>
                <a:gd name="T4" fmla="*/ 18757 w 18757"/>
                <a:gd name="T5" fmla="*/ 20565 h 20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57" h="20565" fill="none" extrusionOk="0">
                  <a:moveTo>
                    <a:pt x="0" y="9853"/>
                  </a:moveTo>
                  <a:cubicBezTo>
                    <a:pt x="2677" y="5165"/>
                    <a:pt x="7011" y="1650"/>
                    <a:pt x="12150" y="-1"/>
                  </a:cubicBezTo>
                </a:path>
                <a:path w="18757" h="20565" stroke="0" extrusionOk="0">
                  <a:moveTo>
                    <a:pt x="0" y="9853"/>
                  </a:moveTo>
                  <a:cubicBezTo>
                    <a:pt x="2677" y="5165"/>
                    <a:pt x="7011" y="1650"/>
                    <a:pt x="12150" y="-1"/>
                  </a:cubicBezTo>
                  <a:lnTo>
                    <a:pt x="18757" y="20565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 type="arrow" w="lg" len="sm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7" name="Line 590"/>
            <p:cNvSpPr>
              <a:spLocks noChangeAspect="1" noChangeShapeType="1"/>
            </p:cNvSpPr>
            <p:nvPr/>
          </p:nvSpPr>
          <p:spPr bwMode="auto">
            <a:xfrm rot="900000" flipH="1">
              <a:off x="2701" y="3713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8" name="Line 591"/>
            <p:cNvSpPr>
              <a:spLocks noChangeAspect="1" noChangeShapeType="1"/>
            </p:cNvSpPr>
            <p:nvPr/>
          </p:nvSpPr>
          <p:spPr bwMode="auto">
            <a:xfrm rot="19800000">
              <a:off x="3187" y="3741"/>
              <a:ext cx="0" cy="8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9" name="AutoShape 592"/>
            <p:cNvSpPr>
              <a:spLocks noChangeAspect="1" noChangeArrowheads="1"/>
            </p:cNvSpPr>
            <p:nvPr/>
          </p:nvSpPr>
          <p:spPr bwMode="auto">
            <a:xfrm>
              <a:off x="3167" y="3903"/>
              <a:ext cx="68" cy="136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" name="AutoShape 593"/>
            <p:cNvSpPr>
              <a:spLocks noChangeAspect="1" noChangeArrowheads="1"/>
            </p:cNvSpPr>
            <p:nvPr/>
          </p:nvSpPr>
          <p:spPr bwMode="auto">
            <a:xfrm rot="16200000">
              <a:off x="3169" y="3959"/>
              <a:ext cx="67" cy="138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Oval 594"/>
            <p:cNvSpPr>
              <a:spLocks noChangeAspect="1" noChangeArrowheads="1"/>
            </p:cNvSpPr>
            <p:nvPr/>
          </p:nvSpPr>
          <p:spPr bwMode="auto">
            <a:xfrm>
              <a:off x="3155" y="4061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" name="Oval 595"/>
            <p:cNvSpPr>
              <a:spLocks noChangeAspect="1" noChangeArrowheads="1"/>
            </p:cNvSpPr>
            <p:nvPr/>
          </p:nvSpPr>
          <p:spPr bwMode="auto">
            <a:xfrm>
              <a:off x="3223" y="4061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" name="Oval 596"/>
            <p:cNvSpPr>
              <a:spLocks noChangeAspect="1" noChangeArrowheads="1"/>
            </p:cNvSpPr>
            <p:nvPr/>
          </p:nvSpPr>
          <p:spPr bwMode="auto">
            <a:xfrm>
              <a:off x="3189" y="406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Line 597"/>
            <p:cNvSpPr>
              <a:spLocks noChangeAspect="1" noChangeShapeType="1"/>
            </p:cNvSpPr>
            <p:nvPr/>
          </p:nvSpPr>
          <p:spPr bwMode="auto">
            <a:xfrm>
              <a:off x="3203" y="3870"/>
              <a:ext cx="0" cy="44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5" name="Oval 598"/>
            <p:cNvSpPr>
              <a:spLocks noChangeAspect="1" noChangeArrowheads="1"/>
            </p:cNvSpPr>
            <p:nvPr/>
          </p:nvSpPr>
          <p:spPr bwMode="auto">
            <a:xfrm>
              <a:off x="3070" y="3657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126" name="Oval 599"/>
            <p:cNvSpPr>
              <a:spLocks noChangeAspect="1" noChangeArrowheads="1"/>
            </p:cNvSpPr>
            <p:nvPr/>
          </p:nvSpPr>
          <p:spPr bwMode="auto">
            <a:xfrm>
              <a:off x="2914" y="3656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127" name="Oval 600"/>
            <p:cNvSpPr>
              <a:spLocks noChangeAspect="1" noChangeArrowheads="1"/>
            </p:cNvSpPr>
            <p:nvPr/>
          </p:nvSpPr>
          <p:spPr bwMode="auto">
            <a:xfrm>
              <a:off x="2758" y="3656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128" name="AutoShape 601"/>
            <p:cNvCxnSpPr>
              <a:cxnSpLocks noChangeAspect="1" noChangeShapeType="1"/>
              <a:stCxn id="126" idx="6"/>
              <a:endCxn id="125" idx="2"/>
            </p:cNvCxnSpPr>
            <p:nvPr/>
          </p:nvCxnSpPr>
          <p:spPr bwMode="auto">
            <a:xfrm>
              <a:off x="3026" y="3713"/>
              <a:ext cx="44" cy="1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129" name="AutoShape 602"/>
            <p:cNvCxnSpPr>
              <a:cxnSpLocks noChangeAspect="1" noChangeShapeType="1"/>
              <a:stCxn id="127" idx="6"/>
              <a:endCxn id="126" idx="2"/>
            </p:cNvCxnSpPr>
            <p:nvPr/>
          </p:nvCxnSpPr>
          <p:spPr bwMode="auto">
            <a:xfrm>
              <a:off x="2871" y="3713"/>
              <a:ext cx="43" cy="0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130" name="Text Box 603"/>
            <p:cNvSpPr txBox="1">
              <a:spLocks noChangeAspect="1" noChangeArrowheads="1"/>
            </p:cNvSpPr>
            <p:nvPr/>
          </p:nvSpPr>
          <p:spPr bwMode="auto">
            <a:xfrm>
              <a:off x="2483" y="3599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131" name="Oval 604"/>
            <p:cNvSpPr>
              <a:spLocks noChangeAspect="1" noChangeArrowheads="1"/>
            </p:cNvSpPr>
            <p:nvPr/>
          </p:nvSpPr>
          <p:spPr bwMode="auto">
            <a:xfrm>
              <a:off x="3155" y="3757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grpSp>
          <p:nvGrpSpPr>
            <p:cNvPr id="132" name="Group 605"/>
            <p:cNvGrpSpPr>
              <a:grpSpLocks noChangeAspect="1"/>
            </p:cNvGrpSpPr>
            <p:nvPr/>
          </p:nvGrpSpPr>
          <p:grpSpPr bwMode="auto">
            <a:xfrm>
              <a:off x="3244" y="3902"/>
              <a:ext cx="138" cy="181"/>
              <a:chOff x="1156" y="2205"/>
              <a:chExt cx="274" cy="363"/>
            </a:xfrm>
          </p:grpSpPr>
          <p:sp>
            <p:nvSpPr>
              <p:cNvPr id="143" name="AutoShape 606"/>
              <p:cNvSpPr>
                <a:spLocks noChangeAspect="1"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" name="AutoShape 607"/>
              <p:cNvSpPr>
                <a:spLocks noChangeAspect="1"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5" name="Oval 608"/>
              <p:cNvSpPr>
                <a:spLocks noChangeAspect="1"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6" name="Oval 609"/>
              <p:cNvSpPr>
                <a:spLocks noChangeAspect="1"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7" name="Oval 610"/>
              <p:cNvSpPr>
                <a:spLocks noChangeAspect="1"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33" name="Line 611"/>
            <p:cNvSpPr>
              <a:spLocks noChangeAspect="1" noChangeShapeType="1"/>
            </p:cNvSpPr>
            <p:nvPr/>
          </p:nvSpPr>
          <p:spPr bwMode="auto">
            <a:xfrm>
              <a:off x="3312" y="3857"/>
              <a:ext cx="0" cy="45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34" name="Oval 612"/>
            <p:cNvSpPr>
              <a:spLocks noChangeAspect="1" noChangeArrowheads="1"/>
            </p:cNvSpPr>
            <p:nvPr/>
          </p:nvSpPr>
          <p:spPr bwMode="auto">
            <a:xfrm>
              <a:off x="3255" y="3759"/>
              <a:ext cx="114" cy="11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5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135" name="Line 613"/>
            <p:cNvSpPr>
              <a:spLocks noChangeAspect="1" noChangeShapeType="1"/>
            </p:cNvSpPr>
            <p:nvPr/>
          </p:nvSpPr>
          <p:spPr bwMode="auto">
            <a:xfrm flipV="1">
              <a:off x="2462" y="4092"/>
              <a:ext cx="1520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36" name="Rectangle 614"/>
            <p:cNvSpPr>
              <a:spLocks noChangeArrowheads="1"/>
            </p:cNvSpPr>
            <p:nvPr/>
          </p:nvSpPr>
          <p:spPr bwMode="auto">
            <a:xfrm>
              <a:off x="2450" y="112"/>
              <a:ext cx="840" cy="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lang="cs-CZ" sz="800"/>
                <a:t>Rostoucí peptidový řetězec</a:t>
              </a:r>
            </a:p>
          </p:txBody>
        </p:sp>
        <p:sp>
          <p:nvSpPr>
            <p:cNvPr id="137" name="Text Box 615"/>
            <p:cNvSpPr txBox="1">
              <a:spLocks noChangeArrowheads="1"/>
            </p:cNvSpPr>
            <p:nvPr/>
          </p:nvSpPr>
          <p:spPr bwMode="auto">
            <a:xfrm>
              <a:off x="3478" y="1914"/>
              <a:ext cx="560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600" tIns="0" rIns="3600" bIns="0" anchor="b">
              <a:spAutoFit/>
            </a:bodyPr>
            <a:lstStyle/>
            <a:p>
              <a:r>
                <a:rPr lang="cs-CZ" sz="800"/>
                <a:t>Posun o tři nukleotidy</a:t>
              </a:r>
            </a:p>
          </p:txBody>
        </p:sp>
        <p:sp>
          <p:nvSpPr>
            <p:cNvPr id="138" name="AutoShape 616"/>
            <p:cNvSpPr>
              <a:spLocks noChangeArrowheads="1"/>
            </p:cNvSpPr>
            <p:nvPr/>
          </p:nvSpPr>
          <p:spPr bwMode="auto">
            <a:xfrm>
              <a:off x="3223" y="821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139" name="AutoShape 617"/>
            <p:cNvSpPr>
              <a:spLocks noChangeArrowheads="1"/>
            </p:cNvSpPr>
            <p:nvPr/>
          </p:nvSpPr>
          <p:spPr bwMode="auto">
            <a:xfrm>
              <a:off x="3223" y="1586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140" name="AutoShape 618"/>
            <p:cNvSpPr>
              <a:spLocks noChangeArrowheads="1"/>
            </p:cNvSpPr>
            <p:nvPr/>
          </p:nvSpPr>
          <p:spPr bwMode="auto">
            <a:xfrm>
              <a:off x="3223" y="2493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141" name="AutoShape 619"/>
            <p:cNvSpPr>
              <a:spLocks noChangeArrowheads="1"/>
            </p:cNvSpPr>
            <p:nvPr/>
          </p:nvSpPr>
          <p:spPr bwMode="auto">
            <a:xfrm>
              <a:off x="3223" y="3372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142" name="Line 620"/>
            <p:cNvSpPr>
              <a:spLocks noChangeShapeType="1"/>
            </p:cNvSpPr>
            <p:nvPr/>
          </p:nvSpPr>
          <p:spPr bwMode="auto">
            <a:xfrm flipH="1">
              <a:off x="2847" y="198"/>
              <a:ext cx="28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" tIns="0" rIns="3600" bIns="0" anchor="b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sz="1800" b="1" u="sng" dirty="0">
                <a:latin typeface="Arial" pitchFamily="34" charset="0"/>
                <a:cs typeface="Arial" pitchFamily="34" charset="0"/>
              </a:rPr>
              <a:t>T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erminace</a:t>
            </a:r>
            <a:endParaRPr lang="cs-CZ" sz="1800" b="1" u="sng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ribozom dorazí k jednomu ze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tří </a:t>
            </a:r>
            <a:r>
              <a:rPr lang="cs-CZ" sz="1800" b="1" dirty="0">
                <a:latin typeface="Arial" pitchFamily="34" charset="0"/>
                <a:cs typeface="Arial" pitchFamily="34" charset="0"/>
              </a:rPr>
              <a:t>terminačních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(stop) </a:t>
            </a:r>
            <a:r>
              <a:rPr lang="cs-CZ" sz="1800" b="1" dirty="0">
                <a:latin typeface="Arial" pitchFamily="34" charset="0"/>
                <a:cs typeface="Arial" pitchFamily="34" charset="0"/>
              </a:rPr>
              <a:t>kodonů (UAA,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UAG,UGA)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není jim přiřazená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žádná aminokyselina. 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m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ísto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se na stop kodon v A (aminoacylovém) místě vážou tzv.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terminační faktory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které mění aktivitu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transpeptidasy=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peptidyltransferasy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tak, že místo aminokyseliny použije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molekulu vody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(váže se hydroxylovou skupinou) pro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uvolnění karboxylového konce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hotového polypeptidového řetězce z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v P (peptidovém) místě.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rotein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se uvolňuje do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cytoplasmy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= ukončení proteosyntézy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RNA je odpojena od ribozomu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dojde k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disociaci obou podjednotek ribozomu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které se mohou navázat na jinou molekulu mRNA a začít novou translaci</a:t>
            </a:r>
          </a:p>
          <a:p>
            <a:pPr marL="514350" indent="-514350">
              <a:buFont typeface="+mj-lt"/>
              <a:buAutoNum type="arabicParenR"/>
            </a:pP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5" name="Rectangle 10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  <a:noFill/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itchFamily="34" charset="0"/>
                <a:cs typeface="Arial" pitchFamily="34" charset="0"/>
              </a:rPr>
              <a:t>Terminace translace</a:t>
            </a:r>
          </a:p>
        </p:txBody>
      </p:sp>
      <p:grpSp>
        <p:nvGrpSpPr>
          <p:cNvPr id="49" name="Group 105"/>
          <p:cNvGrpSpPr>
            <a:grpSpLocks noChangeAspect="1"/>
          </p:cNvGrpSpPr>
          <p:nvPr/>
        </p:nvGrpSpPr>
        <p:grpSpPr bwMode="auto">
          <a:xfrm>
            <a:off x="1924050" y="4948238"/>
            <a:ext cx="1530350" cy="1406525"/>
            <a:chOff x="952" y="2585"/>
            <a:chExt cx="482" cy="443"/>
          </a:xfrm>
        </p:grpSpPr>
        <p:grpSp>
          <p:nvGrpSpPr>
            <p:cNvPr id="50" name="Group 106"/>
            <p:cNvGrpSpPr>
              <a:grpSpLocks noChangeAspect="1"/>
            </p:cNvGrpSpPr>
            <p:nvPr/>
          </p:nvGrpSpPr>
          <p:grpSpPr bwMode="auto">
            <a:xfrm>
              <a:off x="952" y="2585"/>
              <a:ext cx="476" cy="283"/>
              <a:chOff x="1927" y="1792"/>
              <a:chExt cx="476" cy="283"/>
            </a:xfrm>
          </p:grpSpPr>
          <p:sp>
            <p:nvSpPr>
              <p:cNvPr id="56" name="Freeform 107"/>
              <p:cNvSpPr>
                <a:spLocks noChangeAspect="1"/>
              </p:cNvSpPr>
              <p:nvPr/>
            </p:nvSpPr>
            <p:spPr bwMode="auto">
              <a:xfrm>
                <a:off x="1927" y="1792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57" name="Arc 108"/>
              <p:cNvSpPr>
                <a:spLocks noChangeAspect="1"/>
              </p:cNvSpPr>
              <p:nvPr/>
            </p:nvSpPr>
            <p:spPr bwMode="auto">
              <a:xfrm flipH="1">
                <a:off x="2001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 sz="1600"/>
                  <a:t>E</a:t>
                </a:r>
              </a:p>
            </p:txBody>
          </p:sp>
          <p:sp>
            <p:nvSpPr>
              <p:cNvPr id="58" name="Arc 109"/>
              <p:cNvSpPr>
                <a:spLocks noChangeAspect="1"/>
              </p:cNvSpPr>
              <p:nvPr/>
            </p:nvSpPr>
            <p:spPr bwMode="auto">
              <a:xfrm flipH="1">
                <a:off x="2114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 sz="1600"/>
                  <a:t>P</a:t>
                </a:r>
              </a:p>
            </p:txBody>
          </p:sp>
          <p:sp>
            <p:nvSpPr>
              <p:cNvPr id="59" name="Arc 110"/>
              <p:cNvSpPr>
                <a:spLocks noChangeAspect="1"/>
              </p:cNvSpPr>
              <p:nvPr/>
            </p:nvSpPr>
            <p:spPr bwMode="auto">
              <a:xfrm flipH="1">
                <a:off x="2227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 sz="1600"/>
                  <a:t>A</a:t>
                </a:r>
              </a:p>
            </p:txBody>
          </p:sp>
        </p:grpSp>
        <p:grpSp>
          <p:nvGrpSpPr>
            <p:cNvPr id="51" name="Group 111"/>
            <p:cNvGrpSpPr>
              <a:grpSpLocks noChangeAspect="1"/>
            </p:cNvGrpSpPr>
            <p:nvPr/>
          </p:nvGrpSpPr>
          <p:grpSpPr bwMode="auto">
            <a:xfrm>
              <a:off x="957" y="2845"/>
              <a:ext cx="477" cy="183"/>
              <a:chOff x="797" y="355"/>
              <a:chExt cx="477" cy="183"/>
            </a:xfrm>
          </p:grpSpPr>
          <p:sp>
            <p:nvSpPr>
              <p:cNvPr id="52" name="AutoShape 112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53" name="Arc 113"/>
              <p:cNvSpPr>
                <a:spLocks noChangeAspect="1"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4" name="Arc 114"/>
              <p:cNvSpPr>
                <a:spLocks noChangeAspect="1"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5" name="Arc 115"/>
              <p:cNvSpPr>
                <a:spLocks noChangeAspect="1"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8532440" y="5733256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3'</a:t>
            </a: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7288213" y="5853113"/>
            <a:ext cx="785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rgbClr val="3366FF"/>
                </a:solidFill>
              </a:rPr>
              <a:t>mRNA</a:t>
            </a:r>
          </a:p>
        </p:txBody>
      </p:sp>
      <p:sp>
        <p:nvSpPr>
          <p:cNvPr id="62" name="Text Box 47"/>
          <p:cNvSpPr txBox="1">
            <a:spLocks noChangeArrowheads="1"/>
          </p:cNvSpPr>
          <p:nvPr/>
        </p:nvSpPr>
        <p:spPr bwMode="auto">
          <a:xfrm>
            <a:off x="3500438" y="4156075"/>
            <a:ext cx="48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200">
                <a:solidFill>
                  <a:srgbClr val="0000FF"/>
                </a:solidFill>
              </a:rPr>
              <a:t>H</a:t>
            </a:r>
            <a:r>
              <a:rPr kumimoji="1" lang="cs-CZ" sz="1200" baseline="-25000">
                <a:solidFill>
                  <a:srgbClr val="0000FF"/>
                </a:solidFill>
              </a:rPr>
              <a:t>2</a:t>
            </a:r>
            <a:r>
              <a:rPr kumimoji="1" lang="cs-CZ" sz="120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63" name="Group 18"/>
          <p:cNvGrpSpPr>
            <a:grpSpLocks/>
          </p:cNvGrpSpPr>
          <p:nvPr/>
        </p:nvGrpSpPr>
        <p:grpSpPr bwMode="auto">
          <a:xfrm>
            <a:off x="2459038" y="5338763"/>
            <a:ext cx="434975" cy="576262"/>
            <a:chOff x="1156" y="2205"/>
            <a:chExt cx="274" cy="363"/>
          </a:xfrm>
        </p:grpSpPr>
        <p:sp>
          <p:nvSpPr>
            <p:cNvPr id="64" name="AutoShape 19"/>
            <p:cNvSpPr>
              <a:spLocks noChangeArrowheads="1"/>
            </p:cNvSpPr>
            <p:nvPr/>
          </p:nvSpPr>
          <p:spPr bwMode="auto">
            <a:xfrm>
              <a:off x="1224" y="2205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" name="AutoShape 20"/>
            <p:cNvSpPr>
              <a:spLocks noChangeArrowheads="1"/>
            </p:cNvSpPr>
            <p:nvPr/>
          </p:nvSpPr>
          <p:spPr bwMode="auto">
            <a:xfrm rot="16200000">
              <a:off x="1225" y="2318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Oval 21"/>
            <p:cNvSpPr>
              <a:spLocks noChangeArrowheads="1"/>
            </p:cNvSpPr>
            <p:nvPr/>
          </p:nvSpPr>
          <p:spPr bwMode="auto">
            <a:xfrm>
              <a:off x="1202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" name="Oval 22"/>
            <p:cNvSpPr>
              <a:spLocks noChangeArrowheads="1"/>
            </p:cNvSpPr>
            <p:nvPr/>
          </p:nvSpPr>
          <p:spPr bwMode="auto">
            <a:xfrm>
              <a:off x="1338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" name="Oval 23"/>
            <p:cNvSpPr>
              <a:spLocks noChangeArrowheads="1"/>
            </p:cNvSpPr>
            <p:nvPr/>
          </p:nvSpPr>
          <p:spPr bwMode="auto">
            <a:xfrm>
              <a:off x="1269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0" name="Line 33"/>
          <p:cNvSpPr>
            <a:spLocks noChangeShapeType="1"/>
          </p:cNvSpPr>
          <p:nvPr/>
        </p:nvSpPr>
        <p:spPr bwMode="auto">
          <a:xfrm flipV="1">
            <a:off x="395288" y="5876925"/>
            <a:ext cx="8064500" cy="0"/>
          </a:xfrm>
          <a:prstGeom prst="line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71" name="Text Box 134"/>
          <p:cNvSpPr txBox="1">
            <a:spLocks noChangeArrowheads="1"/>
          </p:cNvSpPr>
          <p:nvPr/>
        </p:nvSpPr>
        <p:spPr bwMode="auto">
          <a:xfrm>
            <a:off x="2809875" y="5919788"/>
            <a:ext cx="4651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000">
                <a:solidFill>
                  <a:srgbClr val="FF0000"/>
                </a:solidFill>
              </a:rPr>
              <a:t>UAA</a:t>
            </a:r>
          </a:p>
        </p:txBody>
      </p:sp>
      <p:grpSp>
        <p:nvGrpSpPr>
          <p:cNvPr id="72" name="Group 135"/>
          <p:cNvGrpSpPr>
            <a:grpSpLocks noChangeAspect="1"/>
          </p:cNvGrpSpPr>
          <p:nvPr/>
        </p:nvGrpSpPr>
        <p:grpSpPr bwMode="auto">
          <a:xfrm>
            <a:off x="2870200" y="5443538"/>
            <a:ext cx="361950" cy="466725"/>
            <a:chOff x="4694" y="1447"/>
            <a:chExt cx="91" cy="119"/>
          </a:xfrm>
        </p:grpSpPr>
        <p:sp>
          <p:nvSpPr>
            <p:cNvPr id="73" name="Arc 136"/>
            <p:cNvSpPr>
              <a:spLocks noChangeAspect="1"/>
            </p:cNvSpPr>
            <p:nvPr/>
          </p:nvSpPr>
          <p:spPr bwMode="auto">
            <a:xfrm rot="10800000" flipH="1" flipV="1">
              <a:off x="4694" y="1447"/>
              <a:ext cx="91" cy="1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74" name="Arc 137"/>
            <p:cNvSpPr>
              <a:spLocks noChangeAspect="1"/>
            </p:cNvSpPr>
            <p:nvPr/>
          </p:nvSpPr>
          <p:spPr bwMode="auto">
            <a:xfrm rot="10800000" flipH="1" flipV="1">
              <a:off x="4694" y="1539"/>
              <a:ext cx="30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75" name="Arc 138"/>
            <p:cNvSpPr>
              <a:spLocks noChangeAspect="1"/>
            </p:cNvSpPr>
            <p:nvPr/>
          </p:nvSpPr>
          <p:spPr bwMode="auto">
            <a:xfrm rot="10800000" flipH="1" flipV="1">
              <a:off x="4723" y="1539"/>
              <a:ext cx="30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76" name="Arc 139"/>
            <p:cNvSpPr>
              <a:spLocks noChangeAspect="1"/>
            </p:cNvSpPr>
            <p:nvPr/>
          </p:nvSpPr>
          <p:spPr bwMode="auto">
            <a:xfrm rot="10800000" flipH="1" flipV="1">
              <a:off x="4753" y="1539"/>
              <a:ext cx="30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7" name="Line 140"/>
          <p:cNvSpPr>
            <a:spLocks noChangeShapeType="1"/>
          </p:cNvSpPr>
          <p:nvPr/>
        </p:nvSpPr>
        <p:spPr bwMode="auto">
          <a:xfrm>
            <a:off x="2674938" y="5195888"/>
            <a:ext cx="0" cy="142875"/>
          </a:xfrm>
          <a:prstGeom prst="line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78" name="Group 95"/>
          <p:cNvGrpSpPr>
            <a:grpSpLocks/>
          </p:cNvGrpSpPr>
          <p:nvPr/>
        </p:nvGrpSpPr>
        <p:grpSpPr bwMode="auto">
          <a:xfrm>
            <a:off x="368300" y="4364038"/>
            <a:ext cx="2484438" cy="865187"/>
            <a:chOff x="2817" y="2704"/>
            <a:chExt cx="1565" cy="545"/>
          </a:xfrm>
        </p:grpSpPr>
        <p:sp>
          <p:nvSpPr>
            <p:cNvPr id="79" name="Text Box 81"/>
            <p:cNvSpPr txBox="1">
              <a:spLocks noChangeArrowheads="1"/>
            </p:cNvSpPr>
            <p:nvPr/>
          </p:nvSpPr>
          <p:spPr bwMode="auto">
            <a:xfrm>
              <a:off x="2817" y="2704"/>
              <a:ext cx="30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>
                  <a:solidFill>
                    <a:srgbClr val="0000FF"/>
                  </a:solidFill>
                </a:rPr>
                <a:t>NH</a:t>
              </a:r>
              <a:r>
                <a:rPr kumimoji="1" lang="cs-CZ" sz="1200" baseline="-25000">
                  <a:solidFill>
                    <a:srgbClr val="0000FF"/>
                  </a:solidFill>
                </a:rPr>
                <a:t>2</a:t>
              </a:r>
              <a:endParaRPr kumimoji="1" lang="cs-CZ" sz="1200">
                <a:solidFill>
                  <a:srgbClr val="0000FF"/>
                </a:solidFill>
              </a:endParaRPr>
            </a:p>
          </p:txBody>
        </p:sp>
        <p:sp>
          <p:nvSpPr>
            <p:cNvPr id="80" name="Oval 83"/>
            <p:cNvSpPr>
              <a:spLocks noChangeArrowheads="1"/>
            </p:cNvSpPr>
            <p:nvPr/>
          </p:nvSpPr>
          <p:spPr bwMode="auto">
            <a:xfrm>
              <a:off x="4155" y="3022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5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sp>
          <p:nvSpPr>
            <p:cNvPr id="81" name="Oval 84"/>
            <p:cNvSpPr>
              <a:spLocks noChangeArrowheads="1"/>
            </p:cNvSpPr>
            <p:nvPr/>
          </p:nvSpPr>
          <p:spPr bwMode="auto">
            <a:xfrm>
              <a:off x="3883" y="3022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4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sp>
          <p:nvSpPr>
            <p:cNvPr id="82" name="Oval 85"/>
            <p:cNvSpPr>
              <a:spLocks noChangeArrowheads="1"/>
            </p:cNvSpPr>
            <p:nvPr/>
          </p:nvSpPr>
          <p:spPr bwMode="auto">
            <a:xfrm>
              <a:off x="3610" y="2931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3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cxnSp>
          <p:nvCxnSpPr>
            <p:cNvPr id="83" name="AutoShape 86"/>
            <p:cNvCxnSpPr>
              <a:cxnSpLocks noChangeShapeType="1"/>
              <a:stCxn id="81" idx="6"/>
              <a:endCxn id="80" idx="2"/>
            </p:cNvCxnSpPr>
            <p:nvPr/>
          </p:nvCxnSpPr>
          <p:spPr bwMode="auto">
            <a:xfrm>
              <a:off x="4110" y="3136"/>
              <a:ext cx="45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4" name="AutoShape 87"/>
            <p:cNvCxnSpPr>
              <a:cxnSpLocks noChangeShapeType="1"/>
              <a:stCxn id="82" idx="5"/>
              <a:endCxn id="81" idx="2"/>
            </p:cNvCxnSpPr>
            <p:nvPr/>
          </p:nvCxnSpPr>
          <p:spPr bwMode="auto">
            <a:xfrm>
              <a:off x="3804" y="3125"/>
              <a:ext cx="79" cy="11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5" name="Line 88"/>
            <p:cNvSpPr>
              <a:spLocks noChangeShapeType="1"/>
            </p:cNvSpPr>
            <p:nvPr/>
          </p:nvSpPr>
          <p:spPr bwMode="auto">
            <a:xfrm flipH="1">
              <a:off x="3474" y="3067"/>
              <a:ext cx="136" cy="0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6" name="Line 89"/>
            <p:cNvSpPr>
              <a:spLocks noChangeShapeType="1"/>
            </p:cNvSpPr>
            <p:nvPr/>
          </p:nvSpPr>
          <p:spPr bwMode="auto">
            <a:xfrm flipH="1" flipV="1">
              <a:off x="3112" y="3022"/>
              <a:ext cx="226" cy="4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7" name="Oval 90"/>
            <p:cNvSpPr>
              <a:spLocks noChangeArrowheads="1"/>
            </p:cNvSpPr>
            <p:nvPr/>
          </p:nvSpPr>
          <p:spPr bwMode="auto">
            <a:xfrm>
              <a:off x="3293" y="2976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2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  <p:sp>
          <p:nvSpPr>
            <p:cNvPr id="88" name="Line 91"/>
            <p:cNvSpPr>
              <a:spLocks noChangeShapeType="1"/>
            </p:cNvSpPr>
            <p:nvPr/>
          </p:nvSpPr>
          <p:spPr bwMode="auto">
            <a:xfrm>
              <a:off x="2975" y="2840"/>
              <a:ext cx="91" cy="9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9" name="Oval 92"/>
            <p:cNvSpPr>
              <a:spLocks noChangeArrowheads="1"/>
            </p:cNvSpPr>
            <p:nvPr/>
          </p:nvSpPr>
          <p:spPr bwMode="auto">
            <a:xfrm>
              <a:off x="3021" y="2886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1200">
                  <a:solidFill>
                    <a:schemeClr val="tx1"/>
                  </a:solidFill>
                </a:rPr>
                <a:t>aa</a:t>
              </a:r>
              <a:r>
                <a:rPr kumimoji="1" lang="cs-CZ" sz="1200" baseline="-25000">
                  <a:solidFill>
                    <a:schemeClr val="tx1"/>
                  </a:solidFill>
                </a:rPr>
                <a:t>1</a:t>
              </a:r>
              <a:endParaRPr kumimoji="1" lang="cs-CZ" sz="120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64"/>
          <p:cNvGrpSpPr>
            <a:grpSpLocks/>
          </p:cNvGrpSpPr>
          <p:nvPr/>
        </p:nvGrpSpPr>
        <p:grpSpPr bwMode="auto">
          <a:xfrm>
            <a:off x="368300" y="4367213"/>
            <a:ext cx="3262313" cy="923925"/>
            <a:chOff x="0" y="2704"/>
            <a:chExt cx="2055" cy="582"/>
          </a:xfrm>
        </p:grpSpPr>
        <p:sp>
          <p:nvSpPr>
            <p:cNvPr id="91" name="Text Box 30"/>
            <p:cNvSpPr txBox="1">
              <a:spLocks noChangeArrowheads="1"/>
            </p:cNvSpPr>
            <p:nvPr/>
          </p:nvSpPr>
          <p:spPr bwMode="auto">
            <a:xfrm>
              <a:off x="0" y="2704"/>
              <a:ext cx="30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>
                  <a:solidFill>
                    <a:srgbClr val="0000FF"/>
                  </a:solidFill>
                </a:rPr>
                <a:t>NH</a:t>
              </a:r>
              <a:r>
                <a:rPr kumimoji="1" lang="cs-CZ" sz="1200" baseline="-25000">
                  <a:solidFill>
                    <a:srgbClr val="0000FF"/>
                  </a:solidFill>
                </a:rPr>
                <a:t>2</a:t>
              </a:r>
              <a:endParaRPr kumimoji="1" lang="cs-CZ" sz="1200">
                <a:solidFill>
                  <a:srgbClr val="0000FF"/>
                </a:solidFill>
              </a:endParaRPr>
            </a:p>
          </p:txBody>
        </p:sp>
        <p:grpSp>
          <p:nvGrpSpPr>
            <p:cNvPr id="92" name="Group 50"/>
            <p:cNvGrpSpPr>
              <a:grpSpLocks/>
            </p:cNvGrpSpPr>
            <p:nvPr/>
          </p:nvGrpSpPr>
          <p:grpSpPr bwMode="auto">
            <a:xfrm>
              <a:off x="158" y="2840"/>
              <a:ext cx="1897" cy="446"/>
              <a:chOff x="158" y="2840"/>
              <a:chExt cx="1897" cy="446"/>
            </a:xfrm>
          </p:grpSpPr>
          <p:sp>
            <p:nvSpPr>
              <p:cNvPr id="93" name="Oval 25"/>
              <p:cNvSpPr>
                <a:spLocks noChangeArrowheads="1"/>
              </p:cNvSpPr>
              <p:nvPr/>
            </p:nvSpPr>
            <p:spPr bwMode="auto">
              <a:xfrm>
                <a:off x="1338" y="3022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1200">
                    <a:solidFill>
                      <a:schemeClr val="tx1"/>
                    </a:solidFill>
                  </a:rPr>
                  <a:t>aa</a:t>
                </a:r>
                <a:r>
                  <a:rPr kumimoji="1" lang="cs-CZ" sz="1200" baseline="-25000">
                    <a:solidFill>
                      <a:schemeClr val="tx1"/>
                    </a:solidFill>
                  </a:rPr>
                  <a:t>5</a:t>
                </a:r>
                <a:endParaRPr kumimoji="1" lang="cs-CZ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26"/>
              <p:cNvSpPr>
                <a:spLocks noChangeArrowheads="1"/>
              </p:cNvSpPr>
              <p:nvPr/>
            </p:nvSpPr>
            <p:spPr bwMode="auto">
              <a:xfrm>
                <a:off x="1066" y="3022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1200">
                    <a:solidFill>
                      <a:schemeClr val="tx1"/>
                    </a:solidFill>
                  </a:rPr>
                  <a:t>aa</a:t>
                </a:r>
                <a:r>
                  <a:rPr kumimoji="1" lang="cs-CZ" sz="1200" baseline="-25000">
                    <a:solidFill>
                      <a:schemeClr val="tx1"/>
                    </a:solidFill>
                  </a:rPr>
                  <a:t>4</a:t>
                </a:r>
                <a:endParaRPr kumimoji="1" lang="cs-CZ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27"/>
              <p:cNvSpPr>
                <a:spLocks noChangeArrowheads="1"/>
              </p:cNvSpPr>
              <p:nvPr/>
            </p:nvSpPr>
            <p:spPr bwMode="auto">
              <a:xfrm>
                <a:off x="793" y="2931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1200">
                    <a:solidFill>
                      <a:schemeClr val="tx1"/>
                    </a:solidFill>
                  </a:rPr>
                  <a:t>aa</a:t>
                </a:r>
                <a:r>
                  <a:rPr kumimoji="1" lang="cs-CZ" sz="1200" baseline="-25000">
                    <a:solidFill>
                      <a:schemeClr val="tx1"/>
                    </a:solidFill>
                  </a:rPr>
                  <a:t>3</a:t>
                </a:r>
                <a:endParaRPr kumimoji="1" lang="cs-CZ" sz="12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6" name="AutoShape 28"/>
              <p:cNvCxnSpPr>
                <a:cxnSpLocks noChangeShapeType="1"/>
                <a:stCxn id="94" idx="6"/>
                <a:endCxn id="93" idx="2"/>
              </p:cNvCxnSpPr>
              <p:nvPr/>
            </p:nvCxnSpPr>
            <p:spPr bwMode="auto">
              <a:xfrm>
                <a:off x="1293" y="3136"/>
                <a:ext cx="45" cy="0"/>
              </a:xfrm>
              <a:prstGeom prst="straightConnector1">
                <a:avLst/>
              </a:prstGeom>
              <a:noFill/>
              <a:ln w="28575">
                <a:solidFill>
                  <a:srgbClr val="CC00FF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97" name="AutoShape 29"/>
              <p:cNvCxnSpPr>
                <a:cxnSpLocks noChangeShapeType="1"/>
                <a:stCxn id="95" idx="5"/>
                <a:endCxn id="94" idx="2"/>
              </p:cNvCxnSpPr>
              <p:nvPr/>
            </p:nvCxnSpPr>
            <p:spPr bwMode="auto">
              <a:xfrm>
                <a:off x="987" y="3125"/>
                <a:ext cx="79" cy="11"/>
              </a:xfrm>
              <a:prstGeom prst="straightConnector1">
                <a:avLst/>
              </a:prstGeom>
              <a:noFill/>
              <a:ln w="28575">
                <a:solidFill>
                  <a:srgbClr val="CC00FF"/>
                </a:solidFill>
                <a:miter lim="800000"/>
                <a:headEnd/>
                <a:tailEnd/>
              </a:ln>
              <a:effectLst/>
            </p:spPr>
          </p:cxnSp>
          <p:sp>
            <p:nvSpPr>
              <p:cNvPr id="98" name="Line 31"/>
              <p:cNvSpPr>
                <a:spLocks noChangeShapeType="1"/>
              </p:cNvSpPr>
              <p:nvPr/>
            </p:nvSpPr>
            <p:spPr bwMode="auto">
              <a:xfrm flipH="1">
                <a:off x="657" y="3067"/>
                <a:ext cx="136" cy="0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99" name="Line 35"/>
              <p:cNvSpPr>
                <a:spLocks noChangeShapeType="1"/>
              </p:cNvSpPr>
              <p:nvPr/>
            </p:nvSpPr>
            <p:spPr bwMode="auto">
              <a:xfrm flipH="1" flipV="1">
                <a:off x="295" y="3022"/>
                <a:ext cx="226" cy="45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00" name="Oval 36"/>
              <p:cNvSpPr>
                <a:spLocks noChangeArrowheads="1"/>
              </p:cNvSpPr>
              <p:nvPr/>
            </p:nvSpPr>
            <p:spPr bwMode="auto">
              <a:xfrm>
                <a:off x="476" y="2976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1200">
                    <a:solidFill>
                      <a:schemeClr val="tx1"/>
                    </a:solidFill>
                  </a:rPr>
                  <a:t>aa</a:t>
                </a:r>
                <a:r>
                  <a:rPr kumimoji="1" lang="cs-CZ" sz="1200" baseline="-25000">
                    <a:solidFill>
                      <a:schemeClr val="tx1"/>
                    </a:solidFill>
                  </a:rPr>
                  <a:t>2</a:t>
                </a:r>
                <a:endParaRPr kumimoji="1" lang="cs-CZ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Line 37"/>
              <p:cNvSpPr>
                <a:spLocks noChangeShapeType="1"/>
              </p:cNvSpPr>
              <p:nvPr/>
            </p:nvSpPr>
            <p:spPr bwMode="auto">
              <a:xfrm>
                <a:off x="158" y="2840"/>
                <a:ext cx="91" cy="91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02" name="Oval 38"/>
              <p:cNvSpPr>
                <a:spLocks noChangeArrowheads="1"/>
              </p:cNvSpPr>
              <p:nvPr/>
            </p:nvSpPr>
            <p:spPr bwMode="auto">
              <a:xfrm>
                <a:off x="204" y="2886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1200">
                    <a:solidFill>
                      <a:schemeClr val="tx1"/>
                    </a:solidFill>
                  </a:rPr>
                  <a:t>aa</a:t>
                </a:r>
                <a:r>
                  <a:rPr kumimoji="1" lang="cs-CZ" sz="1200" baseline="-25000">
                    <a:solidFill>
                      <a:schemeClr val="tx1"/>
                    </a:solidFill>
                  </a:rPr>
                  <a:t>1</a:t>
                </a:r>
                <a:endParaRPr kumimoji="1" lang="cs-CZ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Line 48"/>
              <p:cNvSpPr>
                <a:spLocks noChangeShapeType="1"/>
              </p:cNvSpPr>
              <p:nvPr/>
            </p:nvSpPr>
            <p:spPr bwMode="auto">
              <a:xfrm>
                <a:off x="1565" y="3158"/>
                <a:ext cx="136" cy="45"/>
              </a:xfrm>
              <a:prstGeom prst="line">
                <a:avLst/>
              </a:prstGeom>
              <a:noFill/>
              <a:ln w="25400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04" name="Text Box 49"/>
              <p:cNvSpPr txBox="1">
                <a:spLocks noChangeArrowheads="1"/>
              </p:cNvSpPr>
              <p:nvPr/>
            </p:nvSpPr>
            <p:spPr bwMode="auto">
              <a:xfrm>
                <a:off x="1610" y="3113"/>
                <a:ext cx="44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cs-CZ" sz="1200">
                    <a:solidFill>
                      <a:srgbClr val="0000FF"/>
                    </a:solidFill>
                  </a:rPr>
                  <a:t> COOH</a:t>
                </a:r>
              </a:p>
            </p:txBody>
          </p:sp>
        </p:grpSp>
      </p:grpSp>
      <p:grpSp>
        <p:nvGrpSpPr>
          <p:cNvPr id="105" name="Group 110"/>
          <p:cNvGrpSpPr>
            <a:grpSpLocks noChangeAspect="1"/>
          </p:cNvGrpSpPr>
          <p:nvPr/>
        </p:nvGrpSpPr>
        <p:grpSpPr bwMode="auto">
          <a:xfrm>
            <a:off x="1907704" y="2276872"/>
            <a:ext cx="1530350" cy="1406525"/>
            <a:chOff x="952" y="2585"/>
            <a:chExt cx="482" cy="443"/>
          </a:xfrm>
        </p:grpSpPr>
        <p:grpSp>
          <p:nvGrpSpPr>
            <p:cNvPr id="106" name="Group 111"/>
            <p:cNvGrpSpPr>
              <a:grpSpLocks noChangeAspect="1"/>
            </p:cNvGrpSpPr>
            <p:nvPr/>
          </p:nvGrpSpPr>
          <p:grpSpPr bwMode="auto">
            <a:xfrm>
              <a:off x="952" y="2585"/>
              <a:ext cx="476" cy="283"/>
              <a:chOff x="1927" y="1792"/>
              <a:chExt cx="476" cy="283"/>
            </a:xfrm>
          </p:grpSpPr>
          <p:sp>
            <p:nvSpPr>
              <p:cNvPr id="112" name="Freeform 112"/>
              <p:cNvSpPr>
                <a:spLocks noChangeAspect="1"/>
              </p:cNvSpPr>
              <p:nvPr/>
            </p:nvSpPr>
            <p:spPr bwMode="auto">
              <a:xfrm>
                <a:off x="1927" y="1792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113" name="Arc 113"/>
              <p:cNvSpPr>
                <a:spLocks noChangeAspect="1"/>
              </p:cNvSpPr>
              <p:nvPr/>
            </p:nvSpPr>
            <p:spPr bwMode="auto">
              <a:xfrm flipH="1">
                <a:off x="2001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 sz="1600"/>
                  <a:t>E</a:t>
                </a:r>
              </a:p>
            </p:txBody>
          </p:sp>
          <p:sp>
            <p:nvSpPr>
              <p:cNvPr id="114" name="Arc 114"/>
              <p:cNvSpPr>
                <a:spLocks noChangeAspect="1"/>
              </p:cNvSpPr>
              <p:nvPr/>
            </p:nvSpPr>
            <p:spPr bwMode="auto">
              <a:xfrm flipH="1">
                <a:off x="2114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 sz="1600"/>
                  <a:t>P</a:t>
                </a:r>
              </a:p>
            </p:txBody>
          </p:sp>
          <p:sp>
            <p:nvSpPr>
              <p:cNvPr id="115" name="Arc 115"/>
              <p:cNvSpPr>
                <a:spLocks noChangeAspect="1"/>
              </p:cNvSpPr>
              <p:nvPr/>
            </p:nvSpPr>
            <p:spPr bwMode="auto">
              <a:xfrm flipH="1">
                <a:off x="2227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 sz="1600"/>
                  <a:t>A</a:t>
                </a:r>
              </a:p>
            </p:txBody>
          </p:sp>
        </p:grpSp>
        <p:grpSp>
          <p:nvGrpSpPr>
            <p:cNvPr id="107" name="Group 116"/>
            <p:cNvGrpSpPr>
              <a:grpSpLocks noChangeAspect="1"/>
            </p:cNvGrpSpPr>
            <p:nvPr/>
          </p:nvGrpSpPr>
          <p:grpSpPr bwMode="auto">
            <a:xfrm>
              <a:off x="957" y="2845"/>
              <a:ext cx="477" cy="183"/>
              <a:chOff x="797" y="355"/>
              <a:chExt cx="477" cy="183"/>
            </a:xfrm>
          </p:grpSpPr>
          <p:sp>
            <p:nvSpPr>
              <p:cNvPr id="108" name="AutoShape 117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109" name="Arc 118"/>
              <p:cNvSpPr>
                <a:spLocks noChangeAspect="1"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0" name="Arc 119"/>
              <p:cNvSpPr>
                <a:spLocks noChangeAspect="1"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1" name="Arc 120"/>
              <p:cNvSpPr>
                <a:spLocks noChangeAspect="1"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116" name="Group 121"/>
          <p:cNvGrpSpPr>
            <a:grpSpLocks noChangeAspect="1"/>
          </p:cNvGrpSpPr>
          <p:nvPr/>
        </p:nvGrpSpPr>
        <p:grpSpPr bwMode="auto">
          <a:xfrm>
            <a:off x="2437929" y="2654697"/>
            <a:ext cx="434975" cy="577850"/>
            <a:chOff x="1156" y="2205"/>
            <a:chExt cx="274" cy="363"/>
          </a:xfrm>
        </p:grpSpPr>
        <p:sp>
          <p:nvSpPr>
            <p:cNvPr id="117" name="AutoShape 122"/>
            <p:cNvSpPr>
              <a:spLocks noChangeAspect="1" noChangeArrowheads="1"/>
            </p:cNvSpPr>
            <p:nvPr/>
          </p:nvSpPr>
          <p:spPr bwMode="auto">
            <a:xfrm>
              <a:off x="1224" y="2205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118" name="AutoShape 123"/>
            <p:cNvSpPr>
              <a:spLocks noChangeAspect="1" noChangeArrowheads="1"/>
            </p:cNvSpPr>
            <p:nvPr/>
          </p:nvSpPr>
          <p:spPr bwMode="auto">
            <a:xfrm rot="16200000">
              <a:off x="1225" y="2318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119" name="Oval 124"/>
            <p:cNvSpPr>
              <a:spLocks noChangeAspect="1" noChangeArrowheads="1"/>
            </p:cNvSpPr>
            <p:nvPr/>
          </p:nvSpPr>
          <p:spPr bwMode="auto">
            <a:xfrm>
              <a:off x="1202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120" name="Oval 125"/>
            <p:cNvSpPr>
              <a:spLocks noChangeAspect="1" noChangeArrowheads="1"/>
            </p:cNvSpPr>
            <p:nvPr/>
          </p:nvSpPr>
          <p:spPr bwMode="auto">
            <a:xfrm>
              <a:off x="1338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121" name="Oval 126"/>
            <p:cNvSpPr>
              <a:spLocks noChangeAspect="1" noChangeArrowheads="1"/>
            </p:cNvSpPr>
            <p:nvPr/>
          </p:nvSpPr>
          <p:spPr bwMode="auto">
            <a:xfrm>
              <a:off x="1269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</p:grpSp>
      <p:sp>
        <p:nvSpPr>
          <p:cNvPr id="122" name="Line 127"/>
          <p:cNvSpPr>
            <a:spLocks noChangeAspect="1" noChangeShapeType="1"/>
          </p:cNvSpPr>
          <p:nvPr/>
        </p:nvSpPr>
        <p:spPr bwMode="auto">
          <a:xfrm>
            <a:off x="2669704" y="2549922"/>
            <a:ext cx="0" cy="142875"/>
          </a:xfrm>
          <a:prstGeom prst="line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lIns="3600" tIns="0" rIns="3600" bIns="0"/>
          <a:lstStyle/>
          <a:p>
            <a:endParaRPr lang="cs-CZ"/>
          </a:p>
        </p:txBody>
      </p:sp>
      <p:sp>
        <p:nvSpPr>
          <p:cNvPr id="123" name="Oval 128"/>
          <p:cNvSpPr>
            <a:spLocks noChangeAspect="1" noChangeArrowheads="1"/>
          </p:cNvSpPr>
          <p:nvPr/>
        </p:nvSpPr>
        <p:spPr bwMode="auto">
          <a:xfrm>
            <a:off x="2485554" y="2232422"/>
            <a:ext cx="358775" cy="3587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3600" tIns="0" rIns="3600" bIns="0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5</a:t>
            </a:r>
            <a:endParaRPr kumimoji="1" lang="cs-CZ" sz="1200">
              <a:solidFill>
                <a:schemeClr val="tx1"/>
              </a:solidFill>
            </a:endParaRPr>
          </a:p>
        </p:txBody>
      </p:sp>
      <p:sp>
        <p:nvSpPr>
          <p:cNvPr id="124" name="Oval 129"/>
          <p:cNvSpPr>
            <a:spLocks noChangeAspect="1" noChangeArrowheads="1"/>
          </p:cNvSpPr>
          <p:nvPr/>
        </p:nvSpPr>
        <p:spPr bwMode="auto">
          <a:xfrm>
            <a:off x="2053754" y="2232422"/>
            <a:ext cx="361950" cy="3587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3600" tIns="0" rIns="3600" bIns="0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4</a:t>
            </a:r>
            <a:endParaRPr kumimoji="1" lang="cs-CZ" sz="1200">
              <a:solidFill>
                <a:schemeClr val="tx1"/>
              </a:solidFill>
            </a:endParaRPr>
          </a:p>
        </p:txBody>
      </p:sp>
      <p:sp>
        <p:nvSpPr>
          <p:cNvPr id="125" name="Oval 130"/>
          <p:cNvSpPr>
            <a:spLocks noChangeAspect="1" noChangeArrowheads="1"/>
          </p:cNvSpPr>
          <p:nvPr/>
        </p:nvSpPr>
        <p:spPr bwMode="auto">
          <a:xfrm>
            <a:off x="1620366" y="2086372"/>
            <a:ext cx="360363" cy="3619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3600" tIns="0" rIns="3600" bIns="0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3</a:t>
            </a:r>
            <a:endParaRPr kumimoji="1" lang="cs-CZ" sz="1200">
              <a:solidFill>
                <a:schemeClr val="tx1"/>
              </a:solidFill>
            </a:endParaRPr>
          </a:p>
        </p:txBody>
      </p:sp>
      <p:cxnSp>
        <p:nvCxnSpPr>
          <p:cNvPr id="126" name="AutoShape 131"/>
          <p:cNvCxnSpPr>
            <a:cxnSpLocks noChangeAspect="1" noChangeShapeType="1"/>
            <a:stCxn id="124" idx="6"/>
            <a:endCxn id="123" idx="2"/>
          </p:cNvCxnSpPr>
          <p:nvPr/>
        </p:nvCxnSpPr>
        <p:spPr bwMode="auto">
          <a:xfrm>
            <a:off x="2415704" y="2413397"/>
            <a:ext cx="69850" cy="0"/>
          </a:xfrm>
          <a:prstGeom prst="straightConnector1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</p:cxnSp>
      <p:cxnSp>
        <p:nvCxnSpPr>
          <p:cNvPr id="127" name="AutoShape 132"/>
          <p:cNvCxnSpPr>
            <a:cxnSpLocks noChangeAspect="1" noChangeShapeType="1"/>
            <a:stCxn id="125" idx="5"/>
            <a:endCxn id="124" idx="2"/>
          </p:cNvCxnSpPr>
          <p:nvPr/>
        </p:nvCxnSpPr>
        <p:spPr bwMode="auto">
          <a:xfrm>
            <a:off x="1926754" y="2394347"/>
            <a:ext cx="127000" cy="19050"/>
          </a:xfrm>
          <a:prstGeom prst="straightConnector1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</p:cxnSp>
      <p:sp>
        <p:nvSpPr>
          <p:cNvPr id="128" name="Line 133"/>
          <p:cNvSpPr>
            <a:spLocks noChangeAspect="1" noChangeShapeType="1"/>
          </p:cNvSpPr>
          <p:nvPr/>
        </p:nvSpPr>
        <p:spPr bwMode="auto">
          <a:xfrm flipH="1">
            <a:off x="1404466" y="2302272"/>
            <a:ext cx="215900" cy="0"/>
          </a:xfrm>
          <a:prstGeom prst="line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 wrap="none" lIns="3600" tIns="0" rIns="3600" bIns="0"/>
          <a:lstStyle/>
          <a:p>
            <a:endParaRPr lang="cs-CZ"/>
          </a:p>
        </p:txBody>
      </p:sp>
      <p:sp>
        <p:nvSpPr>
          <p:cNvPr id="129" name="Line 134"/>
          <p:cNvSpPr>
            <a:spLocks noChangeAspect="1" noChangeShapeType="1"/>
          </p:cNvSpPr>
          <p:nvPr/>
        </p:nvSpPr>
        <p:spPr bwMode="auto">
          <a:xfrm flipH="1" flipV="1">
            <a:off x="829791" y="2232422"/>
            <a:ext cx="358775" cy="69850"/>
          </a:xfrm>
          <a:prstGeom prst="line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 wrap="none" lIns="3600" tIns="0" rIns="3600" bIns="0"/>
          <a:lstStyle/>
          <a:p>
            <a:endParaRPr lang="cs-CZ"/>
          </a:p>
        </p:txBody>
      </p:sp>
      <p:sp>
        <p:nvSpPr>
          <p:cNvPr id="130" name="Oval 135"/>
          <p:cNvSpPr>
            <a:spLocks noChangeAspect="1" noChangeArrowheads="1"/>
          </p:cNvSpPr>
          <p:nvPr/>
        </p:nvSpPr>
        <p:spPr bwMode="auto">
          <a:xfrm>
            <a:off x="1118716" y="2159397"/>
            <a:ext cx="358775" cy="3587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3600" tIns="0" rIns="3600" bIns="0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2</a:t>
            </a:r>
            <a:endParaRPr kumimoji="1" lang="cs-CZ" sz="1200">
              <a:solidFill>
                <a:schemeClr val="tx1"/>
              </a:solidFill>
            </a:endParaRPr>
          </a:p>
        </p:txBody>
      </p:sp>
      <p:sp>
        <p:nvSpPr>
          <p:cNvPr id="131" name="Line 136"/>
          <p:cNvSpPr>
            <a:spLocks noChangeAspect="1" noChangeShapeType="1"/>
          </p:cNvSpPr>
          <p:nvPr/>
        </p:nvSpPr>
        <p:spPr bwMode="auto">
          <a:xfrm>
            <a:off x="613891" y="1943497"/>
            <a:ext cx="142875" cy="142875"/>
          </a:xfrm>
          <a:prstGeom prst="line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3600" tIns="0" rIns="3600" bIns="0"/>
          <a:lstStyle/>
          <a:p>
            <a:endParaRPr lang="cs-CZ"/>
          </a:p>
        </p:txBody>
      </p:sp>
      <p:sp>
        <p:nvSpPr>
          <p:cNvPr id="132" name="Oval 137"/>
          <p:cNvSpPr>
            <a:spLocks noChangeAspect="1" noChangeArrowheads="1"/>
          </p:cNvSpPr>
          <p:nvPr/>
        </p:nvSpPr>
        <p:spPr bwMode="auto">
          <a:xfrm>
            <a:off x="686916" y="2016522"/>
            <a:ext cx="358775" cy="3587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3600" tIns="0" rIns="3600" bIns="0" anchor="ctr"/>
          <a:lstStyle/>
          <a:p>
            <a:pPr algn="ctr"/>
            <a:r>
              <a:rPr kumimoji="1" lang="cs-CZ" sz="1200">
                <a:solidFill>
                  <a:schemeClr val="tx1"/>
                </a:solidFill>
              </a:rPr>
              <a:t>aa</a:t>
            </a:r>
            <a:r>
              <a:rPr kumimoji="1" lang="cs-CZ" sz="1200" baseline="-25000">
                <a:solidFill>
                  <a:schemeClr val="tx1"/>
                </a:solidFill>
              </a:rPr>
              <a:t>1</a:t>
            </a:r>
            <a:endParaRPr kumimoji="1" lang="cs-CZ" sz="1200">
              <a:solidFill>
                <a:schemeClr val="tx1"/>
              </a:solidFill>
            </a:endParaRPr>
          </a:p>
        </p:txBody>
      </p:sp>
      <p:sp>
        <p:nvSpPr>
          <p:cNvPr id="133" name="Text Box 76"/>
          <p:cNvSpPr txBox="1">
            <a:spLocks noChangeArrowheads="1"/>
          </p:cNvSpPr>
          <p:nvPr/>
        </p:nvSpPr>
        <p:spPr bwMode="auto">
          <a:xfrm>
            <a:off x="7279804" y="3207147"/>
            <a:ext cx="785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rgbClr val="3366FF"/>
                </a:solidFill>
              </a:rPr>
              <a:t>mRNA</a:t>
            </a:r>
          </a:p>
        </p:txBody>
      </p:sp>
      <p:sp>
        <p:nvSpPr>
          <p:cNvPr id="134" name="Text Box 87"/>
          <p:cNvSpPr txBox="1">
            <a:spLocks noChangeArrowheads="1"/>
          </p:cNvSpPr>
          <p:nvPr/>
        </p:nvSpPr>
        <p:spPr bwMode="auto">
          <a:xfrm>
            <a:off x="2793529" y="3159522"/>
            <a:ext cx="4651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000">
                <a:solidFill>
                  <a:srgbClr val="FF0000"/>
                </a:solidFill>
              </a:rPr>
              <a:t>UAA</a:t>
            </a:r>
          </a:p>
        </p:txBody>
      </p:sp>
      <p:sp>
        <p:nvSpPr>
          <p:cNvPr id="135" name="Line 101"/>
          <p:cNvSpPr>
            <a:spLocks noChangeShapeType="1"/>
          </p:cNvSpPr>
          <p:nvPr/>
        </p:nvSpPr>
        <p:spPr bwMode="auto">
          <a:xfrm flipV="1">
            <a:off x="4923954" y="1287859"/>
            <a:ext cx="719137" cy="431800"/>
          </a:xfrm>
          <a:prstGeom prst="line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6" name="Text Box 102"/>
          <p:cNvSpPr txBox="1">
            <a:spLocks noChangeArrowheads="1"/>
          </p:cNvSpPr>
          <p:nvPr/>
        </p:nvSpPr>
        <p:spPr bwMode="auto">
          <a:xfrm>
            <a:off x="5643091" y="1070372"/>
            <a:ext cx="1682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>
                <a:solidFill>
                  <a:srgbClr val="CC00FF"/>
                </a:solidFill>
              </a:rPr>
              <a:t>Uvolňovací faktor</a:t>
            </a:r>
          </a:p>
        </p:txBody>
      </p:sp>
      <p:grpSp>
        <p:nvGrpSpPr>
          <p:cNvPr id="137" name="Group 139"/>
          <p:cNvGrpSpPr>
            <a:grpSpLocks noChangeAspect="1"/>
          </p:cNvGrpSpPr>
          <p:nvPr/>
        </p:nvGrpSpPr>
        <p:grpSpPr bwMode="auto">
          <a:xfrm>
            <a:off x="4563591" y="1548209"/>
            <a:ext cx="361950" cy="466725"/>
            <a:chOff x="4694" y="1447"/>
            <a:chExt cx="91" cy="119"/>
          </a:xfrm>
        </p:grpSpPr>
        <p:sp>
          <p:nvSpPr>
            <p:cNvPr id="138" name="Arc 140"/>
            <p:cNvSpPr>
              <a:spLocks noChangeAspect="1"/>
            </p:cNvSpPr>
            <p:nvPr/>
          </p:nvSpPr>
          <p:spPr bwMode="auto">
            <a:xfrm rot="10800000" flipH="1" flipV="1">
              <a:off x="4694" y="1447"/>
              <a:ext cx="91" cy="1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139" name="Arc 141"/>
            <p:cNvSpPr>
              <a:spLocks noChangeAspect="1"/>
            </p:cNvSpPr>
            <p:nvPr/>
          </p:nvSpPr>
          <p:spPr bwMode="auto">
            <a:xfrm rot="10800000" flipH="1" flipV="1">
              <a:off x="4694" y="1539"/>
              <a:ext cx="30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140" name="Arc 142"/>
            <p:cNvSpPr>
              <a:spLocks noChangeAspect="1"/>
            </p:cNvSpPr>
            <p:nvPr/>
          </p:nvSpPr>
          <p:spPr bwMode="auto">
            <a:xfrm rot="10800000" flipH="1" flipV="1">
              <a:off x="4723" y="1539"/>
              <a:ext cx="30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141" name="Arc 143"/>
            <p:cNvSpPr>
              <a:spLocks noChangeAspect="1"/>
            </p:cNvSpPr>
            <p:nvPr/>
          </p:nvSpPr>
          <p:spPr bwMode="auto">
            <a:xfrm rot="10800000" flipH="1" flipV="1">
              <a:off x="4753" y="1539"/>
              <a:ext cx="30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43" name="Line 33"/>
          <p:cNvSpPr>
            <a:spLocks noChangeShapeType="1"/>
          </p:cNvSpPr>
          <p:nvPr/>
        </p:nvSpPr>
        <p:spPr bwMode="auto">
          <a:xfrm flipV="1">
            <a:off x="395288" y="3212976"/>
            <a:ext cx="8064500" cy="0"/>
          </a:xfrm>
          <a:prstGeom prst="line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44" name="Text Box 6"/>
          <p:cNvSpPr txBox="1">
            <a:spLocks noChangeArrowheads="1"/>
          </p:cNvSpPr>
          <p:nvPr/>
        </p:nvSpPr>
        <p:spPr bwMode="auto">
          <a:xfrm>
            <a:off x="8532440" y="306896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3'</a:t>
            </a:r>
          </a:p>
        </p:txBody>
      </p:sp>
      <p:sp>
        <p:nvSpPr>
          <p:cNvPr id="145" name="Text Box 49"/>
          <p:cNvSpPr txBox="1">
            <a:spLocks noChangeArrowheads="1"/>
          </p:cNvSpPr>
          <p:nvPr/>
        </p:nvSpPr>
        <p:spPr bwMode="auto">
          <a:xfrm>
            <a:off x="0" y="5733256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5'</a:t>
            </a:r>
          </a:p>
        </p:txBody>
      </p:sp>
      <p:sp>
        <p:nvSpPr>
          <p:cNvPr id="146" name="Text Box 49"/>
          <p:cNvSpPr txBox="1">
            <a:spLocks noChangeArrowheads="1"/>
          </p:cNvSpPr>
          <p:nvPr/>
        </p:nvSpPr>
        <p:spPr bwMode="auto">
          <a:xfrm>
            <a:off x="0" y="306896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>
                <a:solidFill>
                  <a:schemeClr val="tx1"/>
                </a:solidFill>
              </a:rPr>
              <a:t>5'</a:t>
            </a: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C -0.0217 0.01111 -0.0434 0.02245 -0.07413 0.05139 C -0.10486 0.08032 -0.14479 0.12731 -0.18472 0.17431 " pathEditMode="relative" ptsTypes="aaA">
                                      <p:cBhvr>
                                        <p:cTn id="21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22335E-6 C -0.04722 0.04356 -0.09393 0.08735 -0.1132 0.1063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2725E-6 C 0.01215 -0.00069 0.02413 -0.00069 0.03628 -0.00185 C 0.05156 -0.00324 0.03958 -0.00324 0.04931 -0.00579 C 0.06719 -0.01043 0.08507 -0.01575 0.10295 -0.01946 C 0.11007 -0.02247 0.11736 -0.0241 0.12465 -0.02711 C 0.12934 -0.03128 0.13385 -0.03429 0.13924 -0.03684 C 0.14514 -0.04472 0.15278 -0.04773 0.16094 -0.05028 C 0.16701 -0.05584 0.17448 -0.05792 0.18125 -0.06186 C 0.18854 -0.06603 0.19375 -0.07275 0.20156 -0.07553 C 0.20208 -0.07739 0.20191 -0.07993 0.20295 -0.08132 C 0.20521 -0.0841 0.21042 -0.08526 0.21319 -0.08712 C 0.21753 -0.09013 0.22205 -0.09314 0.22621 -0.09662 C 0.22708 -0.10125 0.22899 -0.10751 0.22899 -0.11214 " pathEditMode="relative" ptsTypes="ffffffffffffA">
                                      <p:cBhvr>
                                        <p:cTn id="3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77" grpId="0" animBg="1"/>
      <p:bldP spid="135" grpId="0" animBg="1"/>
      <p:bldP spid="135" grpId="1" animBg="1"/>
      <p:bldP spid="136" grpId="0"/>
      <p:bldP spid="13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3"/>
          <p:cNvGrpSpPr>
            <a:grpSpLocks noChangeAspect="1"/>
          </p:cNvGrpSpPr>
          <p:nvPr/>
        </p:nvGrpSpPr>
        <p:grpSpPr bwMode="auto">
          <a:xfrm>
            <a:off x="1646238" y="4987925"/>
            <a:ext cx="1511300" cy="579438"/>
            <a:chOff x="797" y="355"/>
            <a:chExt cx="477" cy="183"/>
          </a:xfrm>
        </p:grpSpPr>
        <p:sp>
          <p:nvSpPr>
            <p:cNvPr id="5" name="AutoShape 84"/>
            <p:cNvSpPr>
              <a:spLocks noChangeAspect="1" noChangeArrowheads="1"/>
            </p:cNvSpPr>
            <p:nvPr/>
          </p:nvSpPr>
          <p:spPr bwMode="auto">
            <a:xfrm>
              <a:off x="797" y="360"/>
              <a:ext cx="477" cy="178"/>
            </a:xfrm>
            <a:prstGeom prst="roundRect">
              <a:avLst>
                <a:gd name="adj" fmla="val 43171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6" name="Arc 85"/>
            <p:cNvSpPr>
              <a:spLocks noChangeAspect="1"/>
            </p:cNvSpPr>
            <p:nvPr/>
          </p:nvSpPr>
          <p:spPr bwMode="auto">
            <a:xfrm rot="10800000" flipH="1">
              <a:off x="867" y="355"/>
              <a:ext cx="113" cy="56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" name="Arc 86"/>
            <p:cNvSpPr>
              <a:spLocks noChangeAspect="1"/>
            </p:cNvSpPr>
            <p:nvPr/>
          </p:nvSpPr>
          <p:spPr bwMode="auto">
            <a:xfrm rot="10800000" flipH="1">
              <a:off x="980" y="355"/>
              <a:ext cx="113" cy="7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Arc 87"/>
            <p:cNvSpPr>
              <a:spLocks noChangeAspect="1"/>
            </p:cNvSpPr>
            <p:nvPr/>
          </p:nvSpPr>
          <p:spPr bwMode="auto">
            <a:xfrm rot="10800000" flipH="1">
              <a:off x="1093" y="355"/>
              <a:ext cx="113" cy="7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" name="Group 93"/>
          <p:cNvGrpSpPr>
            <a:grpSpLocks/>
          </p:cNvGrpSpPr>
          <p:nvPr/>
        </p:nvGrpSpPr>
        <p:grpSpPr bwMode="auto">
          <a:xfrm>
            <a:off x="1646238" y="4149725"/>
            <a:ext cx="1511300" cy="877888"/>
            <a:chOff x="2784" y="2336"/>
            <a:chExt cx="476" cy="277"/>
          </a:xfrm>
        </p:grpSpPr>
        <p:sp>
          <p:nvSpPr>
            <p:cNvPr id="10" name="Freeform 89"/>
            <p:cNvSpPr>
              <a:spLocks noChangeAspect="1"/>
            </p:cNvSpPr>
            <p:nvPr/>
          </p:nvSpPr>
          <p:spPr bwMode="auto">
            <a:xfrm rot="139383">
              <a:off x="2784" y="2336"/>
              <a:ext cx="476" cy="269"/>
            </a:xfrm>
            <a:custGeom>
              <a:avLst/>
              <a:gdLst/>
              <a:ahLst/>
              <a:cxnLst>
                <a:cxn ang="0">
                  <a:pos x="438" y="30"/>
                </a:cxn>
                <a:cxn ang="0">
                  <a:pos x="256" y="30"/>
                </a:cxn>
                <a:cxn ang="0">
                  <a:pos x="166" y="120"/>
                </a:cxn>
                <a:cxn ang="0">
                  <a:pos x="30" y="347"/>
                </a:cxn>
                <a:cxn ang="0">
                  <a:pos x="75" y="574"/>
                </a:cxn>
                <a:cxn ang="0">
                  <a:pos x="483" y="619"/>
                </a:cxn>
                <a:cxn ang="0">
                  <a:pos x="846" y="529"/>
                </a:cxn>
                <a:cxn ang="0">
                  <a:pos x="755" y="211"/>
                </a:cxn>
                <a:cxn ang="0">
                  <a:pos x="619" y="30"/>
                </a:cxn>
                <a:cxn ang="0">
                  <a:pos x="347" y="30"/>
                </a:cxn>
              </a:cxnLst>
              <a:rect l="0" t="0" r="r" b="b"/>
              <a:pathLst>
                <a:path w="891" h="626">
                  <a:moveTo>
                    <a:pt x="438" y="30"/>
                  </a:moveTo>
                  <a:cubicBezTo>
                    <a:pt x="369" y="22"/>
                    <a:pt x="301" y="15"/>
                    <a:pt x="256" y="30"/>
                  </a:cubicBezTo>
                  <a:cubicBezTo>
                    <a:pt x="211" y="45"/>
                    <a:pt x="204" y="67"/>
                    <a:pt x="166" y="120"/>
                  </a:cubicBezTo>
                  <a:cubicBezTo>
                    <a:pt x="128" y="173"/>
                    <a:pt x="45" y="271"/>
                    <a:pt x="30" y="347"/>
                  </a:cubicBezTo>
                  <a:cubicBezTo>
                    <a:pt x="15" y="423"/>
                    <a:pt x="0" y="529"/>
                    <a:pt x="75" y="574"/>
                  </a:cubicBezTo>
                  <a:cubicBezTo>
                    <a:pt x="150" y="619"/>
                    <a:pt x="355" y="626"/>
                    <a:pt x="483" y="619"/>
                  </a:cubicBezTo>
                  <a:cubicBezTo>
                    <a:pt x="611" y="612"/>
                    <a:pt x="801" y="597"/>
                    <a:pt x="846" y="529"/>
                  </a:cubicBezTo>
                  <a:cubicBezTo>
                    <a:pt x="891" y="461"/>
                    <a:pt x="793" y="294"/>
                    <a:pt x="755" y="211"/>
                  </a:cubicBezTo>
                  <a:cubicBezTo>
                    <a:pt x="717" y="128"/>
                    <a:pt x="687" y="60"/>
                    <a:pt x="619" y="30"/>
                  </a:cubicBezTo>
                  <a:cubicBezTo>
                    <a:pt x="551" y="0"/>
                    <a:pt x="449" y="15"/>
                    <a:pt x="347" y="30"/>
                  </a:cubicBezTo>
                </a:path>
              </a:pathLst>
            </a:custGeom>
            <a:solidFill>
              <a:srgbClr val="009900"/>
            </a:solidFill>
            <a:ln w="9525" cap="flat" cmpd="sng">
              <a:solidFill>
                <a:srgbClr val="0099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11" name="Arc 90"/>
            <p:cNvSpPr>
              <a:spLocks/>
            </p:cNvSpPr>
            <p:nvPr/>
          </p:nvSpPr>
          <p:spPr bwMode="auto">
            <a:xfrm rot="139384" flipH="1">
              <a:off x="2859" y="2475"/>
              <a:ext cx="116" cy="13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042"/>
                <a:gd name="T1" fmla="*/ 21621 h 21621"/>
                <a:gd name="T2" fmla="*/ 43042 w 43042"/>
                <a:gd name="T3" fmla="*/ 18992 h 21621"/>
                <a:gd name="T4" fmla="*/ 21600 w 43042"/>
                <a:gd name="T5" fmla="*/ 21600 h 21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42" h="21621" fill="none" extrusionOk="0">
                  <a:moveTo>
                    <a:pt x="0" y="21620"/>
                  </a:moveTo>
                  <a:cubicBezTo>
                    <a:pt x="0" y="21613"/>
                    <a:pt x="0" y="216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520" y="-1"/>
                    <a:pt x="41723" y="8151"/>
                    <a:pt x="43041" y="18992"/>
                  </a:cubicBezTo>
                </a:path>
                <a:path w="43042" h="21621" stroke="0" extrusionOk="0">
                  <a:moveTo>
                    <a:pt x="0" y="21620"/>
                  </a:moveTo>
                  <a:cubicBezTo>
                    <a:pt x="0" y="21613"/>
                    <a:pt x="0" y="216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520" y="-1"/>
                    <a:pt x="41723" y="8151"/>
                    <a:pt x="43041" y="1899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/>
                <a:t>E</a:t>
              </a:r>
            </a:p>
          </p:txBody>
        </p:sp>
        <p:sp>
          <p:nvSpPr>
            <p:cNvPr id="12" name="Arc 91"/>
            <p:cNvSpPr>
              <a:spLocks/>
            </p:cNvSpPr>
            <p:nvPr/>
          </p:nvSpPr>
          <p:spPr bwMode="auto">
            <a:xfrm rot="139384" flipH="1">
              <a:off x="2972" y="2479"/>
              <a:ext cx="113" cy="131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19 h 21600"/>
                <a:gd name="T2" fmla="*/ 43197 w 43197"/>
                <a:gd name="T3" fmla="*/ 21600 h 21600"/>
                <a:gd name="T4" fmla="*/ 21597 w 4319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1600" fill="none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</a:path>
                <a:path w="43197" h="21600" stroke="0" extrusionOk="0">
                  <a:moveTo>
                    <a:pt x="0" y="21219"/>
                  </a:moveTo>
                  <a:cubicBezTo>
                    <a:pt x="208" y="9440"/>
                    <a:pt x="9816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lnTo>
                    <a:pt x="21597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/>
                <a:t>P</a:t>
              </a:r>
            </a:p>
          </p:txBody>
        </p:sp>
        <p:sp>
          <p:nvSpPr>
            <p:cNvPr id="13" name="Arc 92"/>
            <p:cNvSpPr>
              <a:spLocks/>
            </p:cNvSpPr>
            <p:nvPr/>
          </p:nvSpPr>
          <p:spPr bwMode="auto">
            <a:xfrm rot="139384" flipH="1">
              <a:off x="3080" y="2483"/>
              <a:ext cx="112" cy="130"/>
            </a:xfrm>
            <a:custGeom>
              <a:avLst/>
              <a:gdLst>
                <a:gd name="G0" fmla="+- 21554 0 0"/>
                <a:gd name="G1" fmla="+- 21600 0 0"/>
                <a:gd name="G2" fmla="+- 21600 0 0"/>
                <a:gd name="T0" fmla="*/ 0 w 43154"/>
                <a:gd name="T1" fmla="*/ 20189 h 23036"/>
                <a:gd name="T2" fmla="*/ 43106 w 43154"/>
                <a:gd name="T3" fmla="*/ 23036 h 23036"/>
                <a:gd name="T4" fmla="*/ 21554 w 43154"/>
                <a:gd name="T5" fmla="*/ 21600 h 23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54" h="23036" fill="none" extrusionOk="0">
                  <a:moveTo>
                    <a:pt x="0" y="20189"/>
                  </a:moveTo>
                  <a:cubicBezTo>
                    <a:pt x="743" y="8831"/>
                    <a:pt x="10172" y="-1"/>
                    <a:pt x="21554" y="0"/>
                  </a:cubicBezTo>
                  <a:cubicBezTo>
                    <a:pt x="33483" y="0"/>
                    <a:pt x="43154" y="9670"/>
                    <a:pt x="43154" y="21600"/>
                  </a:cubicBezTo>
                  <a:cubicBezTo>
                    <a:pt x="43154" y="22079"/>
                    <a:pt x="43138" y="22558"/>
                    <a:pt x="43106" y="23036"/>
                  </a:cubicBezTo>
                </a:path>
                <a:path w="43154" h="23036" stroke="0" extrusionOk="0">
                  <a:moveTo>
                    <a:pt x="0" y="20189"/>
                  </a:moveTo>
                  <a:cubicBezTo>
                    <a:pt x="743" y="8831"/>
                    <a:pt x="10172" y="-1"/>
                    <a:pt x="21554" y="0"/>
                  </a:cubicBezTo>
                  <a:cubicBezTo>
                    <a:pt x="33483" y="0"/>
                    <a:pt x="43154" y="9670"/>
                    <a:pt x="43154" y="21600"/>
                  </a:cubicBezTo>
                  <a:cubicBezTo>
                    <a:pt x="43154" y="22079"/>
                    <a:pt x="43138" y="22558"/>
                    <a:pt x="43106" y="23036"/>
                  </a:cubicBezTo>
                  <a:lnTo>
                    <a:pt x="21554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/>
                <a:t>A</a:t>
              </a:r>
            </a:p>
          </p:txBody>
        </p:sp>
      </p:grp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7288213" y="4976813"/>
            <a:ext cx="785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rgbClr val="3366FF"/>
                </a:solidFill>
              </a:rPr>
              <a:t>mRNA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7625" y="4784725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>
                <a:solidFill>
                  <a:schemeClr val="tx1"/>
                </a:solidFill>
              </a:rPr>
              <a:t>5'</a:t>
            </a:r>
          </a:p>
        </p:txBody>
      </p: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2185988" y="4406900"/>
            <a:ext cx="434975" cy="576263"/>
            <a:chOff x="1156" y="2205"/>
            <a:chExt cx="274" cy="363"/>
          </a:xfrm>
        </p:grpSpPr>
        <p:sp>
          <p:nvSpPr>
            <p:cNvPr id="17" name="AutoShape 19"/>
            <p:cNvSpPr>
              <a:spLocks noChangeArrowheads="1"/>
            </p:cNvSpPr>
            <p:nvPr/>
          </p:nvSpPr>
          <p:spPr bwMode="auto">
            <a:xfrm>
              <a:off x="1224" y="2205"/>
              <a:ext cx="136" cy="273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 rot="16200000">
              <a:off x="1225" y="2318"/>
              <a:ext cx="136" cy="274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Oval 21"/>
            <p:cNvSpPr>
              <a:spLocks noChangeArrowheads="1"/>
            </p:cNvSpPr>
            <p:nvPr/>
          </p:nvSpPr>
          <p:spPr bwMode="auto">
            <a:xfrm>
              <a:off x="1202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Oval 22"/>
            <p:cNvSpPr>
              <a:spLocks noChangeArrowheads="1"/>
            </p:cNvSpPr>
            <p:nvPr/>
          </p:nvSpPr>
          <p:spPr bwMode="auto">
            <a:xfrm>
              <a:off x="1338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Oval 23"/>
            <p:cNvSpPr>
              <a:spLocks noChangeArrowheads="1"/>
            </p:cNvSpPr>
            <p:nvPr/>
          </p:nvSpPr>
          <p:spPr bwMode="auto">
            <a:xfrm>
              <a:off x="1269" y="2523"/>
              <a:ext cx="45" cy="4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2" name="Line 13"/>
          <p:cNvSpPr>
            <a:spLocks noChangeShapeType="1"/>
          </p:cNvSpPr>
          <p:nvPr/>
        </p:nvSpPr>
        <p:spPr bwMode="auto">
          <a:xfrm flipV="1">
            <a:off x="395288" y="5000625"/>
            <a:ext cx="8064500" cy="0"/>
          </a:xfrm>
          <a:prstGeom prst="line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2484438" y="4929188"/>
            <a:ext cx="4651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000">
                <a:solidFill>
                  <a:srgbClr val="FF0000"/>
                </a:solidFill>
              </a:rPr>
              <a:t>UAA</a:t>
            </a:r>
          </a:p>
        </p:txBody>
      </p:sp>
      <p:grpSp>
        <p:nvGrpSpPr>
          <p:cNvPr id="24" name="Group 78"/>
          <p:cNvGrpSpPr>
            <a:grpSpLocks noChangeAspect="1"/>
          </p:cNvGrpSpPr>
          <p:nvPr/>
        </p:nvGrpSpPr>
        <p:grpSpPr bwMode="auto">
          <a:xfrm>
            <a:off x="2589213" y="4516438"/>
            <a:ext cx="361950" cy="466725"/>
            <a:chOff x="4694" y="1447"/>
            <a:chExt cx="91" cy="119"/>
          </a:xfrm>
        </p:grpSpPr>
        <p:sp>
          <p:nvSpPr>
            <p:cNvPr id="25" name="Arc 79"/>
            <p:cNvSpPr>
              <a:spLocks noChangeAspect="1"/>
            </p:cNvSpPr>
            <p:nvPr/>
          </p:nvSpPr>
          <p:spPr bwMode="auto">
            <a:xfrm rot="10800000" flipH="1" flipV="1">
              <a:off x="4694" y="1447"/>
              <a:ext cx="91" cy="1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26" name="Arc 80"/>
            <p:cNvSpPr>
              <a:spLocks noChangeAspect="1"/>
            </p:cNvSpPr>
            <p:nvPr/>
          </p:nvSpPr>
          <p:spPr bwMode="auto">
            <a:xfrm rot="10800000" flipH="1" flipV="1">
              <a:off x="4694" y="1539"/>
              <a:ext cx="30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27" name="Arc 81"/>
            <p:cNvSpPr>
              <a:spLocks noChangeAspect="1"/>
            </p:cNvSpPr>
            <p:nvPr/>
          </p:nvSpPr>
          <p:spPr bwMode="auto">
            <a:xfrm rot="10800000" flipH="1" flipV="1">
              <a:off x="4723" y="1539"/>
              <a:ext cx="30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28" name="Arc 82"/>
            <p:cNvSpPr>
              <a:spLocks noChangeAspect="1"/>
            </p:cNvSpPr>
            <p:nvPr/>
          </p:nvSpPr>
          <p:spPr bwMode="auto">
            <a:xfrm rot="10800000" flipH="1" flipV="1">
              <a:off x="4753" y="1539"/>
              <a:ext cx="30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80 h 21880"/>
                <a:gd name="T2" fmla="*/ 43200 w 43200"/>
                <a:gd name="T3" fmla="*/ 21600 h 21880"/>
                <a:gd name="T4" fmla="*/ 21600 w 43200"/>
                <a:gd name="T5" fmla="*/ 21600 h 2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80" fill="none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80" stroke="0" extrusionOk="0">
                  <a:moveTo>
                    <a:pt x="1" y="21880"/>
                  </a:moveTo>
                  <a:cubicBezTo>
                    <a:pt x="0" y="21786"/>
                    <a:pt x="0" y="216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1" name="Rectangle 10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73113"/>
          </a:xfrm>
          <a:noFill/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itchFamily="34" charset="0"/>
                <a:cs typeface="Arial" pitchFamily="34" charset="0"/>
              </a:rPr>
              <a:t>Terminace translace</a:t>
            </a:r>
          </a:p>
        </p:txBody>
      </p:sp>
      <p:sp>
        <p:nvSpPr>
          <p:cNvPr id="30" name="Text Box 11"/>
          <p:cNvSpPr txBox="1">
            <a:spLocks noGrp="1" noChangeArrowheads="1"/>
          </p:cNvSpPr>
          <p:nvPr>
            <p:ph idx="1"/>
          </p:nvPr>
        </p:nvSpPr>
        <p:spPr bwMode="auto">
          <a:xfrm>
            <a:off x="8532440" y="4797152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B5249"/>
                </a:solidFill>
                <a:effectLst/>
                <a:uLnTx/>
                <a:uFillTx/>
              </a:rPr>
              <a:t>3'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38369E-6 C 0.01303 -0.00463 0.02483 -0.01321 0.03768 -0.01946 C 0.04132 -0.02294 0.0441 -0.02803 0.04792 -0.03105 C 0.05573 -0.0373 0.07362 -0.04541 0.08264 -0.04842 C 0.09428 -0.05908 0.10764 -0.06696 0.12032 -0.07553 C 0.13334 -0.08434 0.14566 -0.09592 0.15938 -0.10264 C 0.17188 -0.11515 0.18247 -0.1279 0.19428 -0.14133 C 0.19931 -0.1469 0.21025 -0.15663 0.21025 -0.15663 C 0.21407 -0.16497 0.2198 -0.16867 0.22466 -0.17609 C 0.22587 -0.17794 0.22622 -0.18049 0.22761 -0.18188 C 0.22917 -0.18373 0.2316 -0.18397 0.23334 -0.18582 C 0.23698 -0.18976 0.24358 -0.19926 0.24358 -0.19926 C 0.24584 -0.20853 0.25053 -0.21733 0.25365 -0.22637 " pathEditMode="relative" ptsTypes="ffffffffffff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7407E-6 C 0.04184 -0.0125 0.08368 -0.02477 0.12222 -0.03449 C 0.16076 -0.04421 0.18177 -0.05671 0.2309 -0.0588 C 0.28003 -0.06088 0.34861 -0.05417 0.41736 -0.04746 " pathEditMode="relative" ptsTypes="aa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1.73472E-18 C -0.02655 -0.02083 -0.05294 -0.04167 -0.06822 -0.07315 C -0.0835 -0.10463 -0.08732 -0.16065 -0.09218 -0.18842 C -0.09704 -0.2162 -0.09704 -0.22801 -0.09704 -0.23981 " pathEditMode="relative" ptsTypes="aa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C 0.0059 0.03195 0.01181 0.06389 0.03646 0.07709 C 0.06111 0.09028 0.11979 0.08218 0.14792 0.07963 C 0.17604 0.07709 0.1908 0.06922 0.20573 0.06158 " pathEditMode="relative" ptsTypes="aa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00"/>
          <p:cNvGrpSpPr>
            <a:grpSpLocks/>
          </p:cNvGrpSpPr>
          <p:nvPr/>
        </p:nvGrpSpPr>
        <p:grpSpPr bwMode="auto">
          <a:xfrm>
            <a:off x="3798888" y="42863"/>
            <a:ext cx="2655887" cy="6772275"/>
            <a:chOff x="2393" y="27"/>
            <a:chExt cx="1673" cy="4266"/>
          </a:xfrm>
        </p:grpSpPr>
        <p:sp>
          <p:nvSpPr>
            <p:cNvPr id="81617" name="Rectangle 721"/>
            <p:cNvSpPr>
              <a:spLocks noChangeAspect="1" noChangeArrowheads="1"/>
            </p:cNvSpPr>
            <p:nvPr/>
          </p:nvSpPr>
          <p:spPr bwMode="auto">
            <a:xfrm>
              <a:off x="2393" y="3436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</a:endParaRPr>
            </a:p>
          </p:txBody>
        </p:sp>
        <p:grpSp>
          <p:nvGrpSpPr>
            <p:cNvPr id="3" name="Group 932"/>
            <p:cNvGrpSpPr>
              <a:grpSpLocks/>
            </p:cNvGrpSpPr>
            <p:nvPr/>
          </p:nvGrpSpPr>
          <p:grpSpPr bwMode="auto">
            <a:xfrm>
              <a:off x="2960" y="3804"/>
              <a:ext cx="482" cy="443"/>
              <a:chOff x="952" y="2585"/>
              <a:chExt cx="482" cy="443"/>
            </a:xfrm>
          </p:grpSpPr>
          <p:grpSp>
            <p:nvGrpSpPr>
              <p:cNvPr id="4" name="Group 933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830" name="Freeform 934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831" name="Arc 935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832" name="Arc 936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833" name="Arc 937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5" name="Group 938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835" name="AutoShape 939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836" name="Arc 940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37" name="Arc 941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38" name="Arc 942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603" name="Rectangle 707"/>
            <p:cNvSpPr>
              <a:spLocks noChangeAspect="1" noChangeArrowheads="1"/>
            </p:cNvSpPr>
            <p:nvPr/>
          </p:nvSpPr>
          <p:spPr bwMode="auto">
            <a:xfrm>
              <a:off x="2393" y="2585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6" name="Group 921"/>
            <p:cNvGrpSpPr>
              <a:grpSpLocks/>
            </p:cNvGrpSpPr>
            <p:nvPr/>
          </p:nvGrpSpPr>
          <p:grpSpPr bwMode="auto">
            <a:xfrm>
              <a:off x="2948" y="2947"/>
              <a:ext cx="482" cy="443"/>
              <a:chOff x="952" y="2585"/>
              <a:chExt cx="482" cy="443"/>
            </a:xfrm>
          </p:grpSpPr>
          <p:grpSp>
            <p:nvGrpSpPr>
              <p:cNvPr id="7" name="Group 922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819" name="Freeform 923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820" name="Arc 924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821" name="Arc 925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822" name="Arc 926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8" name="Group 927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824" name="AutoShape 928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825" name="Arc 929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26" name="Arc 930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27" name="Arc 931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598" name="Rectangle 702"/>
            <p:cNvSpPr>
              <a:spLocks noChangeAspect="1" noChangeArrowheads="1"/>
            </p:cNvSpPr>
            <p:nvPr/>
          </p:nvSpPr>
          <p:spPr bwMode="auto">
            <a:xfrm>
              <a:off x="2393" y="1735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9" name="Group 910"/>
            <p:cNvGrpSpPr>
              <a:grpSpLocks/>
            </p:cNvGrpSpPr>
            <p:nvPr/>
          </p:nvGrpSpPr>
          <p:grpSpPr bwMode="auto">
            <a:xfrm>
              <a:off x="2830" y="2047"/>
              <a:ext cx="482" cy="443"/>
              <a:chOff x="952" y="2585"/>
              <a:chExt cx="482" cy="443"/>
            </a:xfrm>
          </p:grpSpPr>
          <p:grpSp>
            <p:nvGrpSpPr>
              <p:cNvPr id="10" name="Group 911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808" name="Freeform 912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809" name="Arc 913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810" name="Arc 914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811" name="Arc 915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11" name="Group 916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813" name="AutoShape 917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814" name="Arc 918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15" name="Arc 919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16" name="Arc 920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551" name="Rectangle 655"/>
            <p:cNvSpPr>
              <a:spLocks noChangeAspect="1" noChangeArrowheads="1"/>
            </p:cNvSpPr>
            <p:nvPr/>
          </p:nvSpPr>
          <p:spPr bwMode="auto">
            <a:xfrm>
              <a:off x="2393" y="878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2" name="Group 899"/>
            <p:cNvGrpSpPr>
              <a:grpSpLocks/>
            </p:cNvGrpSpPr>
            <p:nvPr/>
          </p:nvGrpSpPr>
          <p:grpSpPr bwMode="auto">
            <a:xfrm>
              <a:off x="2830" y="1178"/>
              <a:ext cx="482" cy="443"/>
              <a:chOff x="952" y="2585"/>
              <a:chExt cx="482" cy="443"/>
            </a:xfrm>
          </p:grpSpPr>
          <p:grpSp>
            <p:nvGrpSpPr>
              <p:cNvPr id="13" name="Group 900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797" name="Freeform 901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798" name="Arc 902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799" name="Arc 903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800" name="Arc 904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14" name="Group 905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802" name="AutoShape 906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803" name="Arc 907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04" name="Arc 908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05" name="Arc 909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553" name="Rectangle 657"/>
            <p:cNvSpPr>
              <a:spLocks noChangeAspect="1" noChangeArrowheads="1"/>
            </p:cNvSpPr>
            <p:nvPr/>
          </p:nvSpPr>
          <p:spPr bwMode="auto">
            <a:xfrm>
              <a:off x="2393" y="27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grpSp>
          <p:nvGrpSpPr>
            <p:cNvPr id="15" name="Group 888"/>
            <p:cNvGrpSpPr>
              <a:grpSpLocks/>
            </p:cNvGrpSpPr>
            <p:nvPr/>
          </p:nvGrpSpPr>
          <p:grpSpPr bwMode="auto">
            <a:xfrm>
              <a:off x="2847" y="328"/>
              <a:ext cx="482" cy="443"/>
              <a:chOff x="952" y="2585"/>
              <a:chExt cx="482" cy="443"/>
            </a:xfrm>
          </p:grpSpPr>
          <p:grpSp>
            <p:nvGrpSpPr>
              <p:cNvPr id="16" name="Group 889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786" name="Freeform 890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787" name="Arc 891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788" name="Arc 892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789" name="Arc 893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17" name="Group 894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791" name="AutoShape 895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792" name="Arc 896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793" name="Arc 897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794" name="Arc 898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552" name="Line 656"/>
            <p:cNvSpPr>
              <a:spLocks noChangeAspect="1" noChangeShapeType="1"/>
            </p:cNvSpPr>
            <p:nvPr/>
          </p:nvSpPr>
          <p:spPr bwMode="auto">
            <a:xfrm rot="900000" flipH="1">
              <a:off x="2648" y="1161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554" name="Text Box 658"/>
            <p:cNvSpPr txBox="1">
              <a:spLocks noChangeAspect="1" noChangeArrowheads="1"/>
            </p:cNvSpPr>
            <p:nvPr/>
          </p:nvSpPr>
          <p:spPr bwMode="auto">
            <a:xfrm>
              <a:off x="2491" y="642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555" name="Text Box 659"/>
            <p:cNvSpPr txBox="1">
              <a:spLocks noChangeAspect="1" noChangeArrowheads="1"/>
            </p:cNvSpPr>
            <p:nvPr/>
          </p:nvSpPr>
          <p:spPr bwMode="auto">
            <a:xfrm>
              <a:off x="3735" y="642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556" name="Text Box 660"/>
            <p:cNvSpPr txBox="1">
              <a:spLocks noChangeAspect="1" noChangeArrowheads="1"/>
            </p:cNvSpPr>
            <p:nvPr/>
          </p:nvSpPr>
          <p:spPr bwMode="auto">
            <a:xfrm>
              <a:off x="3388" y="642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grpSp>
          <p:nvGrpSpPr>
            <p:cNvPr id="18" name="Group 661"/>
            <p:cNvGrpSpPr>
              <a:grpSpLocks noChangeAspect="1"/>
            </p:cNvGrpSpPr>
            <p:nvPr/>
          </p:nvGrpSpPr>
          <p:grpSpPr bwMode="auto">
            <a:xfrm>
              <a:off x="3520" y="65"/>
              <a:ext cx="137" cy="339"/>
              <a:chOff x="2653" y="2478"/>
              <a:chExt cx="274" cy="680"/>
            </a:xfrm>
          </p:grpSpPr>
          <p:grpSp>
            <p:nvGrpSpPr>
              <p:cNvPr id="19" name="Group 662"/>
              <p:cNvGrpSpPr>
                <a:grpSpLocks noChangeAspect="1"/>
              </p:cNvGrpSpPr>
              <p:nvPr/>
            </p:nvGrpSpPr>
            <p:grpSpPr bwMode="auto">
              <a:xfrm>
                <a:off x="2653" y="2795"/>
                <a:ext cx="274" cy="363"/>
                <a:chOff x="1156" y="2205"/>
                <a:chExt cx="274" cy="363"/>
              </a:xfrm>
            </p:grpSpPr>
            <p:sp>
              <p:nvSpPr>
                <p:cNvPr id="81559" name="AutoShape 663"/>
                <p:cNvSpPr>
                  <a:spLocks noChangeAspect="1"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560" name="AutoShape 664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561" name="Oval 665"/>
                <p:cNvSpPr>
                  <a:spLocks noChangeAspect="1"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562" name="Oval 666"/>
                <p:cNvSpPr>
                  <a:spLocks noChangeAspect="1"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563" name="Oval 667"/>
                <p:cNvSpPr>
                  <a:spLocks noChangeAspect="1"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81564" name="Line 668"/>
              <p:cNvSpPr>
                <a:spLocks noChangeAspect="1" noChangeShapeType="1"/>
              </p:cNvSpPr>
              <p:nvPr/>
            </p:nvSpPr>
            <p:spPr bwMode="auto">
              <a:xfrm>
                <a:off x="2789" y="2705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81565" name="Oval 669"/>
              <p:cNvSpPr>
                <a:spLocks noChangeAspect="1" noChangeArrowheads="1"/>
              </p:cNvSpPr>
              <p:nvPr/>
            </p:nvSpPr>
            <p:spPr bwMode="auto">
              <a:xfrm>
                <a:off x="2675" y="2478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800" b="0">
                    <a:solidFill>
                      <a:schemeClr val="tx1"/>
                    </a:solidFill>
                  </a:rPr>
                  <a:t>aa</a:t>
                </a:r>
                <a:r>
                  <a:rPr kumimoji="1" lang="cs-CZ" sz="800" b="0" baseline="-25000">
                    <a:solidFill>
                      <a:schemeClr val="tx1"/>
                    </a:solidFill>
                  </a:rPr>
                  <a:t>4</a:t>
                </a:r>
                <a:endParaRPr kumimoji="1" lang="cs-CZ" sz="8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1566" name="Arc 670"/>
            <p:cNvSpPr>
              <a:spLocks noChangeAspect="1"/>
            </p:cNvSpPr>
            <p:nvPr/>
          </p:nvSpPr>
          <p:spPr bwMode="auto">
            <a:xfrm rot="10528175" flipH="1">
              <a:off x="3320" y="298"/>
              <a:ext cx="203" cy="15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9662"/>
                <a:gd name="T1" fmla="*/ 0 h 21600"/>
                <a:gd name="T2" fmla="*/ 19662 w 19662"/>
                <a:gd name="T3" fmla="*/ 12657 h 21600"/>
                <a:gd name="T4" fmla="*/ 0 w 1966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62" h="21600" fill="none" extrusionOk="0">
                  <a:moveTo>
                    <a:pt x="-1" y="0"/>
                  </a:moveTo>
                  <a:cubicBezTo>
                    <a:pt x="8468" y="0"/>
                    <a:pt x="16155" y="4948"/>
                    <a:pt x="19661" y="12657"/>
                  </a:cubicBezTo>
                </a:path>
                <a:path w="19662" h="21600" stroke="0" extrusionOk="0">
                  <a:moveTo>
                    <a:pt x="-1" y="0"/>
                  </a:moveTo>
                  <a:cubicBezTo>
                    <a:pt x="8468" y="0"/>
                    <a:pt x="16155" y="4948"/>
                    <a:pt x="19661" y="1265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 type="arrow" w="lg" len="sm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67" name="Text Box 671"/>
            <p:cNvSpPr txBox="1">
              <a:spLocks noChangeAspect="1" noChangeArrowheads="1"/>
            </p:cNvSpPr>
            <p:nvPr/>
          </p:nvSpPr>
          <p:spPr bwMode="auto">
            <a:xfrm>
              <a:off x="2481" y="149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568" name="Text Box 672"/>
            <p:cNvSpPr txBox="1">
              <a:spLocks noChangeAspect="1" noChangeArrowheads="1"/>
            </p:cNvSpPr>
            <p:nvPr/>
          </p:nvSpPr>
          <p:spPr bwMode="auto">
            <a:xfrm>
              <a:off x="3769" y="149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576" name="AutoShape 680"/>
            <p:cNvSpPr>
              <a:spLocks noChangeAspect="1" noChangeArrowheads="1"/>
            </p:cNvSpPr>
            <p:nvPr/>
          </p:nvSpPr>
          <p:spPr bwMode="auto">
            <a:xfrm>
              <a:off x="3040" y="1293"/>
              <a:ext cx="68" cy="135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77" name="AutoShape 681"/>
            <p:cNvSpPr>
              <a:spLocks noChangeAspect="1" noChangeArrowheads="1"/>
            </p:cNvSpPr>
            <p:nvPr/>
          </p:nvSpPr>
          <p:spPr bwMode="auto">
            <a:xfrm rot="16200000">
              <a:off x="3041" y="1348"/>
              <a:ext cx="68" cy="137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78" name="Oval 682"/>
            <p:cNvSpPr>
              <a:spLocks noChangeAspect="1" noChangeArrowheads="1"/>
            </p:cNvSpPr>
            <p:nvPr/>
          </p:nvSpPr>
          <p:spPr bwMode="auto">
            <a:xfrm>
              <a:off x="3030" y="145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79" name="Oval 683"/>
            <p:cNvSpPr>
              <a:spLocks noChangeAspect="1" noChangeArrowheads="1"/>
            </p:cNvSpPr>
            <p:nvPr/>
          </p:nvSpPr>
          <p:spPr bwMode="auto">
            <a:xfrm>
              <a:off x="3098" y="145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80" name="Oval 684"/>
            <p:cNvSpPr>
              <a:spLocks noChangeAspect="1" noChangeArrowheads="1"/>
            </p:cNvSpPr>
            <p:nvPr/>
          </p:nvSpPr>
          <p:spPr bwMode="auto">
            <a:xfrm>
              <a:off x="3063" y="145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81" name="Line 685"/>
            <p:cNvSpPr>
              <a:spLocks noChangeAspect="1" noChangeShapeType="1"/>
            </p:cNvSpPr>
            <p:nvPr/>
          </p:nvSpPr>
          <p:spPr bwMode="auto">
            <a:xfrm>
              <a:off x="3074" y="1248"/>
              <a:ext cx="0" cy="4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582" name="AutoShape 686"/>
            <p:cNvSpPr>
              <a:spLocks noChangeAspect="1" noChangeArrowheads="1"/>
            </p:cNvSpPr>
            <p:nvPr/>
          </p:nvSpPr>
          <p:spPr bwMode="auto">
            <a:xfrm>
              <a:off x="3164" y="1294"/>
              <a:ext cx="68" cy="136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83" name="AutoShape 687"/>
            <p:cNvSpPr>
              <a:spLocks noChangeAspect="1" noChangeArrowheads="1"/>
            </p:cNvSpPr>
            <p:nvPr/>
          </p:nvSpPr>
          <p:spPr bwMode="auto">
            <a:xfrm rot="16200000">
              <a:off x="3164" y="1350"/>
              <a:ext cx="67" cy="138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84" name="Oval 688"/>
            <p:cNvSpPr>
              <a:spLocks noChangeAspect="1" noChangeArrowheads="1"/>
            </p:cNvSpPr>
            <p:nvPr/>
          </p:nvSpPr>
          <p:spPr bwMode="auto">
            <a:xfrm>
              <a:off x="3152" y="1452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85" name="Oval 689"/>
            <p:cNvSpPr>
              <a:spLocks noChangeAspect="1" noChangeArrowheads="1"/>
            </p:cNvSpPr>
            <p:nvPr/>
          </p:nvSpPr>
          <p:spPr bwMode="auto">
            <a:xfrm>
              <a:off x="3220" y="1452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86" name="Oval 690"/>
            <p:cNvSpPr>
              <a:spLocks noChangeAspect="1" noChangeArrowheads="1"/>
            </p:cNvSpPr>
            <p:nvPr/>
          </p:nvSpPr>
          <p:spPr bwMode="auto">
            <a:xfrm>
              <a:off x="3186" y="1452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87" name="Line 691"/>
            <p:cNvSpPr>
              <a:spLocks noChangeAspect="1" noChangeShapeType="1"/>
            </p:cNvSpPr>
            <p:nvPr/>
          </p:nvSpPr>
          <p:spPr bwMode="auto">
            <a:xfrm>
              <a:off x="3198" y="1261"/>
              <a:ext cx="0" cy="44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588" name="Text Box 692"/>
            <p:cNvSpPr txBox="1">
              <a:spLocks noChangeAspect="1" noChangeArrowheads="1"/>
            </p:cNvSpPr>
            <p:nvPr/>
          </p:nvSpPr>
          <p:spPr bwMode="auto">
            <a:xfrm>
              <a:off x="3379" y="1498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81589" name="Oval 693"/>
            <p:cNvSpPr>
              <a:spLocks noChangeAspect="1" noChangeArrowheads="1"/>
            </p:cNvSpPr>
            <p:nvPr/>
          </p:nvSpPr>
          <p:spPr bwMode="auto">
            <a:xfrm>
              <a:off x="3017" y="1148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590" name="Oval 694"/>
            <p:cNvSpPr>
              <a:spLocks noChangeAspect="1" noChangeArrowheads="1"/>
            </p:cNvSpPr>
            <p:nvPr/>
          </p:nvSpPr>
          <p:spPr bwMode="auto">
            <a:xfrm>
              <a:off x="2882" y="1148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591" name="Oval 695"/>
            <p:cNvSpPr>
              <a:spLocks noChangeAspect="1" noChangeArrowheads="1"/>
            </p:cNvSpPr>
            <p:nvPr/>
          </p:nvSpPr>
          <p:spPr bwMode="auto">
            <a:xfrm>
              <a:off x="2705" y="1133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81592" name="AutoShape 696"/>
            <p:cNvCxnSpPr>
              <a:cxnSpLocks noChangeAspect="1" noChangeShapeType="1"/>
              <a:stCxn id="81590" idx="6"/>
              <a:endCxn id="81589" idx="2"/>
            </p:cNvCxnSpPr>
            <p:nvPr/>
          </p:nvCxnSpPr>
          <p:spPr bwMode="auto">
            <a:xfrm>
              <a:off x="2994" y="1204"/>
              <a:ext cx="23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1593" name="AutoShape 697"/>
            <p:cNvCxnSpPr>
              <a:cxnSpLocks noChangeAspect="1" noChangeShapeType="1"/>
              <a:stCxn id="81591" idx="6"/>
              <a:endCxn id="81590" idx="2"/>
            </p:cNvCxnSpPr>
            <p:nvPr/>
          </p:nvCxnSpPr>
          <p:spPr bwMode="auto">
            <a:xfrm>
              <a:off x="2818" y="1190"/>
              <a:ext cx="64" cy="15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1594" name="Text Box 698"/>
            <p:cNvSpPr txBox="1">
              <a:spLocks noChangeAspect="1" noChangeArrowheads="1"/>
            </p:cNvSpPr>
            <p:nvPr/>
          </p:nvSpPr>
          <p:spPr bwMode="auto">
            <a:xfrm>
              <a:off x="2450" y="1076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81595" name="Oval 699"/>
            <p:cNvSpPr>
              <a:spLocks noChangeAspect="1" noChangeArrowheads="1"/>
            </p:cNvSpPr>
            <p:nvPr/>
          </p:nvSpPr>
          <p:spPr bwMode="auto">
            <a:xfrm>
              <a:off x="3152" y="1148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596" name="Line 700"/>
            <p:cNvSpPr>
              <a:spLocks noChangeAspect="1" noChangeShapeType="1"/>
            </p:cNvSpPr>
            <p:nvPr/>
          </p:nvSpPr>
          <p:spPr bwMode="auto">
            <a:xfrm flipV="1">
              <a:off x="2474" y="1486"/>
              <a:ext cx="1519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597" name="Arc 701"/>
            <p:cNvSpPr>
              <a:spLocks noChangeAspect="1"/>
            </p:cNvSpPr>
            <p:nvPr/>
          </p:nvSpPr>
          <p:spPr bwMode="auto">
            <a:xfrm rot="1225040" flipH="1">
              <a:off x="3071" y="1101"/>
              <a:ext cx="124" cy="56"/>
            </a:xfrm>
            <a:custGeom>
              <a:avLst/>
              <a:gdLst>
                <a:gd name="G0" fmla="+- 19649 0 0"/>
                <a:gd name="G1" fmla="+- 21600 0 0"/>
                <a:gd name="G2" fmla="+- 21600 0 0"/>
                <a:gd name="T0" fmla="*/ 0 w 41249"/>
                <a:gd name="T1" fmla="*/ 12630 h 21600"/>
                <a:gd name="T2" fmla="*/ 41249 w 41249"/>
                <a:gd name="T3" fmla="*/ 21600 h 21600"/>
                <a:gd name="T4" fmla="*/ 19649 w 412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249" h="21600" fill="none" extrusionOk="0">
                  <a:moveTo>
                    <a:pt x="-1" y="12629"/>
                  </a:moveTo>
                  <a:cubicBezTo>
                    <a:pt x="3511" y="4936"/>
                    <a:pt x="11191" y="-1"/>
                    <a:pt x="19649" y="0"/>
                  </a:cubicBezTo>
                  <a:cubicBezTo>
                    <a:pt x="31578" y="0"/>
                    <a:pt x="41249" y="9670"/>
                    <a:pt x="41249" y="21600"/>
                  </a:cubicBezTo>
                </a:path>
                <a:path w="41249" h="21600" stroke="0" extrusionOk="0">
                  <a:moveTo>
                    <a:pt x="-1" y="12629"/>
                  </a:moveTo>
                  <a:cubicBezTo>
                    <a:pt x="3511" y="4936"/>
                    <a:pt x="11191" y="-1"/>
                    <a:pt x="19649" y="0"/>
                  </a:cubicBezTo>
                  <a:cubicBezTo>
                    <a:pt x="31578" y="0"/>
                    <a:pt x="41249" y="9670"/>
                    <a:pt x="41249" y="21600"/>
                  </a:cubicBezTo>
                  <a:lnTo>
                    <a:pt x="19649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 type="arrow" w="lg" len="sm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599" name="Text Box 703"/>
            <p:cNvSpPr txBox="1">
              <a:spLocks noChangeAspect="1" noChangeArrowheads="1"/>
            </p:cNvSpPr>
            <p:nvPr/>
          </p:nvSpPr>
          <p:spPr bwMode="auto">
            <a:xfrm>
              <a:off x="2503" y="2332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600" name="Text Box 704"/>
            <p:cNvSpPr txBox="1">
              <a:spLocks noChangeAspect="1" noChangeArrowheads="1"/>
            </p:cNvSpPr>
            <p:nvPr/>
          </p:nvSpPr>
          <p:spPr bwMode="auto">
            <a:xfrm>
              <a:off x="3784" y="2356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601" name="Text Box 705"/>
            <p:cNvSpPr txBox="1">
              <a:spLocks noChangeAspect="1" noChangeArrowheads="1"/>
            </p:cNvSpPr>
            <p:nvPr/>
          </p:nvSpPr>
          <p:spPr bwMode="auto">
            <a:xfrm>
              <a:off x="3354" y="2337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81602" name="Line 706"/>
            <p:cNvSpPr>
              <a:spLocks noChangeAspect="1" noChangeShapeType="1"/>
            </p:cNvSpPr>
            <p:nvPr/>
          </p:nvSpPr>
          <p:spPr bwMode="auto">
            <a:xfrm>
              <a:off x="3303" y="2235"/>
              <a:ext cx="19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arrow" w="lg" len="sm"/>
            </a:ln>
            <a:effectLst/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" name="Group 708"/>
            <p:cNvGrpSpPr>
              <a:grpSpLocks noChangeAspect="1"/>
            </p:cNvGrpSpPr>
            <p:nvPr/>
          </p:nvGrpSpPr>
          <p:grpSpPr bwMode="auto">
            <a:xfrm>
              <a:off x="3584" y="2636"/>
              <a:ext cx="138" cy="340"/>
              <a:chOff x="2653" y="2478"/>
              <a:chExt cx="274" cy="680"/>
            </a:xfrm>
          </p:grpSpPr>
          <p:grpSp>
            <p:nvGrpSpPr>
              <p:cNvPr id="21" name="Group 709"/>
              <p:cNvGrpSpPr>
                <a:grpSpLocks noChangeAspect="1"/>
              </p:cNvGrpSpPr>
              <p:nvPr/>
            </p:nvGrpSpPr>
            <p:grpSpPr bwMode="auto">
              <a:xfrm>
                <a:off x="2653" y="2795"/>
                <a:ext cx="274" cy="363"/>
                <a:chOff x="1156" y="2205"/>
                <a:chExt cx="274" cy="363"/>
              </a:xfrm>
            </p:grpSpPr>
            <p:sp>
              <p:nvSpPr>
                <p:cNvPr id="81606" name="AutoShape 710"/>
                <p:cNvSpPr>
                  <a:spLocks noChangeAspect="1"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607" name="AutoShape 711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608" name="Oval 712"/>
                <p:cNvSpPr>
                  <a:spLocks noChangeAspect="1"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609" name="Oval 713"/>
                <p:cNvSpPr>
                  <a:spLocks noChangeAspect="1"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610" name="Oval 714"/>
                <p:cNvSpPr>
                  <a:spLocks noChangeAspect="1"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81611" name="Line 715"/>
              <p:cNvSpPr>
                <a:spLocks noChangeAspect="1" noChangeShapeType="1"/>
              </p:cNvSpPr>
              <p:nvPr/>
            </p:nvSpPr>
            <p:spPr bwMode="auto">
              <a:xfrm>
                <a:off x="2789" y="2705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81612" name="Oval 716"/>
              <p:cNvSpPr>
                <a:spLocks noChangeAspect="1" noChangeArrowheads="1"/>
              </p:cNvSpPr>
              <p:nvPr/>
            </p:nvSpPr>
            <p:spPr bwMode="auto">
              <a:xfrm>
                <a:off x="2675" y="2478"/>
                <a:ext cx="227" cy="22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kumimoji="1" lang="cs-CZ" sz="800" b="0">
                    <a:solidFill>
                      <a:schemeClr val="tx1"/>
                    </a:solidFill>
                  </a:rPr>
                  <a:t>aa</a:t>
                </a:r>
                <a:r>
                  <a:rPr kumimoji="1" lang="cs-CZ" sz="800" b="0" baseline="-25000">
                    <a:solidFill>
                      <a:schemeClr val="tx1"/>
                    </a:solidFill>
                  </a:rPr>
                  <a:t>5</a:t>
                </a:r>
                <a:endParaRPr kumimoji="1" lang="cs-CZ" sz="8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1613" name="Text Box 717"/>
            <p:cNvSpPr txBox="1">
              <a:spLocks noChangeAspect="1" noChangeArrowheads="1"/>
            </p:cNvSpPr>
            <p:nvPr/>
          </p:nvSpPr>
          <p:spPr bwMode="auto">
            <a:xfrm>
              <a:off x="2463" y="323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614" name="Text Box 718"/>
            <p:cNvSpPr txBox="1">
              <a:spLocks noChangeAspect="1" noChangeArrowheads="1"/>
            </p:cNvSpPr>
            <p:nvPr/>
          </p:nvSpPr>
          <p:spPr bwMode="auto">
            <a:xfrm>
              <a:off x="3777" y="323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615" name="Text Box 719"/>
            <p:cNvSpPr txBox="1">
              <a:spLocks noChangeAspect="1" noChangeArrowheads="1"/>
            </p:cNvSpPr>
            <p:nvPr/>
          </p:nvSpPr>
          <p:spPr bwMode="auto">
            <a:xfrm>
              <a:off x="3436" y="3238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81616" name="Arc 720"/>
            <p:cNvSpPr>
              <a:spLocks noChangeAspect="1"/>
            </p:cNvSpPr>
            <p:nvPr/>
          </p:nvSpPr>
          <p:spPr bwMode="auto">
            <a:xfrm rot="10528175" flipH="1">
              <a:off x="3445" y="3001"/>
              <a:ext cx="224" cy="1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 type="arrow" w="lg" len="sm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18" name="Text Box 722"/>
            <p:cNvSpPr txBox="1">
              <a:spLocks noChangeAspect="1" noChangeArrowheads="1"/>
            </p:cNvSpPr>
            <p:nvPr/>
          </p:nvSpPr>
          <p:spPr bwMode="auto">
            <a:xfrm>
              <a:off x="2463" y="408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619" name="Text Box 723"/>
            <p:cNvSpPr txBox="1">
              <a:spLocks noChangeAspect="1" noChangeArrowheads="1"/>
            </p:cNvSpPr>
            <p:nvPr/>
          </p:nvSpPr>
          <p:spPr bwMode="auto">
            <a:xfrm>
              <a:off x="3777" y="4088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620" name="Text Box 724"/>
            <p:cNvSpPr txBox="1">
              <a:spLocks noChangeAspect="1" noChangeArrowheads="1"/>
            </p:cNvSpPr>
            <p:nvPr/>
          </p:nvSpPr>
          <p:spPr bwMode="auto">
            <a:xfrm>
              <a:off x="3436" y="4088"/>
              <a:ext cx="3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200" b="0">
                  <a:solidFill>
                    <a:srgbClr val="3366FF"/>
                  </a:solidFill>
                </a:rPr>
                <a:t>mRNA</a:t>
              </a:r>
            </a:p>
          </p:txBody>
        </p:sp>
        <p:grpSp>
          <p:nvGrpSpPr>
            <p:cNvPr id="22" name="Group 725"/>
            <p:cNvGrpSpPr>
              <a:grpSpLocks noChangeAspect="1"/>
            </p:cNvGrpSpPr>
            <p:nvPr/>
          </p:nvGrpSpPr>
          <p:grpSpPr bwMode="auto">
            <a:xfrm>
              <a:off x="2643" y="3790"/>
              <a:ext cx="136" cy="183"/>
              <a:chOff x="521" y="3248"/>
              <a:chExt cx="274" cy="368"/>
            </a:xfrm>
          </p:grpSpPr>
          <p:sp>
            <p:nvSpPr>
              <p:cNvPr id="81622" name="AutoShape 726"/>
              <p:cNvSpPr>
                <a:spLocks noChangeAspect="1" noChangeArrowheads="1"/>
              </p:cNvSpPr>
              <p:nvPr/>
            </p:nvSpPr>
            <p:spPr bwMode="auto">
              <a:xfrm>
                <a:off x="589" y="3248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623" name="AutoShape 727"/>
              <p:cNvSpPr>
                <a:spLocks noChangeAspect="1" noChangeArrowheads="1"/>
              </p:cNvSpPr>
              <p:nvPr/>
            </p:nvSpPr>
            <p:spPr bwMode="auto">
              <a:xfrm rot="16200000">
                <a:off x="590" y="3361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624" name="Oval 728"/>
              <p:cNvSpPr>
                <a:spLocks noChangeAspect="1" noChangeArrowheads="1"/>
              </p:cNvSpPr>
              <p:nvPr/>
            </p:nvSpPr>
            <p:spPr bwMode="auto">
              <a:xfrm>
                <a:off x="567" y="3571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625" name="Oval 729"/>
              <p:cNvSpPr>
                <a:spLocks noChangeAspect="1" noChangeArrowheads="1"/>
              </p:cNvSpPr>
              <p:nvPr/>
            </p:nvSpPr>
            <p:spPr bwMode="auto">
              <a:xfrm>
                <a:off x="703" y="3571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626" name="Oval 730"/>
              <p:cNvSpPr>
                <a:spLocks noChangeAspect="1" noChangeArrowheads="1"/>
              </p:cNvSpPr>
              <p:nvPr/>
            </p:nvSpPr>
            <p:spPr bwMode="auto">
              <a:xfrm>
                <a:off x="634" y="3571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81627" name="Text Box 731"/>
            <p:cNvSpPr txBox="1">
              <a:spLocks noChangeAspect="1" noChangeArrowheads="1"/>
            </p:cNvSpPr>
            <p:nvPr/>
          </p:nvSpPr>
          <p:spPr bwMode="auto">
            <a:xfrm>
              <a:off x="2401" y="3794"/>
              <a:ext cx="1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176713"/>
              <a:endParaRPr lang="en-US" sz="1000" b="0">
                <a:solidFill>
                  <a:schemeClr val="tx1"/>
                </a:solidFill>
              </a:endParaRPr>
            </a:p>
          </p:txBody>
        </p:sp>
        <p:sp>
          <p:nvSpPr>
            <p:cNvPr id="81628" name="Text Box 732"/>
            <p:cNvSpPr txBox="1">
              <a:spLocks noChangeAspect="1" noChangeArrowheads="1"/>
            </p:cNvSpPr>
            <p:nvPr/>
          </p:nvSpPr>
          <p:spPr bwMode="auto">
            <a:xfrm>
              <a:off x="2393" y="3798"/>
              <a:ext cx="28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176713"/>
              <a:r>
                <a:rPr lang="cs-CZ" sz="800" b="0">
                  <a:solidFill>
                    <a:schemeClr val="tx1"/>
                  </a:solidFill>
                </a:rPr>
                <a:t>tRNA</a:t>
              </a:r>
            </a:p>
          </p:txBody>
        </p:sp>
        <p:sp>
          <p:nvSpPr>
            <p:cNvPr id="81629" name="Line 733"/>
            <p:cNvSpPr>
              <a:spLocks noChangeAspect="1" noChangeShapeType="1"/>
            </p:cNvSpPr>
            <p:nvPr/>
          </p:nvSpPr>
          <p:spPr bwMode="auto">
            <a:xfrm rot="900000" flipH="1">
              <a:off x="2655" y="311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37" name="AutoShape 741"/>
            <p:cNvSpPr>
              <a:spLocks noChangeAspect="1" noChangeArrowheads="1"/>
            </p:cNvSpPr>
            <p:nvPr/>
          </p:nvSpPr>
          <p:spPr bwMode="auto">
            <a:xfrm>
              <a:off x="3047" y="443"/>
              <a:ext cx="68" cy="135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38" name="AutoShape 742"/>
            <p:cNvSpPr>
              <a:spLocks noChangeAspect="1" noChangeArrowheads="1"/>
            </p:cNvSpPr>
            <p:nvPr/>
          </p:nvSpPr>
          <p:spPr bwMode="auto">
            <a:xfrm rot="16200000">
              <a:off x="3048" y="498"/>
              <a:ext cx="68" cy="137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39" name="Oval 743"/>
            <p:cNvSpPr>
              <a:spLocks noChangeAspect="1" noChangeArrowheads="1"/>
            </p:cNvSpPr>
            <p:nvPr/>
          </p:nvSpPr>
          <p:spPr bwMode="auto">
            <a:xfrm>
              <a:off x="3037" y="60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40" name="Oval 744"/>
            <p:cNvSpPr>
              <a:spLocks noChangeAspect="1" noChangeArrowheads="1"/>
            </p:cNvSpPr>
            <p:nvPr/>
          </p:nvSpPr>
          <p:spPr bwMode="auto">
            <a:xfrm>
              <a:off x="3105" y="60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41" name="Oval 745"/>
            <p:cNvSpPr>
              <a:spLocks noChangeAspect="1" noChangeArrowheads="1"/>
            </p:cNvSpPr>
            <p:nvPr/>
          </p:nvSpPr>
          <p:spPr bwMode="auto">
            <a:xfrm>
              <a:off x="3070" y="60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42" name="Line 746"/>
            <p:cNvSpPr>
              <a:spLocks noChangeAspect="1" noChangeShapeType="1"/>
            </p:cNvSpPr>
            <p:nvPr/>
          </p:nvSpPr>
          <p:spPr bwMode="auto">
            <a:xfrm>
              <a:off x="3081" y="398"/>
              <a:ext cx="0" cy="4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43" name="Oval 747"/>
            <p:cNvSpPr>
              <a:spLocks noChangeAspect="1" noChangeArrowheads="1"/>
            </p:cNvSpPr>
            <p:nvPr/>
          </p:nvSpPr>
          <p:spPr bwMode="auto">
            <a:xfrm>
              <a:off x="3024" y="298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644" name="Oval 748"/>
            <p:cNvSpPr>
              <a:spLocks noChangeAspect="1" noChangeArrowheads="1"/>
            </p:cNvSpPr>
            <p:nvPr/>
          </p:nvSpPr>
          <p:spPr bwMode="auto">
            <a:xfrm>
              <a:off x="2889" y="298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645" name="Oval 749"/>
            <p:cNvSpPr>
              <a:spLocks noChangeAspect="1" noChangeArrowheads="1"/>
            </p:cNvSpPr>
            <p:nvPr/>
          </p:nvSpPr>
          <p:spPr bwMode="auto">
            <a:xfrm>
              <a:off x="2712" y="283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81646" name="AutoShape 750"/>
            <p:cNvCxnSpPr>
              <a:cxnSpLocks noChangeAspect="1" noChangeShapeType="1"/>
              <a:stCxn id="81644" idx="6"/>
              <a:endCxn id="81643" idx="2"/>
            </p:cNvCxnSpPr>
            <p:nvPr/>
          </p:nvCxnSpPr>
          <p:spPr bwMode="auto">
            <a:xfrm>
              <a:off x="3001" y="354"/>
              <a:ext cx="23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1647" name="AutoShape 751"/>
            <p:cNvCxnSpPr>
              <a:cxnSpLocks noChangeAspect="1" noChangeShapeType="1"/>
              <a:stCxn id="81645" idx="6"/>
              <a:endCxn id="81644" idx="2"/>
            </p:cNvCxnSpPr>
            <p:nvPr/>
          </p:nvCxnSpPr>
          <p:spPr bwMode="auto">
            <a:xfrm>
              <a:off x="2825" y="340"/>
              <a:ext cx="64" cy="15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1648" name="Text Box 752"/>
            <p:cNvSpPr txBox="1">
              <a:spLocks noChangeAspect="1" noChangeArrowheads="1"/>
            </p:cNvSpPr>
            <p:nvPr/>
          </p:nvSpPr>
          <p:spPr bwMode="auto">
            <a:xfrm>
              <a:off x="2457" y="226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81649" name="Line 753"/>
            <p:cNvSpPr>
              <a:spLocks noChangeAspect="1" noChangeShapeType="1"/>
            </p:cNvSpPr>
            <p:nvPr/>
          </p:nvSpPr>
          <p:spPr bwMode="auto">
            <a:xfrm flipV="1">
              <a:off x="2453" y="635"/>
              <a:ext cx="1513" cy="0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51" name="Line 755"/>
            <p:cNvSpPr>
              <a:spLocks noChangeAspect="1" noChangeShapeType="1"/>
            </p:cNvSpPr>
            <p:nvPr/>
          </p:nvSpPr>
          <p:spPr bwMode="auto">
            <a:xfrm rot="900000" flipH="1">
              <a:off x="2696" y="1965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59" name="AutoShape 763"/>
            <p:cNvSpPr>
              <a:spLocks noChangeAspect="1" noChangeArrowheads="1"/>
            </p:cNvSpPr>
            <p:nvPr/>
          </p:nvSpPr>
          <p:spPr bwMode="auto">
            <a:xfrm>
              <a:off x="3038" y="2154"/>
              <a:ext cx="68" cy="135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60" name="AutoShape 764"/>
            <p:cNvSpPr>
              <a:spLocks noChangeAspect="1" noChangeArrowheads="1"/>
            </p:cNvSpPr>
            <p:nvPr/>
          </p:nvSpPr>
          <p:spPr bwMode="auto">
            <a:xfrm rot="16200000">
              <a:off x="3039" y="2209"/>
              <a:ext cx="68" cy="137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61" name="Oval 765"/>
            <p:cNvSpPr>
              <a:spLocks noChangeAspect="1" noChangeArrowheads="1"/>
            </p:cNvSpPr>
            <p:nvPr/>
          </p:nvSpPr>
          <p:spPr bwMode="auto">
            <a:xfrm>
              <a:off x="3028" y="2312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62" name="Oval 766"/>
            <p:cNvSpPr>
              <a:spLocks noChangeAspect="1" noChangeArrowheads="1"/>
            </p:cNvSpPr>
            <p:nvPr/>
          </p:nvSpPr>
          <p:spPr bwMode="auto">
            <a:xfrm>
              <a:off x="3096" y="2312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63" name="Oval 767"/>
            <p:cNvSpPr>
              <a:spLocks noChangeAspect="1" noChangeArrowheads="1"/>
            </p:cNvSpPr>
            <p:nvPr/>
          </p:nvSpPr>
          <p:spPr bwMode="auto">
            <a:xfrm>
              <a:off x="3061" y="2312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64" name="Line 768"/>
            <p:cNvSpPr>
              <a:spLocks noChangeAspect="1" noChangeShapeType="1"/>
            </p:cNvSpPr>
            <p:nvPr/>
          </p:nvSpPr>
          <p:spPr bwMode="auto">
            <a:xfrm rot="19800000">
              <a:off x="3172" y="1993"/>
              <a:ext cx="0" cy="8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65" name="AutoShape 769"/>
            <p:cNvSpPr>
              <a:spLocks noChangeAspect="1" noChangeArrowheads="1"/>
            </p:cNvSpPr>
            <p:nvPr/>
          </p:nvSpPr>
          <p:spPr bwMode="auto">
            <a:xfrm>
              <a:off x="3162" y="2155"/>
              <a:ext cx="68" cy="136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66" name="AutoShape 770"/>
            <p:cNvSpPr>
              <a:spLocks noChangeAspect="1" noChangeArrowheads="1"/>
            </p:cNvSpPr>
            <p:nvPr/>
          </p:nvSpPr>
          <p:spPr bwMode="auto">
            <a:xfrm rot="16200000">
              <a:off x="3162" y="2211"/>
              <a:ext cx="67" cy="138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67" name="Oval 771"/>
            <p:cNvSpPr>
              <a:spLocks noChangeAspect="1" noChangeArrowheads="1"/>
            </p:cNvSpPr>
            <p:nvPr/>
          </p:nvSpPr>
          <p:spPr bwMode="auto">
            <a:xfrm>
              <a:off x="3150" y="2313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68" name="Oval 772"/>
            <p:cNvSpPr>
              <a:spLocks noChangeAspect="1" noChangeArrowheads="1"/>
            </p:cNvSpPr>
            <p:nvPr/>
          </p:nvSpPr>
          <p:spPr bwMode="auto">
            <a:xfrm>
              <a:off x="3218" y="2313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69" name="Oval 773"/>
            <p:cNvSpPr>
              <a:spLocks noChangeAspect="1" noChangeArrowheads="1"/>
            </p:cNvSpPr>
            <p:nvPr/>
          </p:nvSpPr>
          <p:spPr bwMode="auto">
            <a:xfrm>
              <a:off x="3184" y="2313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70" name="Line 774"/>
            <p:cNvSpPr>
              <a:spLocks noChangeAspect="1" noChangeShapeType="1"/>
            </p:cNvSpPr>
            <p:nvPr/>
          </p:nvSpPr>
          <p:spPr bwMode="auto">
            <a:xfrm>
              <a:off x="3196" y="2122"/>
              <a:ext cx="0" cy="44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71" name="Oval 775"/>
            <p:cNvSpPr>
              <a:spLocks noChangeAspect="1" noChangeArrowheads="1"/>
            </p:cNvSpPr>
            <p:nvPr/>
          </p:nvSpPr>
          <p:spPr bwMode="auto">
            <a:xfrm>
              <a:off x="3065" y="1909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672" name="Oval 776"/>
            <p:cNvSpPr>
              <a:spLocks noChangeAspect="1" noChangeArrowheads="1"/>
            </p:cNvSpPr>
            <p:nvPr/>
          </p:nvSpPr>
          <p:spPr bwMode="auto">
            <a:xfrm>
              <a:off x="2909" y="1908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673" name="Oval 777"/>
            <p:cNvSpPr>
              <a:spLocks noChangeAspect="1" noChangeArrowheads="1"/>
            </p:cNvSpPr>
            <p:nvPr/>
          </p:nvSpPr>
          <p:spPr bwMode="auto">
            <a:xfrm>
              <a:off x="2753" y="1908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81674" name="AutoShape 778"/>
            <p:cNvCxnSpPr>
              <a:cxnSpLocks noChangeAspect="1" noChangeShapeType="1"/>
              <a:stCxn id="81672" idx="6"/>
              <a:endCxn id="81671" idx="2"/>
            </p:cNvCxnSpPr>
            <p:nvPr/>
          </p:nvCxnSpPr>
          <p:spPr bwMode="auto">
            <a:xfrm>
              <a:off x="3021" y="1965"/>
              <a:ext cx="44" cy="1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1675" name="AutoShape 779"/>
            <p:cNvCxnSpPr>
              <a:cxnSpLocks noChangeAspect="1" noChangeShapeType="1"/>
              <a:stCxn id="81673" idx="6"/>
              <a:endCxn id="81672" idx="2"/>
            </p:cNvCxnSpPr>
            <p:nvPr/>
          </p:nvCxnSpPr>
          <p:spPr bwMode="auto">
            <a:xfrm>
              <a:off x="2866" y="1965"/>
              <a:ext cx="43" cy="0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1676" name="Text Box 780"/>
            <p:cNvSpPr txBox="1">
              <a:spLocks noChangeAspect="1" noChangeArrowheads="1"/>
            </p:cNvSpPr>
            <p:nvPr/>
          </p:nvSpPr>
          <p:spPr bwMode="auto">
            <a:xfrm>
              <a:off x="2478" y="1851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81677" name="Oval 781"/>
            <p:cNvSpPr>
              <a:spLocks noChangeAspect="1" noChangeArrowheads="1"/>
            </p:cNvSpPr>
            <p:nvPr/>
          </p:nvSpPr>
          <p:spPr bwMode="auto">
            <a:xfrm>
              <a:off x="3150" y="2009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678" name="Line 782"/>
            <p:cNvSpPr>
              <a:spLocks noChangeAspect="1" noChangeShapeType="1"/>
            </p:cNvSpPr>
            <p:nvPr/>
          </p:nvSpPr>
          <p:spPr bwMode="auto">
            <a:xfrm flipV="1">
              <a:off x="2488" y="2343"/>
              <a:ext cx="1521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79" name="Line 783"/>
            <p:cNvSpPr>
              <a:spLocks noChangeAspect="1" noChangeShapeType="1"/>
            </p:cNvSpPr>
            <p:nvPr/>
          </p:nvSpPr>
          <p:spPr bwMode="auto">
            <a:xfrm rot="900000" flipH="1">
              <a:off x="2701" y="2863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87" name="AutoShape 791"/>
            <p:cNvSpPr>
              <a:spLocks noChangeAspect="1" noChangeArrowheads="1"/>
            </p:cNvSpPr>
            <p:nvPr/>
          </p:nvSpPr>
          <p:spPr bwMode="auto">
            <a:xfrm>
              <a:off x="3043" y="3052"/>
              <a:ext cx="68" cy="135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88" name="AutoShape 792"/>
            <p:cNvSpPr>
              <a:spLocks noChangeAspect="1" noChangeArrowheads="1"/>
            </p:cNvSpPr>
            <p:nvPr/>
          </p:nvSpPr>
          <p:spPr bwMode="auto">
            <a:xfrm rot="16200000">
              <a:off x="3044" y="3107"/>
              <a:ext cx="68" cy="137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89" name="Oval 793"/>
            <p:cNvSpPr>
              <a:spLocks noChangeAspect="1" noChangeArrowheads="1"/>
            </p:cNvSpPr>
            <p:nvPr/>
          </p:nvSpPr>
          <p:spPr bwMode="auto">
            <a:xfrm>
              <a:off x="3033" y="3210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90" name="Oval 794"/>
            <p:cNvSpPr>
              <a:spLocks noChangeAspect="1" noChangeArrowheads="1"/>
            </p:cNvSpPr>
            <p:nvPr/>
          </p:nvSpPr>
          <p:spPr bwMode="auto">
            <a:xfrm>
              <a:off x="3101" y="3210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91" name="Oval 795"/>
            <p:cNvSpPr>
              <a:spLocks noChangeAspect="1" noChangeArrowheads="1"/>
            </p:cNvSpPr>
            <p:nvPr/>
          </p:nvSpPr>
          <p:spPr bwMode="auto">
            <a:xfrm>
              <a:off x="3066" y="3210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92" name="Line 796"/>
            <p:cNvSpPr>
              <a:spLocks noChangeAspect="1" noChangeShapeType="1"/>
            </p:cNvSpPr>
            <p:nvPr/>
          </p:nvSpPr>
          <p:spPr bwMode="auto">
            <a:xfrm rot="19800000">
              <a:off x="3187" y="2891"/>
              <a:ext cx="0" cy="8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93" name="AutoShape 797"/>
            <p:cNvSpPr>
              <a:spLocks noChangeAspect="1" noChangeArrowheads="1"/>
            </p:cNvSpPr>
            <p:nvPr/>
          </p:nvSpPr>
          <p:spPr bwMode="auto">
            <a:xfrm>
              <a:off x="3167" y="3053"/>
              <a:ext cx="68" cy="136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94" name="AutoShape 798"/>
            <p:cNvSpPr>
              <a:spLocks noChangeAspect="1" noChangeArrowheads="1"/>
            </p:cNvSpPr>
            <p:nvPr/>
          </p:nvSpPr>
          <p:spPr bwMode="auto">
            <a:xfrm rot="16200000">
              <a:off x="3169" y="3109"/>
              <a:ext cx="67" cy="138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95" name="Oval 799"/>
            <p:cNvSpPr>
              <a:spLocks noChangeAspect="1" noChangeArrowheads="1"/>
            </p:cNvSpPr>
            <p:nvPr/>
          </p:nvSpPr>
          <p:spPr bwMode="auto">
            <a:xfrm>
              <a:off x="3155" y="3211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96" name="Oval 800"/>
            <p:cNvSpPr>
              <a:spLocks noChangeAspect="1" noChangeArrowheads="1"/>
            </p:cNvSpPr>
            <p:nvPr/>
          </p:nvSpPr>
          <p:spPr bwMode="auto">
            <a:xfrm>
              <a:off x="3223" y="3211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97" name="Oval 801"/>
            <p:cNvSpPr>
              <a:spLocks noChangeAspect="1" noChangeArrowheads="1"/>
            </p:cNvSpPr>
            <p:nvPr/>
          </p:nvSpPr>
          <p:spPr bwMode="auto">
            <a:xfrm>
              <a:off x="3189" y="321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698" name="Line 802"/>
            <p:cNvSpPr>
              <a:spLocks noChangeAspect="1" noChangeShapeType="1"/>
            </p:cNvSpPr>
            <p:nvPr/>
          </p:nvSpPr>
          <p:spPr bwMode="auto">
            <a:xfrm>
              <a:off x="3203" y="3020"/>
              <a:ext cx="0" cy="44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699" name="Oval 803"/>
            <p:cNvSpPr>
              <a:spLocks noChangeAspect="1" noChangeArrowheads="1"/>
            </p:cNvSpPr>
            <p:nvPr/>
          </p:nvSpPr>
          <p:spPr bwMode="auto">
            <a:xfrm>
              <a:off x="3070" y="2807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700" name="Oval 804"/>
            <p:cNvSpPr>
              <a:spLocks noChangeAspect="1" noChangeArrowheads="1"/>
            </p:cNvSpPr>
            <p:nvPr/>
          </p:nvSpPr>
          <p:spPr bwMode="auto">
            <a:xfrm>
              <a:off x="2914" y="2806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701" name="Oval 805"/>
            <p:cNvSpPr>
              <a:spLocks noChangeAspect="1" noChangeArrowheads="1"/>
            </p:cNvSpPr>
            <p:nvPr/>
          </p:nvSpPr>
          <p:spPr bwMode="auto">
            <a:xfrm>
              <a:off x="2758" y="2806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81702" name="AutoShape 806"/>
            <p:cNvCxnSpPr>
              <a:cxnSpLocks noChangeAspect="1" noChangeShapeType="1"/>
              <a:stCxn id="81700" idx="6"/>
              <a:endCxn id="81699" idx="2"/>
            </p:cNvCxnSpPr>
            <p:nvPr/>
          </p:nvCxnSpPr>
          <p:spPr bwMode="auto">
            <a:xfrm>
              <a:off x="3026" y="2863"/>
              <a:ext cx="44" cy="1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1703" name="AutoShape 807"/>
            <p:cNvCxnSpPr>
              <a:cxnSpLocks noChangeAspect="1" noChangeShapeType="1"/>
              <a:stCxn id="81701" idx="6"/>
              <a:endCxn id="81700" idx="2"/>
            </p:cNvCxnSpPr>
            <p:nvPr/>
          </p:nvCxnSpPr>
          <p:spPr bwMode="auto">
            <a:xfrm>
              <a:off x="2871" y="2863"/>
              <a:ext cx="43" cy="0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1704" name="Text Box 808"/>
            <p:cNvSpPr txBox="1">
              <a:spLocks noChangeAspect="1" noChangeArrowheads="1"/>
            </p:cNvSpPr>
            <p:nvPr/>
          </p:nvSpPr>
          <p:spPr bwMode="auto">
            <a:xfrm>
              <a:off x="2483" y="2749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81705" name="Oval 809"/>
            <p:cNvSpPr>
              <a:spLocks noChangeAspect="1" noChangeArrowheads="1"/>
            </p:cNvSpPr>
            <p:nvPr/>
          </p:nvSpPr>
          <p:spPr bwMode="auto">
            <a:xfrm>
              <a:off x="3155" y="2907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706" name="Line 810"/>
            <p:cNvSpPr>
              <a:spLocks noChangeAspect="1" noChangeShapeType="1"/>
            </p:cNvSpPr>
            <p:nvPr/>
          </p:nvSpPr>
          <p:spPr bwMode="auto">
            <a:xfrm flipV="1">
              <a:off x="2462" y="3242"/>
              <a:ext cx="1520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707" name="Arc 811"/>
            <p:cNvSpPr>
              <a:spLocks noChangeAspect="1"/>
            </p:cNvSpPr>
            <p:nvPr/>
          </p:nvSpPr>
          <p:spPr bwMode="auto">
            <a:xfrm rot="10528175" flipH="1">
              <a:off x="2811" y="3011"/>
              <a:ext cx="301" cy="147"/>
            </a:xfrm>
            <a:custGeom>
              <a:avLst/>
              <a:gdLst>
                <a:gd name="G0" fmla="+- 18757 0 0"/>
                <a:gd name="G1" fmla="+- 20565 0 0"/>
                <a:gd name="G2" fmla="+- 21600 0 0"/>
                <a:gd name="T0" fmla="*/ 0 w 18757"/>
                <a:gd name="T1" fmla="*/ 9853 h 20565"/>
                <a:gd name="T2" fmla="*/ 12151 w 18757"/>
                <a:gd name="T3" fmla="*/ 0 h 20565"/>
                <a:gd name="T4" fmla="*/ 18757 w 18757"/>
                <a:gd name="T5" fmla="*/ 20565 h 20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57" h="20565" fill="none" extrusionOk="0">
                  <a:moveTo>
                    <a:pt x="0" y="9853"/>
                  </a:moveTo>
                  <a:cubicBezTo>
                    <a:pt x="2677" y="5165"/>
                    <a:pt x="7011" y="1650"/>
                    <a:pt x="12150" y="-1"/>
                  </a:cubicBezTo>
                </a:path>
                <a:path w="18757" h="20565" stroke="0" extrusionOk="0">
                  <a:moveTo>
                    <a:pt x="0" y="9853"/>
                  </a:moveTo>
                  <a:cubicBezTo>
                    <a:pt x="2677" y="5165"/>
                    <a:pt x="7011" y="1650"/>
                    <a:pt x="12150" y="-1"/>
                  </a:cubicBezTo>
                  <a:lnTo>
                    <a:pt x="18757" y="20565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 type="arrow" w="lg" len="sm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709" name="Line 813"/>
            <p:cNvSpPr>
              <a:spLocks noChangeAspect="1" noChangeShapeType="1"/>
            </p:cNvSpPr>
            <p:nvPr/>
          </p:nvSpPr>
          <p:spPr bwMode="auto">
            <a:xfrm rot="900000" flipH="1">
              <a:off x="2701" y="3713"/>
              <a:ext cx="85" cy="0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717" name="Line 821"/>
            <p:cNvSpPr>
              <a:spLocks noChangeAspect="1" noChangeShapeType="1"/>
            </p:cNvSpPr>
            <p:nvPr/>
          </p:nvSpPr>
          <p:spPr bwMode="auto">
            <a:xfrm rot="19800000">
              <a:off x="3187" y="3741"/>
              <a:ext cx="0" cy="85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718" name="AutoShape 822"/>
            <p:cNvSpPr>
              <a:spLocks noChangeAspect="1" noChangeArrowheads="1"/>
            </p:cNvSpPr>
            <p:nvPr/>
          </p:nvSpPr>
          <p:spPr bwMode="auto">
            <a:xfrm>
              <a:off x="3167" y="3903"/>
              <a:ext cx="68" cy="136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719" name="AutoShape 823"/>
            <p:cNvSpPr>
              <a:spLocks noChangeAspect="1" noChangeArrowheads="1"/>
            </p:cNvSpPr>
            <p:nvPr/>
          </p:nvSpPr>
          <p:spPr bwMode="auto">
            <a:xfrm rot="16200000">
              <a:off x="3169" y="3959"/>
              <a:ext cx="67" cy="138"/>
            </a:xfrm>
            <a:prstGeom prst="roundRect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720" name="Oval 824"/>
            <p:cNvSpPr>
              <a:spLocks noChangeAspect="1" noChangeArrowheads="1"/>
            </p:cNvSpPr>
            <p:nvPr/>
          </p:nvSpPr>
          <p:spPr bwMode="auto">
            <a:xfrm>
              <a:off x="3155" y="4061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721" name="Oval 825"/>
            <p:cNvSpPr>
              <a:spLocks noChangeAspect="1" noChangeArrowheads="1"/>
            </p:cNvSpPr>
            <p:nvPr/>
          </p:nvSpPr>
          <p:spPr bwMode="auto">
            <a:xfrm>
              <a:off x="3223" y="4061"/>
              <a:ext cx="23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722" name="Oval 826"/>
            <p:cNvSpPr>
              <a:spLocks noChangeAspect="1" noChangeArrowheads="1"/>
            </p:cNvSpPr>
            <p:nvPr/>
          </p:nvSpPr>
          <p:spPr bwMode="auto">
            <a:xfrm>
              <a:off x="3189" y="4061"/>
              <a:ext cx="22" cy="2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723" name="Line 827"/>
            <p:cNvSpPr>
              <a:spLocks noChangeAspect="1" noChangeShapeType="1"/>
            </p:cNvSpPr>
            <p:nvPr/>
          </p:nvSpPr>
          <p:spPr bwMode="auto">
            <a:xfrm>
              <a:off x="3203" y="3870"/>
              <a:ext cx="0" cy="44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724" name="Oval 828"/>
            <p:cNvSpPr>
              <a:spLocks noChangeAspect="1" noChangeArrowheads="1"/>
            </p:cNvSpPr>
            <p:nvPr/>
          </p:nvSpPr>
          <p:spPr bwMode="auto">
            <a:xfrm>
              <a:off x="3070" y="3657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725" name="Oval 829"/>
            <p:cNvSpPr>
              <a:spLocks noChangeAspect="1" noChangeArrowheads="1"/>
            </p:cNvSpPr>
            <p:nvPr/>
          </p:nvSpPr>
          <p:spPr bwMode="auto">
            <a:xfrm>
              <a:off x="2914" y="3656"/>
              <a:ext cx="112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726" name="Oval 830"/>
            <p:cNvSpPr>
              <a:spLocks noChangeAspect="1" noChangeArrowheads="1"/>
            </p:cNvSpPr>
            <p:nvPr/>
          </p:nvSpPr>
          <p:spPr bwMode="auto">
            <a:xfrm>
              <a:off x="2758" y="3656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81727" name="AutoShape 831"/>
            <p:cNvCxnSpPr>
              <a:cxnSpLocks noChangeAspect="1" noChangeShapeType="1"/>
              <a:stCxn id="81725" idx="6"/>
              <a:endCxn id="81724" idx="2"/>
            </p:cNvCxnSpPr>
            <p:nvPr/>
          </p:nvCxnSpPr>
          <p:spPr bwMode="auto">
            <a:xfrm>
              <a:off x="3026" y="3713"/>
              <a:ext cx="44" cy="1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1728" name="AutoShape 832"/>
            <p:cNvCxnSpPr>
              <a:cxnSpLocks noChangeAspect="1" noChangeShapeType="1"/>
              <a:stCxn id="81726" idx="6"/>
              <a:endCxn id="81725" idx="2"/>
            </p:cNvCxnSpPr>
            <p:nvPr/>
          </p:nvCxnSpPr>
          <p:spPr bwMode="auto">
            <a:xfrm>
              <a:off x="2871" y="3713"/>
              <a:ext cx="43" cy="0"/>
            </a:xfrm>
            <a:prstGeom prst="straightConnector1">
              <a:avLst/>
            </a:prstGeom>
            <a:noFill/>
            <a:ln w="25400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1729" name="Text Box 833"/>
            <p:cNvSpPr txBox="1">
              <a:spLocks noChangeAspect="1" noChangeArrowheads="1"/>
            </p:cNvSpPr>
            <p:nvPr/>
          </p:nvSpPr>
          <p:spPr bwMode="auto">
            <a:xfrm>
              <a:off x="2483" y="3599"/>
              <a:ext cx="2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000" b="0">
                  <a:solidFill>
                    <a:srgbClr val="0000FF"/>
                  </a:solidFill>
                </a:rPr>
                <a:t>NH</a:t>
              </a:r>
              <a:r>
                <a:rPr kumimoji="1" lang="cs-CZ" sz="1000" b="0" baseline="-25000">
                  <a:solidFill>
                    <a:srgbClr val="0000FF"/>
                  </a:solidFill>
                </a:rPr>
                <a:t>2</a:t>
              </a:r>
              <a:endParaRPr kumimoji="1" lang="cs-CZ" sz="1000" b="0">
                <a:solidFill>
                  <a:srgbClr val="0000FF"/>
                </a:solidFill>
              </a:endParaRPr>
            </a:p>
          </p:txBody>
        </p:sp>
        <p:sp>
          <p:nvSpPr>
            <p:cNvPr id="81730" name="Oval 834"/>
            <p:cNvSpPr>
              <a:spLocks noChangeAspect="1" noChangeArrowheads="1"/>
            </p:cNvSpPr>
            <p:nvPr/>
          </p:nvSpPr>
          <p:spPr bwMode="auto">
            <a:xfrm>
              <a:off x="3155" y="3757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grpSp>
          <p:nvGrpSpPr>
            <p:cNvPr id="23" name="Group 835"/>
            <p:cNvGrpSpPr>
              <a:grpSpLocks noChangeAspect="1"/>
            </p:cNvGrpSpPr>
            <p:nvPr/>
          </p:nvGrpSpPr>
          <p:grpSpPr bwMode="auto">
            <a:xfrm>
              <a:off x="3244" y="3902"/>
              <a:ext cx="138" cy="181"/>
              <a:chOff x="1156" y="2205"/>
              <a:chExt cx="274" cy="363"/>
            </a:xfrm>
          </p:grpSpPr>
          <p:sp>
            <p:nvSpPr>
              <p:cNvPr id="81732" name="AutoShape 836"/>
              <p:cNvSpPr>
                <a:spLocks noChangeAspect="1"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733" name="AutoShape 837"/>
              <p:cNvSpPr>
                <a:spLocks noChangeAspect="1"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734" name="Oval 838"/>
              <p:cNvSpPr>
                <a:spLocks noChangeAspect="1"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735" name="Oval 839"/>
              <p:cNvSpPr>
                <a:spLocks noChangeAspect="1"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736" name="Oval 840"/>
              <p:cNvSpPr>
                <a:spLocks noChangeAspect="1"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81737" name="Line 841"/>
            <p:cNvSpPr>
              <a:spLocks noChangeAspect="1" noChangeShapeType="1"/>
            </p:cNvSpPr>
            <p:nvPr/>
          </p:nvSpPr>
          <p:spPr bwMode="auto">
            <a:xfrm>
              <a:off x="3312" y="3857"/>
              <a:ext cx="0" cy="45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738" name="Oval 842"/>
            <p:cNvSpPr>
              <a:spLocks noChangeAspect="1" noChangeArrowheads="1"/>
            </p:cNvSpPr>
            <p:nvPr/>
          </p:nvSpPr>
          <p:spPr bwMode="auto">
            <a:xfrm>
              <a:off x="3255" y="3759"/>
              <a:ext cx="114" cy="11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5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739" name="Line 843"/>
            <p:cNvSpPr>
              <a:spLocks noChangeAspect="1" noChangeShapeType="1"/>
            </p:cNvSpPr>
            <p:nvPr/>
          </p:nvSpPr>
          <p:spPr bwMode="auto">
            <a:xfrm flipV="1">
              <a:off x="2462" y="4092"/>
              <a:ext cx="1520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1273" name="Rectangle 377"/>
            <p:cNvSpPr>
              <a:spLocks noChangeArrowheads="1"/>
            </p:cNvSpPr>
            <p:nvPr/>
          </p:nvSpPr>
          <p:spPr bwMode="auto">
            <a:xfrm>
              <a:off x="2450" y="112"/>
              <a:ext cx="840" cy="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lang="cs-CZ" sz="800"/>
                <a:t>Rostoucí peptidový řetězec</a:t>
              </a:r>
            </a:p>
          </p:txBody>
        </p:sp>
        <p:sp>
          <p:nvSpPr>
            <p:cNvPr id="81526" name="Text Box 630"/>
            <p:cNvSpPr txBox="1">
              <a:spLocks noChangeArrowheads="1"/>
            </p:cNvSpPr>
            <p:nvPr/>
          </p:nvSpPr>
          <p:spPr bwMode="auto">
            <a:xfrm>
              <a:off x="3478" y="1914"/>
              <a:ext cx="560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600" tIns="0" rIns="3600" bIns="0" anchor="b">
              <a:spAutoFit/>
            </a:bodyPr>
            <a:lstStyle/>
            <a:p>
              <a:r>
                <a:rPr lang="cs-CZ" sz="800"/>
                <a:t>Posun o tři nukleotidy</a:t>
              </a:r>
            </a:p>
          </p:txBody>
        </p:sp>
        <p:sp>
          <p:nvSpPr>
            <p:cNvPr id="81533" name="AutoShape 637"/>
            <p:cNvSpPr>
              <a:spLocks noChangeArrowheads="1"/>
            </p:cNvSpPr>
            <p:nvPr/>
          </p:nvSpPr>
          <p:spPr bwMode="auto">
            <a:xfrm>
              <a:off x="3223" y="821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534" name="AutoShape 638"/>
            <p:cNvSpPr>
              <a:spLocks noChangeArrowheads="1"/>
            </p:cNvSpPr>
            <p:nvPr/>
          </p:nvSpPr>
          <p:spPr bwMode="auto">
            <a:xfrm>
              <a:off x="3223" y="1586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535" name="AutoShape 639"/>
            <p:cNvSpPr>
              <a:spLocks noChangeArrowheads="1"/>
            </p:cNvSpPr>
            <p:nvPr/>
          </p:nvSpPr>
          <p:spPr bwMode="auto">
            <a:xfrm>
              <a:off x="3223" y="2493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536" name="AutoShape 640"/>
            <p:cNvSpPr>
              <a:spLocks noChangeArrowheads="1"/>
            </p:cNvSpPr>
            <p:nvPr/>
          </p:nvSpPr>
          <p:spPr bwMode="auto">
            <a:xfrm>
              <a:off x="3223" y="3372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274" name="Line 378"/>
            <p:cNvSpPr>
              <a:spLocks noChangeShapeType="1"/>
            </p:cNvSpPr>
            <p:nvPr/>
          </p:nvSpPr>
          <p:spPr bwMode="auto">
            <a:xfrm flipH="1">
              <a:off x="2847" y="198"/>
              <a:ext cx="28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" tIns="0" rIns="3600" bIns="0" anchor="b"/>
            <a:lstStyle/>
            <a:p>
              <a:endParaRPr lang="cs-CZ"/>
            </a:p>
          </p:txBody>
        </p:sp>
      </p:grpSp>
      <p:grpSp>
        <p:nvGrpSpPr>
          <p:cNvPr id="24" name="Group 956"/>
          <p:cNvGrpSpPr>
            <a:grpSpLocks/>
          </p:cNvGrpSpPr>
          <p:nvPr/>
        </p:nvGrpSpPr>
        <p:grpSpPr bwMode="auto">
          <a:xfrm>
            <a:off x="1141413" y="44450"/>
            <a:ext cx="2709862" cy="6759575"/>
            <a:chOff x="719" y="28"/>
            <a:chExt cx="1707" cy="4258"/>
          </a:xfrm>
        </p:grpSpPr>
        <p:sp>
          <p:nvSpPr>
            <p:cNvPr id="81236" name="Rectangle 340"/>
            <p:cNvSpPr>
              <a:spLocks noChangeAspect="1" noChangeArrowheads="1"/>
            </p:cNvSpPr>
            <p:nvPr/>
          </p:nvSpPr>
          <p:spPr bwMode="auto">
            <a:xfrm>
              <a:off x="719" y="3429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grpSp>
          <p:nvGrpSpPr>
            <p:cNvPr id="25" name="Group 877"/>
            <p:cNvGrpSpPr>
              <a:grpSpLocks/>
            </p:cNvGrpSpPr>
            <p:nvPr/>
          </p:nvGrpSpPr>
          <p:grpSpPr bwMode="auto">
            <a:xfrm>
              <a:off x="1428" y="3787"/>
              <a:ext cx="482" cy="443"/>
              <a:chOff x="952" y="2585"/>
              <a:chExt cx="482" cy="443"/>
            </a:xfrm>
          </p:grpSpPr>
          <p:grpSp>
            <p:nvGrpSpPr>
              <p:cNvPr id="26" name="Group 878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775" name="Freeform 879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776" name="Arc 880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777" name="Arc 881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778" name="Arc 882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27" name="Group 883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780" name="AutoShape 884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781" name="Arc 885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782" name="Arc 886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783" name="Arc 887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0915" name="Text Box 19"/>
            <p:cNvSpPr txBox="1">
              <a:spLocks noChangeArrowheads="1"/>
            </p:cNvSpPr>
            <p:nvPr/>
          </p:nvSpPr>
          <p:spPr bwMode="auto">
            <a:xfrm>
              <a:off x="1295" y="1787"/>
              <a:ext cx="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endParaRPr kumimoji="1" lang="en-US" sz="1600">
                <a:solidFill>
                  <a:schemeClr val="tx1"/>
                </a:solidFill>
              </a:endParaRPr>
            </a:p>
          </p:txBody>
        </p:sp>
        <p:sp>
          <p:nvSpPr>
            <p:cNvPr id="81193" name="Rectangle 297"/>
            <p:cNvSpPr>
              <a:spLocks noChangeAspect="1" noChangeArrowheads="1"/>
            </p:cNvSpPr>
            <p:nvPr/>
          </p:nvSpPr>
          <p:spPr bwMode="auto">
            <a:xfrm>
              <a:off x="719" y="2585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1212" name="Rectangle 316"/>
            <p:cNvSpPr>
              <a:spLocks noChangeArrowheads="1"/>
            </p:cNvSpPr>
            <p:nvPr/>
          </p:nvSpPr>
          <p:spPr bwMode="auto">
            <a:xfrm>
              <a:off x="767" y="3243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213" name="Rectangle 317"/>
            <p:cNvSpPr>
              <a:spLocks noChangeArrowheads="1"/>
            </p:cNvSpPr>
            <p:nvPr/>
          </p:nvSpPr>
          <p:spPr bwMode="auto">
            <a:xfrm>
              <a:off x="2292" y="3243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grpSp>
          <p:nvGrpSpPr>
            <p:cNvPr id="28" name="Group 328"/>
            <p:cNvGrpSpPr>
              <a:grpSpLocks noChangeAspect="1"/>
            </p:cNvGrpSpPr>
            <p:nvPr/>
          </p:nvGrpSpPr>
          <p:grpSpPr bwMode="auto">
            <a:xfrm>
              <a:off x="2148" y="2814"/>
              <a:ext cx="137" cy="182"/>
              <a:chOff x="1156" y="2205"/>
              <a:chExt cx="274" cy="363"/>
            </a:xfrm>
          </p:grpSpPr>
          <p:sp>
            <p:nvSpPr>
              <p:cNvPr id="81225" name="AutoShape 329"/>
              <p:cNvSpPr>
                <a:spLocks noChangeAspect="1"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226" name="AutoShape 330"/>
              <p:cNvSpPr>
                <a:spLocks noChangeAspect="1"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227" name="Oval 331"/>
              <p:cNvSpPr>
                <a:spLocks noChangeAspect="1"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228" name="Oval 332"/>
              <p:cNvSpPr>
                <a:spLocks noChangeAspect="1"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229" name="Oval 333"/>
              <p:cNvSpPr>
                <a:spLocks noChangeAspect="1"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</p:grpSp>
        <p:sp>
          <p:nvSpPr>
            <p:cNvPr id="81230" name="Line 334"/>
            <p:cNvSpPr>
              <a:spLocks noChangeAspect="1" noChangeShapeType="1"/>
            </p:cNvSpPr>
            <p:nvPr/>
          </p:nvSpPr>
          <p:spPr bwMode="auto">
            <a:xfrm>
              <a:off x="2216" y="2769"/>
              <a:ext cx="0" cy="45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233" name="Oval 337"/>
            <p:cNvSpPr>
              <a:spLocks noChangeArrowheads="1"/>
            </p:cNvSpPr>
            <p:nvPr/>
          </p:nvSpPr>
          <p:spPr bwMode="auto">
            <a:xfrm>
              <a:off x="2165" y="2671"/>
              <a:ext cx="113" cy="11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lang="cs-CZ" sz="800" b="0"/>
                <a:t>aa</a:t>
              </a:r>
            </a:p>
          </p:txBody>
        </p:sp>
        <p:sp>
          <p:nvSpPr>
            <p:cNvPr id="81194" name="Rectangle 298"/>
            <p:cNvSpPr>
              <a:spLocks noChangeAspect="1" noChangeArrowheads="1"/>
            </p:cNvSpPr>
            <p:nvPr/>
          </p:nvSpPr>
          <p:spPr bwMode="auto">
            <a:xfrm>
              <a:off x="719" y="1735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1191" name="Rectangle 295"/>
            <p:cNvSpPr>
              <a:spLocks noChangeAspect="1" noChangeArrowheads="1"/>
            </p:cNvSpPr>
            <p:nvPr/>
          </p:nvSpPr>
          <p:spPr bwMode="auto">
            <a:xfrm>
              <a:off x="719" y="878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1190" name="Rectangle 294"/>
            <p:cNvSpPr>
              <a:spLocks noChangeAspect="1" noChangeArrowheads="1"/>
            </p:cNvSpPr>
            <p:nvPr/>
          </p:nvSpPr>
          <p:spPr bwMode="auto">
            <a:xfrm>
              <a:off x="719" y="28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0942" name="Rectangle 46"/>
            <p:cNvSpPr>
              <a:spLocks noChangeAspect="1" noChangeArrowheads="1"/>
            </p:cNvSpPr>
            <p:nvPr/>
          </p:nvSpPr>
          <p:spPr bwMode="auto">
            <a:xfrm>
              <a:off x="1666" y="1525"/>
              <a:ext cx="66" cy="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>
                  <a:solidFill>
                    <a:srgbClr val="FF0000"/>
                  </a:solidFill>
                </a:rPr>
                <a:t>AUG</a:t>
              </a:r>
            </a:p>
          </p:txBody>
        </p:sp>
        <p:sp>
          <p:nvSpPr>
            <p:cNvPr id="81161" name="Rectangle 265"/>
            <p:cNvSpPr>
              <a:spLocks noChangeArrowheads="1"/>
            </p:cNvSpPr>
            <p:nvPr/>
          </p:nvSpPr>
          <p:spPr bwMode="auto">
            <a:xfrm>
              <a:off x="767" y="1498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162" name="Rectangle 266"/>
            <p:cNvSpPr>
              <a:spLocks noChangeArrowheads="1"/>
            </p:cNvSpPr>
            <p:nvPr/>
          </p:nvSpPr>
          <p:spPr bwMode="auto">
            <a:xfrm>
              <a:off x="2279" y="1498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163" name="Rectangle 267"/>
            <p:cNvSpPr>
              <a:spLocks noChangeArrowheads="1"/>
            </p:cNvSpPr>
            <p:nvPr/>
          </p:nvSpPr>
          <p:spPr bwMode="auto">
            <a:xfrm>
              <a:off x="1882" y="1593"/>
              <a:ext cx="332" cy="1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b="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81164" name="Text Box 268"/>
            <p:cNvSpPr txBox="1">
              <a:spLocks noChangeArrowheads="1"/>
            </p:cNvSpPr>
            <p:nvPr/>
          </p:nvSpPr>
          <p:spPr bwMode="auto">
            <a:xfrm>
              <a:off x="1494" y="198"/>
              <a:ext cx="540" cy="38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600" tIns="0" rIns="3600" bIns="0" anchor="b">
              <a:spAutoFit/>
            </a:bodyPr>
            <a:lstStyle/>
            <a:p>
              <a:r>
                <a:rPr lang="cs-CZ" sz="800"/>
                <a:t>Malá ribosomální podjednotka s navázanými iniciačními faktory</a:t>
              </a:r>
            </a:p>
          </p:txBody>
        </p:sp>
        <p:sp>
          <p:nvSpPr>
            <p:cNvPr id="81165" name="Line 269"/>
            <p:cNvSpPr>
              <a:spLocks noChangeShapeType="1"/>
            </p:cNvSpPr>
            <p:nvPr/>
          </p:nvSpPr>
          <p:spPr bwMode="auto">
            <a:xfrm flipV="1">
              <a:off x="1269" y="347"/>
              <a:ext cx="198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" tIns="0" rIns="3600" bIns="0" anchor="b"/>
            <a:lstStyle/>
            <a:p>
              <a:endParaRPr lang="cs-CZ"/>
            </a:p>
          </p:txBody>
        </p:sp>
        <p:sp>
          <p:nvSpPr>
            <p:cNvPr id="81182" name="Rectangle 286"/>
            <p:cNvSpPr>
              <a:spLocks noChangeAspect="1" noChangeArrowheads="1"/>
            </p:cNvSpPr>
            <p:nvPr/>
          </p:nvSpPr>
          <p:spPr bwMode="auto">
            <a:xfrm>
              <a:off x="1638" y="2415"/>
              <a:ext cx="66" cy="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>
                  <a:solidFill>
                    <a:srgbClr val="FF0000"/>
                  </a:solidFill>
                </a:rPr>
                <a:t>AUG</a:t>
              </a:r>
            </a:p>
          </p:txBody>
        </p:sp>
        <p:sp>
          <p:nvSpPr>
            <p:cNvPr id="81185" name="Rectangle 289"/>
            <p:cNvSpPr>
              <a:spLocks noChangeArrowheads="1"/>
            </p:cNvSpPr>
            <p:nvPr/>
          </p:nvSpPr>
          <p:spPr bwMode="auto">
            <a:xfrm>
              <a:off x="2292" y="2388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192" name="Text Box 296"/>
            <p:cNvSpPr txBox="1">
              <a:spLocks noChangeArrowheads="1"/>
            </p:cNvSpPr>
            <p:nvPr/>
          </p:nvSpPr>
          <p:spPr bwMode="auto">
            <a:xfrm>
              <a:off x="874" y="801"/>
              <a:ext cx="507" cy="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lang="cs-CZ" sz="800"/>
                <a:t>Vazba na mRNA</a:t>
              </a:r>
            </a:p>
          </p:txBody>
        </p:sp>
        <p:sp>
          <p:nvSpPr>
            <p:cNvPr id="81195" name="Line 299"/>
            <p:cNvSpPr>
              <a:spLocks noChangeShapeType="1"/>
            </p:cNvSpPr>
            <p:nvPr/>
          </p:nvSpPr>
          <p:spPr bwMode="auto">
            <a:xfrm>
              <a:off x="1354" y="1310"/>
              <a:ext cx="227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  <p:txBody>
            <a:bodyPr lIns="3600" tIns="0" rIns="3600" bIns="0" anchor="b"/>
            <a:lstStyle/>
            <a:p>
              <a:endParaRPr lang="cs-CZ"/>
            </a:p>
          </p:txBody>
        </p:sp>
        <p:sp>
          <p:nvSpPr>
            <p:cNvPr id="81202" name="Arc 306"/>
            <p:cNvSpPr>
              <a:spLocks/>
            </p:cNvSpPr>
            <p:nvPr/>
          </p:nvSpPr>
          <p:spPr bwMode="auto">
            <a:xfrm rot="210825" flipH="1">
              <a:off x="1779" y="1962"/>
              <a:ext cx="142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204" name="Rectangle 308"/>
            <p:cNvSpPr>
              <a:spLocks noChangeAspect="1" noChangeArrowheads="1"/>
            </p:cNvSpPr>
            <p:nvPr/>
          </p:nvSpPr>
          <p:spPr bwMode="auto">
            <a:xfrm>
              <a:off x="1666" y="686"/>
              <a:ext cx="66" cy="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>
                  <a:solidFill>
                    <a:srgbClr val="FF0000"/>
                  </a:solidFill>
                </a:rPr>
                <a:t>AUG</a:t>
              </a:r>
            </a:p>
          </p:txBody>
        </p:sp>
        <p:sp>
          <p:nvSpPr>
            <p:cNvPr id="81205" name="Line 309"/>
            <p:cNvSpPr>
              <a:spLocks noChangeAspect="1" noChangeShapeType="1"/>
            </p:cNvSpPr>
            <p:nvPr/>
          </p:nvSpPr>
          <p:spPr bwMode="auto">
            <a:xfrm flipV="1">
              <a:off x="886" y="658"/>
              <a:ext cx="1449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206" name="Rectangle 310"/>
            <p:cNvSpPr>
              <a:spLocks noChangeArrowheads="1"/>
            </p:cNvSpPr>
            <p:nvPr/>
          </p:nvSpPr>
          <p:spPr bwMode="auto">
            <a:xfrm>
              <a:off x="767" y="659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207" name="Rectangle 311"/>
            <p:cNvSpPr>
              <a:spLocks noChangeArrowheads="1"/>
            </p:cNvSpPr>
            <p:nvPr/>
          </p:nvSpPr>
          <p:spPr bwMode="auto">
            <a:xfrm>
              <a:off x="2292" y="659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208" name="Rectangle 312"/>
            <p:cNvSpPr>
              <a:spLocks noChangeArrowheads="1"/>
            </p:cNvSpPr>
            <p:nvPr/>
          </p:nvSpPr>
          <p:spPr bwMode="auto">
            <a:xfrm>
              <a:off x="1864" y="744"/>
              <a:ext cx="332" cy="1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b="0">
                  <a:solidFill>
                    <a:srgbClr val="3366FF"/>
                  </a:solidFill>
                </a:rPr>
                <a:t>mRNA</a:t>
              </a:r>
            </a:p>
          </p:txBody>
        </p:sp>
        <p:sp>
          <p:nvSpPr>
            <p:cNvPr id="81209" name="Arc 313"/>
            <p:cNvSpPr>
              <a:spLocks/>
            </p:cNvSpPr>
            <p:nvPr/>
          </p:nvSpPr>
          <p:spPr bwMode="auto">
            <a:xfrm>
              <a:off x="1269" y="489"/>
              <a:ext cx="85" cy="1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580"/>
                <a:gd name="T1" fmla="*/ 0 h 21600"/>
                <a:gd name="T2" fmla="*/ 21580 w 21580"/>
                <a:gd name="T3" fmla="*/ 20659 h 21600"/>
                <a:gd name="T4" fmla="*/ 0 w 2158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80" h="21600" fill="none" extrusionOk="0">
                  <a:moveTo>
                    <a:pt x="-1" y="0"/>
                  </a:moveTo>
                  <a:cubicBezTo>
                    <a:pt x="11563" y="0"/>
                    <a:pt x="21075" y="9106"/>
                    <a:pt x="21579" y="20659"/>
                  </a:cubicBezTo>
                </a:path>
                <a:path w="21580" h="21600" stroke="0" extrusionOk="0">
                  <a:moveTo>
                    <a:pt x="-1" y="0"/>
                  </a:moveTo>
                  <a:cubicBezTo>
                    <a:pt x="11563" y="0"/>
                    <a:pt x="21075" y="9106"/>
                    <a:pt x="21579" y="2065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243" name="Rectangle 347"/>
            <p:cNvSpPr>
              <a:spLocks noChangeAspect="1" noChangeArrowheads="1"/>
            </p:cNvSpPr>
            <p:nvPr/>
          </p:nvSpPr>
          <p:spPr bwMode="auto">
            <a:xfrm>
              <a:off x="1638" y="4114"/>
              <a:ext cx="66" cy="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>
                  <a:solidFill>
                    <a:srgbClr val="FF0000"/>
                  </a:solidFill>
                </a:rPr>
                <a:t>AUG</a:t>
              </a:r>
            </a:p>
          </p:txBody>
        </p:sp>
        <p:sp>
          <p:nvSpPr>
            <p:cNvPr id="81244" name="Line 348"/>
            <p:cNvSpPr>
              <a:spLocks noChangeAspect="1" noChangeShapeType="1"/>
            </p:cNvSpPr>
            <p:nvPr/>
          </p:nvSpPr>
          <p:spPr bwMode="auto">
            <a:xfrm flipV="1">
              <a:off x="858" y="4086"/>
              <a:ext cx="1477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246" name="Rectangle 350"/>
            <p:cNvSpPr>
              <a:spLocks noChangeArrowheads="1"/>
            </p:cNvSpPr>
            <p:nvPr/>
          </p:nvSpPr>
          <p:spPr bwMode="auto">
            <a:xfrm>
              <a:off x="2292" y="4087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grpSp>
          <p:nvGrpSpPr>
            <p:cNvPr id="29" name="Group 351"/>
            <p:cNvGrpSpPr>
              <a:grpSpLocks noChangeAspect="1"/>
            </p:cNvGrpSpPr>
            <p:nvPr/>
          </p:nvGrpSpPr>
          <p:grpSpPr bwMode="auto">
            <a:xfrm>
              <a:off x="1553" y="3770"/>
              <a:ext cx="195" cy="318"/>
              <a:chOff x="1610" y="2024"/>
              <a:chExt cx="389" cy="635"/>
            </a:xfrm>
          </p:grpSpPr>
          <p:grpSp>
            <p:nvGrpSpPr>
              <p:cNvPr id="30" name="Group 352"/>
              <p:cNvGrpSpPr>
                <a:grpSpLocks noChangeAspect="1"/>
              </p:cNvGrpSpPr>
              <p:nvPr/>
            </p:nvGrpSpPr>
            <p:grpSpPr bwMode="auto">
              <a:xfrm>
                <a:off x="1725" y="2296"/>
                <a:ext cx="274" cy="363"/>
                <a:chOff x="1156" y="2205"/>
                <a:chExt cx="274" cy="363"/>
              </a:xfrm>
            </p:grpSpPr>
            <p:sp>
              <p:nvSpPr>
                <p:cNvPr id="81249" name="AutoShape 353"/>
                <p:cNvSpPr>
                  <a:spLocks noChangeAspect="1"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250" name="AutoShape 354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251" name="Oval 355"/>
                <p:cNvSpPr>
                  <a:spLocks noChangeAspect="1"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252" name="Oval 356"/>
                <p:cNvSpPr>
                  <a:spLocks noChangeAspect="1"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253" name="Oval 357"/>
                <p:cNvSpPr>
                  <a:spLocks noChangeAspect="1"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</p:grpSp>
          <p:sp>
            <p:nvSpPr>
              <p:cNvPr id="81254" name="Line 358"/>
              <p:cNvSpPr>
                <a:spLocks noChangeAspect="1" noChangeShapeType="1"/>
              </p:cNvSpPr>
              <p:nvPr/>
            </p:nvSpPr>
            <p:spPr bwMode="auto">
              <a:xfrm>
                <a:off x="1861" y="2206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81255" name="Rectangle 359"/>
              <p:cNvSpPr>
                <a:spLocks noChangeAspect="1" noChangeArrowheads="1"/>
              </p:cNvSpPr>
              <p:nvPr/>
            </p:nvSpPr>
            <p:spPr bwMode="auto">
              <a:xfrm>
                <a:off x="1610" y="2024"/>
                <a:ext cx="273" cy="18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pPr algn="ctr"/>
                <a:r>
                  <a:rPr kumimoji="1" lang="cs-CZ" sz="800">
                    <a:solidFill>
                      <a:schemeClr val="tx1"/>
                    </a:solidFill>
                    <a:latin typeface="Arial" charset="0"/>
                  </a:rPr>
                  <a:t>Met</a:t>
                </a:r>
              </a:p>
            </p:txBody>
          </p:sp>
        </p:grpSp>
        <p:grpSp>
          <p:nvGrpSpPr>
            <p:cNvPr id="31" name="Group 362"/>
            <p:cNvGrpSpPr>
              <a:grpSpLocks noChangeAspect="1"/>
            </p:cNvGrpSpPr>
            <p:nvPr/>
          </p:nvGrpSpPr>
          <p:grpSpPr bwMode="auto">
            <a:xfrm>
              <a:off x="1723" y="3906"/>
              <a:ext cx="137" cy="182"/>
              <a:chOff x="1156" y="2205"/>
              <a:chExt cx="274" cy="363"/>
            </a:xfrm>
          </p:grpSpPr>
          <p:sp>
            <p:nvSpPr>
              <p:cNvPr id="81259" name="AutoShape 363"/>
              <p:cNvSpPr>
                <a:spLocks noChangeAspect="1"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260" name="AutoShape 364"/>
              <p:cNvSpPr>
                <a:spLocks noChangeAspect="1"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261" name="Oval 365"/>
              <p:cNvSpPr>
                <a:spLocks noChangeAspect="1"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262" name="Oval 366"/>
              <p:cNvSpPr>
                <a:spLocks noChangeAspect="1"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263" name="Oval 367"/>
              <p:cNvSpPr>
                <a:spLocks noChangeAspect="1"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</p:grpSp>
        <p:sp>
          <p:nvSpPr>
            <p:cNvPr id="81264" name="Line 368"/>
            <p:cNvSpPr>
              <a:spLocks noChangeAspect="1" noChangeShapeType="1"/>
            </p:cNvSpPr>
            <p:nvPr/>
          </p:nvSpPr>
          <p:spPr bwMode="auto">
            <a:xfrm>
              <a:off x="1791" y="3861"/>
              <a:ext cx="0" cy="45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265" name="Oval 369"/>
            <p:cNvSpPr>
              <a:spLocks noChangeArrowheads="1"/>
            </p:cNvSpPr>
            <p:nvPr/>
          </p:nvSpPr>
          <p:spPr bwMode="auto">
            <a:xfrm>
              <a:off x="1727" y="3748"/>
              <a:ext cx="113" cy="11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lang="cs-CZ" sz="800" b="0"/>
                <a:t>aa</a:t>
              </a:r>
            </a:p>
          </p:txBody>
        </p:sp>
        <p:sp>
          <p:nvSpPr>
            <p:cNvPr id="81267" name="Arc 371"/>
            <p:cNvSpPr>
              <a:spLocks/>
            </p:cNvSpPr>
            <p:nvPr/>
          </p:nvSpPr>
          <p:spPr bwMode="auto">
            <a:xfrm flipH="1" flipV="1">
              <a:off x="1610" y="3691"/>
              <a:ext cx="187" cy="85"/>
            </a:xfrm>
            <a:custGeom>
              <a:avLst/>
              <a:gdLst>
                <a:gd name="G0" fmla="+- 20347 0 0"/>
                <a:gd name="G1" fmla="+- 0 0 0"/>
                <a:gd name="G2" fmla="+- 21600 0 0"/>
                <a:gd name="T0" fmla="*/ 41766 w 41766"/>
                <a:gd name="T1" fmla="*/ 2787 h 21600"/>
                <a:gd name="T2" fmla="*/ 0 w 41766"/>
                <a:gd name="T3" fmla="*/ 7250 h 21600"/>
                <a:gd name="T4" fmla="*/ 20347 w 41766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766" h="21600" fill="none" extrusionOk="0">
                  <a:moveTo>
                    <a:pt x="41766" y="2787"/>
                  </a:moveTo>
                  <a:cubicBezTo>
                    <a:pt x="40366" y="13548"/>
                    <a:pt x="31198" y="21599"/>
                    <a:pt x="20347" y="21600"/>
                  </a:cubicBezTo>
                  <a:cubicBezTo>
                    <a:pt x="11212" y="21600"/>
                    <a:pt x="3065" y="15854"/>
                    <a:pt x="0" y="7249"/>
                  </a:cubicBezTo>
                </a:path>
                <a:path w="41766" h="21600" stroke="0" extrusionOk="0">
                  <a:moveTo>
                    <a:pt x="41766" y="2787"/>
                  </a:moveTo>
                  <a:cubicBezTo>
                    <a:pt x="40366" y="13548"/>
                    <a:pt x="31198" y="21599"/>
                    <a:pt x="20347" y="21600"/>
                  </a:cubicBezTo>
                  <a:cubicBezTo>
                    <a:pt x="11212" y="21600"/>
                    <a:pt x="3065" y="15854"/>
                    <a:pt x="0" y="7249"/>
                  </a:cubicBezTo>
                  <a:lnTo>
                    <a:pt x="20347" y="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/>
              <a:tailEnd type="arrow" w="lg" len="sm"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268" name="Text Box 372"/>
            <p:cNvSpPr txBox="1">
              <a:spLocks noChangeArrowheads="1"/>
            </p:cNvSpPr>
            <p:nvPr/>
          </p:nvSpPr>
          <p:spPr bwMode="auto">
            <a:xfrm>
              <a:off x="1803" y="2103"/>
              <a:ext cx="53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600" tIns="0" rIns="3600" bIns="0" anchor="b">
              <a:spAutoFit/>
            </a:bodyPr>
            <a:lstStyle/>
            <a:p>
              <a:pPr algn="r"/>
              <a:r>
                <a:rPr lang="cs-CZ" sz="800"/>
                <a:t>Velká ribosomální podjednotka</a:t>
              </a:r>
            </a:p>
          </p:txBody>
        </p:sp>
        <p:sp>
          <p:nvSpPr>
            <p:cNvPr id="81269" name="Line 373"/>
            <p:cNvSpPr>
              <a:spLocks noChangeShapeType="1"/>
            </p:cNvSpPr>
            <p:nvPr/>
          </p:nvSpPr>
          <p:spPr bwMode="auto">
            <a:xfrm>
              <a:off x="2001" y="2047"/>
              <a:ext cx="85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" tIns="0" rIns="3600" bIns="0" anchor="b"/>
            <a:lstStyle/>
            <a:p>
              <a:endParaRPr lang="cs-CZ"/>
            </a:p>
          </p:txBody>
        </p:sp>
        <p:sp>
          <p:nvSpPr>
            <p:cNvPr id="81270" name="Text Box 374"/>
            <p:cNvSpPr txBox="1">
              <a:spLocks noChangeArrowheads="1"/>
            </p:cNvSpPr>
            <p:nvPr/>
          </p:nvSpPr>
          <p:spPr bwMode="auto">
            <a:xfrm>
              <a:off x="2001" y="3055"/>
              <a:ext cx="425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600" tIns="0" rIns="3600" bIns="0" anchor="b">
              <a:spAutoFit/>
            </a:bodyPr>
            <a:lstStyle/>
            <a:p>
              <a:r>
                <a:rPr lang="cs-CZ" sz="800"/>
                <a:t>Aminoacyl-tRNA</a:t>
              </a:r>
            </a:p>
          </p:txBody>
        </p:sp>
        <p:sp>
          <p:nvSpPr>
            <p:cNvPr id="81272" name="Text Box 376"/>
            <p:cNvSpPr txBox="1">
              <a:spLocks noChangeArrowheads="1"/>
            </p:cNvSpPr>
            <p:nvPr/>
          </p:nvSpPr>
          <p:spPr bwMode="auto">
            <a:xfrm>
              <a:off x="772" y="3523"/>
              <a:ext cx="823" cy="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600" tIns="0" rIns="3600" bIns="0" anchor="b">
              <a:spAutoFit/>
            </a:bodyPr>
            <a:lstStyle/>
            <a:p>
              <a:r>
                <a:rPr lang="cs-CZ" sz="800"/>
                <a:t>Vznik peptidové vazby</a:t>
              </a:r>
            </a:p>
          </p:txBody>
        </p:sp>
        <p:sp>
          <p:nvSpPr>
            <p:cNvPr id="81184" name="Rectangle 288"/>
            <p:cNvSpPr>
              <a:spLocks noChangeArrowheads="1"/>
            </p:cNvSpPr>
            <p:nvPr/>
          </p:nvSpPr>
          <p:spPr bwMode="auto">
            <a:xfrm>
              <a:off x="767" y="2388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245" name="Rectangle 349"/>
            <p:cNvSpPr>
              <a:spLocks noChangeArrowheads="1"/>
            </p:cNvSpPr>
            <p:nvPr/>
          </p:nvSpPr>
          <p:spPr bwMode="auto">
            <a:xfrm>
              <a:off x="767" y="4087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529" name="AutoShape 633"/>
            <p:cNvSpPr>
              <a:spLocks noChangeArrowheads="1"/>
            </p:cNvSpPr>
            <p:nvPr/>
          </p:nvSpPr>
          <p:spPr bwMode="auto">
            <a:xfrm>
              <a:off x="1576" y="828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530" name="AutoShape 634"/>
            <p:cNvSpPr>
              <a:spLocks noChangeArrowheads="1"/>
            </p:cNvSpPr>
            <p:nvPr/>
          </p:nvSpPr>
          <p:spPr bwMode="auto">
            <a:xfrm>
              <a:off x="1576" y="1593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531" name="AutoShape 635"/>
            <p:cNvSpPr>
              <a:spLocks noChangeArrowheads="1"/>
            </p:cNvSpPr>
            <p:nvPr/>
          </p:nvSpPr>
          <p:spPr bwMode="auto">
            <a:xfrm>
              <a:off x="1576" y="2500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532" name="AutoShape 636"/>
            <p:cNvSpPr>
              <a:spLocks noChangeArrowheads="1"/>
            </p:cNvSpPr>
            <p:nvPr/>
          </p:nvSpPr>
          <p:spPr bwMode="auto">
            <a:xfrm>
              <a:off x="1576" y="3379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grpSp>
          <p:nvGrpSpPr>
            <p:cNvPr id="81708" name="Group 849"/>
            <p:cNvGrpSpPr>
              <a:grpSpLocks/>
            </p:cNvGrpSpPr>
            <p:nvPr/>
          </p:nvGrpSpPr>
          <p:grpSpPr bwMode="auto">
            <a:xfrm>
              <a:off x="791" y="355"/>
              <a:ext cx="477" cy="183"/>
              <a:chOff x="797" y="355"/>
              <a:chExt cx="477" cy="183"/>
            </a:xfrm>
          </p:grpSpPr>
          <p:sp>
            <p:nvSpPr>
              <p:cNvPr id="80902" name="AutoShape 6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 useBgFill="1">
            <p:nvSpPr>
              <p:cNvPr id="81740" name="Arc 844"/>
              <p:cNvSpPr>
                <a:spLocks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1743" name="Arc 847"/>
              <p:cNvSpPr>
                <a:spLocks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1744" name="Arc 848"/>
              <p:cNvSpPr>
                <a:spLocks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1710" name="Group 10"/>
            <p:cNvGrpSpPr>
              <a:grpSpLocks noChangeAspect="1"/>
            </p:cNvGrpSpPr>
            <p:nvPr/>
          </p:nvGrpSpPr>
          <p:grpSpPr bwMode="auto">
            <a:xfrm>
              <a:off x="893" y="113"/>
              <a:ext cx="195" cy="318"/>
              <a:chOff x="1610" y="2024"/>
              <a:chExt cx="389" cy="635"/>
            </a:xfrm>
          </p:grpSpPr>
          <p:grpSp>
            <p:nvGrpSpPr>
              <p:cNvPr id="81711" name="Group 11"/>
              <p:cNvGrpSpPr>
                <a:grpSpLocks noChangeAspect="1"/>
              </p:cNvGrpSpPr>
              <p:nvPr/>
            </p:nvGrpSpPr>
            <p:grpSpPr bwMode="auto">
              <a:xfrm>
                <a:off x="1725" y="2296"/>
                <a:ext cx="274" cy="363"/>
                <a:chOff x="1156" y="2205"/>
                <a:chExt cx="274" cy="363"/>
              </a:xfrm>
            </p:grpSpPr>
            <p:sp>
              <p:nvSpPr>
                <p:cNvPr id="80908" name="AutoShap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0909" name="AutoShape 13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0910" name="Oval 14"/>
                <p:cNvSpPr>
                  <a:spLocks noChangeAspect="1"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0911" name="Oval 15"/>
                <p:cNvSpPr>
                  <a:spLocks noChangeAspect="1"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0912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</p:grpSp>
          <p:sp>
            <p:nvSpPr>
              <p:cNvPr id="80913" name="Line 17"/>
              <p:cNvSpPr>
                <a:spLocks noChangeAspect="1" noChangeShapeType="1"/>
              </p:cNvSpPr>
              <p:nvPr/>
            </p:nvSpPr>
            <p:spPr bwMode="auto">
              <a:xfrm>
                <a:off x="1861" y="2206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80914" name="Rectangle 18"/>
              <p:cNvSpPr>
                <a:spLocks noChangeAspect="1" noChangeArrowheads="1"/>
              </p:cNvSpPr>
              <p:nvPr/>
            </p:nvSpPr>
            <p:spPr bwMode="auto">
              <a:xfrm>
                <a:off x="1610" y="2024"/>
                <a:ext cx="273" cy="18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pPr algn="ctr"/>
                <a:r>
                  <a:rPr kumimoji="1" lang="cs-CZ" sz="800">
                    <a:solidFill>
                      <a:schemeClr val="tx1"/>
                    </a:solidFill>
                    <a:latin typeface="Arial" charset="0"/>
                  </a:rPr>
                  <a:t>Met</a:t>
                </a:r>
              </a:p>
            </p:txBody>
          </p:sp>
        </p:grpSp>
        <p:grpSp>
          <p:nvGrpSpPr>
            <p:cNvPr id="81712" name="Group 851"/>
            <p:cNvGrpSpPr>
              <a:grpSpLocks/>
            </p:cNvGrpSpPr>
            <p:nvPr/>
          </p:nvGrpSpPr>
          <p:grpSpPr bwMode="auto">
            <a:xfrm>
              <a:off x="946" y="1395"/>
              <a:ext cx="477" cy="183"/>
              <a:chOff x="797" y="355"/>
              <a:chExt cx="477" cy="183"/>
            </a:xfrm>
          </p:grpSpPr>
          <p:sp>
            <p:nvSpPr>
              <p:cNvPr id="81748" name="AutoShape 852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 useBgFill="1">
            <p:nvSpPr>
              <p:cNvPr id="81749" name="Arc 853"/>
              <p:cNvSpPr>
                <a:spLocks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1750" name="Arc 854"/>
              <p:cNvSpPr>
                <a:spLocks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1751" name="Arc 855"/>
              <p:cNvSpPr>
                <a:spLocks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1713" name="Group 36"/>
            <p:cNvGrpSpPr>
              <a:grpSpLocks noChangeAspect="1"/>
            </p:cNvGrpSpPr>
            <p:nvPr/>
          </p:nvGrpSpPr>
          <p:grpSpPr bwMode="auto">
            <a:xfrm>
              <a:off x="1070" y="1162"/>
              <a:ext cx="195" cy="318"/>
              <a:chOff x="1610" y="2024"/>
              <a:chExt cx="389" cy="635"/>
            </a:xfrm>
          </p:grpSpPr>
          <p:grpSp>
            <p:nvGrpSpPr>
              <p:cNvPr id="81714" name="Group 37"/>
              <p:cNvGrpSpPr>
                <a:grpSpLocks noChangeAspect="1"/>
              </p:cNvGrpSpPr>
              <p:nvPr/>
            </p:nvGrpSpPr>
            <p:grpSpPr bwMode="auto">
              <a:xfrm>
                <a:off x="1725" y="2296"/>
                <a:ext cx="274" cy="363"/>
                <a:chOff x="1156" y="2205"/>
                <a:chExt cx="274" cy="363"/>
              </a:xfrm>
            </p:grpSpPr>
            <p:sp>
              <p:nvSpPr>
                <p:cNvPr id="80934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0935" name="AutoShape 39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0936" name="Oval 40"/>
                <p:cNvSpPr>
                  <a:spLocks noChangeAspect="1"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0937" name="Oval 41"/>
                <p:cNvSpPr>
                  <a:spLocks noChangeAspect="1"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0938" name="Oval 42"/>
                <p:cNvSpPr>
                  <a:spLocks noChangeAspect="1"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</p:grpSp>
          <p:sp>
            <p:nvSpPr>
              <p:cNvPr id="80939" name="Line 43"/>
              <p:cNvSpPr>
                <a:spLocks noChangeAspect="1" noChangeShapeType="1"/>
              </p:cNvSpPr>
              <p:nvPr/>
            </p:nvSpPr>
            <p:spPr bwMode="auto">
              <a:xfrm>
                <a:off x="1861" y="2206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80940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1610" y="2024"/>
                <a:ext cx="273" cy="18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pPr algn="ctr"/>
                <a:r>
                  <a:rPr kumimoji="1" lang="cs-CZ" sz="800">
                    <a:solidFill>
                      <a:schemeClr val="tx1"/>
                    </a:solidFill>
                    <a:latin typeface="Arial" charset="0"/>
                  </a:rPr>
                  <a:t>Met</a:t>
                </a:r>
              </a:p>
            </p:txBody>
          </p:sp>
        </p:grpSp>
        <p:sp>
          <p:nvSpPr>
            <p:cNvPr id="80916" name="Line 20"/>
            <p:cNvSpPr>
              <a:spLocks noChangeAspect="1" noChangeShapeType="1"/>
            </p:cNvSpPr>
            <p:nvPr/>
          </p:nvSpPr>
          <p:spPr bwMode="auto">
            <a:xfrm flipV="1">
              <a:off x="886" y="1497"/>
              <a:ext cx="1449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grpSp>
          <p:nvGrpSpPr>
            <p:cNvPr id="81715" name="Group 856"/>
            <p:cNvGrpSpPr>
              <a:grpSpLocks/>
            </p:cNvGrpSpPr>
            <p:nvPr/>
          </p:nvGrpSpPr>
          <p:grpSpPr bwMode="auto">
            <a:xfrm>
              <a:off x="1428" y="2302"/>
              <a:ext cx="477" cy="183"/>
              <a:chOff x="797" y="355"/>
              <a:chExt cx="477" cy="183"/>
            </a:xfrm>
          </p:grpSpPr>
          <p:sp>
            <p:nvSpPr>
              <p:cNvPr id="81753" name="AutoShape 857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 useBgFill="1">
            <p:nvSpPr>
              <p:cNvPr id="81754" name="Arc 858"/>
              <p:cNvSpPr>
                <a:spLocks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1755" name="Arc 859"/>
              <p:cNvSpPr>
                <a:spLocks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1756" name="Arc 860"/>
              <p:cNvSpPr>
                <a:spLocks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1716" name="Group 277"/>
            <p:cNvGrpSpPr>
              <a:grpSpLocks noChangeAspect="1"/>
            </p:cNvGrpSpPr>
            <p:nvPr/>
          </p:nvGrpSpPr>
          <p:grpSpPr bwMode="auto">
            <a:xfrm>
              <a:off x="1547" y="2060"/>
              <a:ext cx="195" cy="318"/>
              <a:chOff x="1610" y="2024"/>
              <a:chExt cx="389" cy="635"/>
            </a:xfrm>
          </p:grpSpPr>
          <p:grpSp>
            <p:nvGrpSpPr>
              <p:cNvPr id="81731" name="Group 278"/>
              <p:cNvGrpSpPr>
                <a:grpSpLocks noChangeAspect="1"/>
              </p:cNvGrpSpPr>
              <p:nvPr/>
            </p:nvGrpSpPr>
            <p:grpSpPr bwMode="auto">
              <a:xfrm>
                <a:off x="1725" y="2296"/>
                <a:ext cx="274" cy="363"/>
                <a:chOff x="1156" y="2205"/>
                <a:chExt cx="274" cy="363"/>
              </a:xfrm>
            </p:grpSpPr>
            <p:sp>
              <p:nvSpPr>
                <p:cNvPr id="81175" name="AutoShap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176" name="AutoShape 280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177" name="Oval 281"/>
                <p:cNvSpPr>
                  <a:spLocks noChangeAspect="1"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178" name="Oval 282"/>
                <p:cNvSpPr>
                  <a:spLocks noChangeAspect="1"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179" name="Oval 283"/>
                <p:cNvSpPr>
                  <a:spLocks noChangeAspect="1"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</p:grpSp>
          <p:sp>
            <p:nvSpPr>
              <p:cNvPr id="81180" name="Line 284"/>
              <p:cNvSpPr>
                <a:spLocks noChangeAspect="1" noChangeShapeType="1"/>
              </p:cNvSpPr>
              <p:nvPr/>
            </p:nvSpPr>
            <p:spPr bwMode="auto">
              <a:xfrm>
                <a:off x="1861" y="2206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81181" name="Rectangle 285"/>
              <p:cNvSpPr>
                <a:spLocks noChangeAspect="1" noChangeArrowheads="1"/>
              </p:cNvSpPr>
              <p:nvPr/>
            </p:nvSpPr>
            <p:spPr bwMode="auto">
              <a:xfrm>
                <a:off x="1610" y="2024"/>
                <a:ext cx="273" cy="18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pPr algn="ctr"/>
                <a:r>
                  <a:rPr kumimoji="1" lang="cs-CZ" sz="800">
                    <a:solidFill>
                      <a:schemeClr val="tx1"/>
                    </a:solidFill>
                    <a:latin typeface="Arial" charset="0"/>
                  </a:rPr>
                  <a:t>Met</a:t>
                </a:r>
              </a:p>
            </p:txBody>
          </p:sp>
        </p:grpSp>
        <p:sp>
          <p:nvSpPr>
            <p:cNvPr id="81183" name="Line 287"/>
            <p:cNvSpPr>
              <a:spLocks noChangeAspect="1" noChangeShapeType="1"/>
            </p:cNvSpPr>
            <p:nvPr/>
          </p:nvSpPr>
          <p:spPr bwMode="auto">
            <a:xfrm flipV="1">
              <a:off x="858" y="2386"/>
              <a:ext cx="1449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grpSp>
          <p:nvGrpSpPr>
            <p:cNvPr id="81741" name="Group 865"/>
            <p:cNvGrpSpPr>
              <a:grpSpLocks/>
            </p:cNvGrpSpPr>
            <p:nvPr/>
          </p:nvGrpSpPr>
          <p:grpSpPr bwMode="auto">
            <a:xfrm>
              <a:off x="1921" y="1792"/>
              <a:ext cx="476" cy="283"/>
              <a:chOff x="1927" y="1792"/>
              <a:chExt cx="476" cy="283"/>
            </a:xfrm>
          </p:grpSpPr>
          <p:sp>
            <p:nvSpPr>
              <p:cNvPr id="81197" name="Freeform 301"/>
              <p:cNvSpPr>
                <a:spLocks noChangeAspect="1"/>
              </p:cNvSpPr>
              <p:nvPr/>
            </p:nvSpPr>
            <p:spPr bwMode="auto">
              <a:xfrm>
                <a:off x="1927" y="1792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 useBgFill="1">
            <p:nvSpPr>
              <p:cNvPr id="81757" name="Arc 861"/>
              <p:cNvSpPr>
                <a:spLocks/>
              </p:cNvSpPr>
              <p:nvPr/>
            </p:nvSpPr>
            <p:spPr bwMode="auto">
              <a:xfrm flipH="1">
                <a:off x="2001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E</a:t>
                </a:r>
              </a:p>
            </p:txBody>
          </p:sp>
          <p:sp useBgFill="1">
            <p:nvSpPr>
              <p:cNvPr id="81758" name="Arc 862"/>
              <p:cNvSpPr>
                <a:spLocks/>
              </p:cNvSpPr>
              <p:nvPr/>
            </p:nvSpPr>
            <p:spPr bwMode="auto">
              <a:xfrm flipH="1">
                <a:off x="2114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P</a:t>
                </a:r>
              </a:p>
            </p:txBody>
          </p:sp>
          <p:sp useBgFill="1">
            <p:nvSpPr>
              <p:cNvPr id="81759" name="Arc 863"/>
              <p:cNvSpPr>
                <a:spLocks/>
              </p:cNvSpPr>
              <p:nvPr/>
            </p:nvSpPr>
            <p:spPr bwMode="auto">
              <a:xfrm flipH="1">
                <a:off x="2227" y="1933"/>
                <a:ext cx="113" cy="142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A</a:t>
                </a:r>
              </a:p>
            </p:txBody>
          </p:sp>
        </p:grpSp>
        <p:grpSp>
          <p:nvGrpSpPr>
            <p:cNvPr id="81742" name="Group 876"/>
            <p:cNvGrpSpPr>
              <a:grpSpLocks/>
            </p:cNvGrpSpPr>
            <p:nvPr/>
          </p:nvGrpSpPr>
          <p:grpSpPr bwMode="auto">
            <a:xfrm>
              <a:off x="1433" y="2954"/>
              <a:ext cx="482" cy="443"/>
              <a:chOff x="952" y="2585"/>
              <a:chExt cx="482" cy="443"/>
            </a:xfrm>
          </p:grpSpPr>
          <p:grpSp>
            <p:nvGrpSpPr>
              <p:cNvPr id="81745" name="Group 866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763" name="Freeform 867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764" name="Arc 868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765" name="Arc 869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766" name="Arc 870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81746" name="Group 871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768" name="AutoShape 872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769" name="Arc 873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770" name="Arc 874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771" name="Arc 875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211" name="Line 315"/>
            <p:cNvSpPr>
              <a:spLocks noChangeAspect="1" noChangeShapeType="1"/>
            </p:cNvSpPr>
            <p:nvPr/>
          </p:nvSpPr>
          <p:spPr bwMode="auto">
            <a:xfrm flipV="1">
              <a:off x="858" y="3242"/>
              <a:ext cx="1449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grpSp>
          <p:nvGrpSpPr>
            <p:cNvPr id="81747" name="Group 318"/>
            <p:cNvGrpSpPr>
              <a:grpSpLocks noChangeAspect="1"/>
            </p:cNvGrpSpPr>
            <p:nvPr/>
          </p:nvGrpSpPr>
          <p:grpSpPr bwMode="auto">
            <a:xfrm>
              <a:off x="1553" y="2919"/>
              <a:ext cx="195" cy="318"/>
              <a:chOff x="1610" y="2024"/>
              <a:chExt cx="389" cy="635"/>
            </a:xfrm>
          </p:grpSpPr>
          <p:grpSp>
            <p:nvGrpSpPr>
              <p:cNvPr id="81752" name="Group 319"/>
              <p:cNvGrpSpPr>
                <a:grpSpLocks noChangeAspect="1"/>
              </p:cNvGrpSpPr>
              <p:nvPr/>
            </p:nvGrpSpPr>
            <p:grpSpPr bwMode="auto">
              <a:xfrm>
                <a:off x="1725" y="2296"/>
                <a:ext cx="274" cy="363"/>
                <a:chOff x="1156" y="2205"/>
                <a:chExt cx="274" cy="363"/>
              </a:xfrm>
            </p:grpSpPr>
            <p:sp>
              <p:nvSpPr>
                <p:cNvPr id="81216" name="AutoShape 320"/>
                <p:cNvSpPr>
                  <a:spLocks noChangeAspect="1" noChangeArrowheads="1"/>
                </p:cNvSpPr>
                <p:nvPr/>
              </p:nvSpPr>
              <p:spPr bwMode="auto">
                <a:xfrm>
                  <a:off x="1224" y="2205"/>
                  <a:ext cx="136" cy="2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217" name="AutoShape 321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1225" y="2318"/>
                  <a:ext cx="136" cy="27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218" name="Oval 322"/>
                <p:cNvSpPr>
                  <a:spLocks noChangeAspect="1" noChangeArrowheads="1"/>
                </p:cNvSpPr>
                <p:nvPr/>
              </p:nvSpPr>
              <p:spPr bwMode="auto">
                <a:xfrm>
                  <a:off x="1202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219" name="Oval 323"/>
                <p:cNvSpPr>
                  <a:spLocks noChangeAspect="1" noChangeArrowheads="1"/>
                </p:cNvSpPr>
                <p:nvPr/>
              </p:nvSpPr>
              <p:spPr bwMode="auto">
                <a:xfrm>
                  <a:off x="1338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220" name="Oval 324"/>
                <p:cNvSpPr>
                  <a:spLocks noChangeAspect="1" noChangeArrowheads="1"/>
                </p:cNvSpPr>
                <p:nvPr/>
              </p:nvSpPr>
              <p:spPr bwMode="auto">
                <a:xfrm>
                  <a:off x="1269" y="2523"/>
                  <a:ext cx="45" cy="4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</p:grpSp>
          <p:sp>
            <p:nvSpPr>
              <p:cNvPr id="81221" name="Line 325"/>
              <p:cNvSpPr>
                <a:spLocks noChangeAspect="1" noChangeShapeType="1"/>
              </p:cNvSpPr>
              <p:nvPr/>
            </p:nvSpPr>
            <p:spPr bwMode="auto">
              <a:xfrm>
                <a:off x="1861" y="2206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81222" name="Rectangle 326"/>
              <p:cNvSpPr>
                <a:spLocks noChangeAspect="1" noChangeArrowheads="1"/>
              </p:cNvSpPr>
              <p:nvPr/>
            </p:nvSpPr>
            <p:spPr bwMode="auto">
              <a:xfrm>
                <a:off x="1610" y="2024"/>
                <a:ext cx="273" cy="18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pPr algn="ctr"/>
                <a:r>
                  <a:rPr kumimoji="1" lang="cs-CZ" sz="800">
                    <a:solidFill>
                      <a:schemeClr val="tx1"/>
                    </a:solidFill>
                    <a:latin typeface="Arial" charset="0"/>
                  </a:rPr>
                  <a:t>Met</a:t>
                </a:r>
              </a:p>
            </p:txBody>
          </p:sp>
        </p:grpSp>
        <p:sp>
          <p:nvSpPr>
            <p:cNvPr id="81232" name="Arc 336"/>
            <p:cNvSpPr>
              <a:spLocks/>
            </p:cNvSpPr>
            <p:nvPr/>
          </p:nvSpPr>
          <p:spPr bwMode="auto">
            <a:xfrm rot="210825" flipH="1">
              <a:off x="1831" y="2879"/>
              <a:ext cx="313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557"/>
                <a:gd name="T1" fmla="*/ 0 h 21600"/>
                <a:gd name="T2" fmla="*/ 21557 w 21557"/>
                <a:gd name="T3" fmla="*/ 20240 h 21600"/>
                <a:gd name="T4" fmla="*/ 0 w 2155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57" h="21600" fill="none" extrusionOk="0">
                  <a:moveTo>
                    <a:pt x="-1" y="0"/>
                  </a:moveTo>
                  <a:cubicBezTo>
                    <a:pt x="11401" y="0"/>
                    <a:pt x="20839" y="8861"/>
                    <a:pt x="21557" y="20239"/>
                  </a:cubicBezTo>
                </a:path>
                <a:path w="21557" h="21600" stroke="0" extrusionOk="0">
                  <a:moveTo>
                    <a:pt x="-1" y="0"/>
                  </a:moveTo>
                  <a:cubicBezTo>
                    <a:pt x="11401" y="0"/>
                    <a:pt x="20839" y="8861"/>
                    <a:pt x="21557" y="2023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/>
              <a:tailEnd type="arrow" w="med" len="sm"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210" name="Rectangle 314"/>
            <p:cNvSpPr>
              <a:spLocks noChangeAspect="1" noChangeArrowheads="1"/>
            </p:cNvSpPr>
            <p:nvPr/>
          </p:nvSpPr>
          <p:spPr bwMode="auto">
            <a:xfrm>
              <a:off x="1638" y="3270"/>
              <a:ext cx="66" cy="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>
                  <a:solidFill>
                    <a:srgbClr val="FF0000"/>
                  </a:solidFill>
                </a:rPr>
                <a:t>AUG</a:t>
              </a:r>
            </a:p>
          </p:txBody>
        </p:sp>
      </p:grpSp>
      <p:grpSp>
        <p:nvGrpSpPr>
          <p:cNvPr id="83969" name="Group 1058"/>
          <p:cNvGrpSpPr>
            <a:grpSpLocks/>
          </p:cNvGrpSpPr>
          <p:nvPr/>
        </p:nvGrpSpPr>
        <p:grpSpPr bwMode="auto">
          <a:xfrm>
            <a:off x="6418263" y="42863"/>
            <a:ext cx="3194050" cy="6772275"/>
            <a:chOff x="4043" y="27"/>
            <a:chExt cx="2012" cy="4266"/>
          </a:xfrm>
        </p:grpSpPr>
        <p:sp>
          <p:nvSpPr>
            <p:cNvPr id="81340" name="Rectangle 444"/>
            <p:cNvSpPr>
              <a:spLocks noChangeAspect="1" noChangeArrowheads="1"/>
            </p:cNvSpPr>
            <p:nvPr/>
          </p:nvSpPr>
          <p:spPr bwMode="auto">
            <a:xfrm>
              <a:off x="4043" y="2585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grpSp>
          <p:nvGrpSpPr>
            <p:cNvPr id="83974" name="Group 1019"/>
            <p:cNvGrpSpPr>
              <a:grpSpLocks/>
            </p:cNvGrpSpPr>
            <p:nvPr/>
          </p:nvGrpSpPr>
          <p:grpSpPr bwMode="auto">
            <a:xfrm>
              <a:off x="4695" y="2954"/>
              <a:ext cx="482" cy="443"/>
              <a:chOff x="952" y="2585"/>
              <a:chExt cx="482" cy="443"/>
            </a:xfrm>
          </p:grpSpPr>
          <p:grpSp>
            <p:nvGrpSpPr>
              <p:cNvPr id="83979" name="Group 1020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917" name="Freeform 1021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918" name="Arc 1022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919" name="Arc 1023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3968" name="Arc 1024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83984" name="Group 1025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3970" name="AutoShape 1026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3971" name="Arc 1027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3972" name="Arc 1028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3973" name="Arc 1029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339" name="Rectangle 443"/>
            <p:cNvSpPr>
              <a:spLocks noChangeAspect="1" noChangeArrowheads="1"/>
            </p:cNvSpPr>
            <p:nvPr/>
          </p:nvSpPr>
          <p:spPr bwMode="auto">
            <a:xfrm>
              <a:off x="4043" y="1734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grpSp>
          <p:nvGrpSpPr>
            <p:cNvPr id="83989" name="Group 1008"/>
            <p:cNvGrpSpPr>
              <a:grpSpLocks/>
            </p:cNvGrpSpPr>
            <p:nvPr/>
          </p:nvGrpSpPr>
          <p:grpSpPr bwMode="auto">
            <a:xfrm>
              <a:off x="4676" y="2057"/>
              <a:ext cx="482" cy="443"/>
              <a:chOff x="952" y="2585"/>
              <a:chExt cx="482" cy="443"/>
            </a:xfrm>
          </p:grpSpPr>
          <p:grpSp>
            <p:nvGrpSpPr>
              <p:cNvPr id="83990" name="Group 1009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906" name="Freeform 1010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907" name="Arc 1011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908" name="Arc 1012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909" name="Arc 1013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83995" name="Group 1014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911" name="AutoShape 1015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912" name="Arc 1016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13" name="Arc 1017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14" name="Arc 1018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338" name="Rectangle 442"/>
            <p:cNvSpPr>
              <a:spLocks noChangeAspect="1" noChangeArrowheads="1"/>
            </p:cNvSpPr>
            <p:nvPr/>
          </p:nvSpPr>
          <p:spPr bwMode="auto">
            <a:xfrm>
              <a:off x="4043" y="884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grpSp>
          <p:nvGrpSpPr>
            <p:cNvPr id="81760" name="Group 957"/>
            <p:cNvGrpSpPr>
              <a:grpSpLocks/>
            </p:cNvGrpSpPr>
            <p:nvPr/>
          </p:nvGrpSpPr>
          <p:grpSpPr bwMode="auto">
            <a:xfrm>
              <a:off x="4695" y="1168"/>
              <a:ext cx="482" cy="443"/>
              <a:chOff x="952" y="2585"/>
              <a:chExt cx="482" cy="443"/>
            </a:xfrm>
          </p:grpSpPr>
          <p:grpSp>
            <p:nvGrpSpPr>
              <p:cNvPr id="81761" name="Group 958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855" name="Freeform 959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856" name="Arc 960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857" name="Arc 961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858" name="Arc 962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81762" name="Group 963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860" name="AutoShape 964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861" name="Arc 965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62" name="Arc 966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63" name="Arc 967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337" name="Rectangle 441"/>
            <p:cNvSpPr>
              <a:spLocks noChangeAspect="1" noChangeArrowheads="1"/>
            </p:cNvSpPr>
            <p:nvPr/>
          </p:nvSpPr>
          <p:spPr bwMode="auto">
            <a:xfrm>
              <a:off x="4043" y="27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grpSp>
          <p:nvGrpSpPr>
            <p:cNvPr id="81767" name="Group 944"/>
            <p:cNvGrpSpPr>
              <a:grpSpLocks/>
            </p:cNvGrpSpPr>
            <p:nvPr/>
          </p:nvGrpSpPr>
          <p:grpSpPr bwMode="auto">
            <a:xfrm>
              <a:off x="4695" y="374"/>
              <a:ext cx="482" cy="443"/>
              <a:chOff x="952" y="2585"/>
              <a:chExt cx="482" cy="443"/>
            </a:xfrm>
          </p:grpSpPr>
          <p:grpSp>
            <p:nvGrpSpPr>
              <p:cNvPr id="81772" name="Group 945"/>
              <p:cNvGrpSpPr>
                <a:grpSpLocks/>
              </p:cNvGrpSpPr>
              <p:nvPr/>
            </p:nvGrpSpPr>
            <p:grpSpPr bwMode="auto">
              <a:xfrm>
                <a:off x="952" y="2585"/>
                <a:ext cx="476" cy="283"/>
                <a:chOff x="1927" y="1792"/>
                <a:chExt cx="476" cy="283"/>
              </a:xfrm>
            </p:grpSpPr>
            <p:sp>
              <p:nvSpPr>
                <p:cNvPr id="81842" name="Freeform 946"/>
                <p:cNvSpPr>
                  <a:spLocks noChangeAspect="1"/>
                </p:cNvSpPr>
                <p:nvPr/>
              </p:nvSpPr>
              <p:spPr bwMode="auto">
                <a:xfrm>
                  <a:off x="1927" y="1792"/>
                  <a:ext cx="476" cy="269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 lIns="3600" tIns="0" rIns="3600" bIns="0"/>
                <a:lstStyle/>
                <a:p>
                  <a:endParaRPr lang="cs-CZ"/>
                </a:p>
              </p:txBody>
            </p:sp>
            <p:sp>
              <p:nvSpPr>
                <p:cNvPr id="81843" name="Arc 947"/>
                <p:cNvSpPr>
                  <a:spLocks/>
                </p:cNvSpPr>
                <p:nvPr/>
              </p:nvSpPr>
              <p:spPr bwMode="auto">
                <a:xfrm flipH="1">
                  <a:off x="2001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  <p:sp>
              <p:nvSpPr>
                <p:cNvPr id="81844" name="Arc 948"/>
                <p:cNvSpPr>
                  <a:spLocks/>
                </p:cNvSpPr>
                <p:nvPr/>
              </p:nvSpPr>
              <p:spPr bwMode="auto">
                <a:xfrm flipH="1">
                  <a:off x="2114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P</a:t>
                  </a:r>
                </a:p>
              </p:txBody>
            </p:sp>
            <p:sp>
              <p:nvSpPr>
                <p:cNvPr id="81845" name="Arc 949"/>
                <p:cNvSpPr>
                  <a:spLocks/>
                </p:cNvSpPr>
                <p:nvPr/>
              </p:nvSpPr>
              <p:spPr bwMode="auto">
                <a:xfrm flipH="1">
                  <a:off x="2227" y="1933"/>
                  <a:ext cx="113" cy="142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A</a:t>
                  </a:r>
                </a:p>
              </p:txBody>
            </p:sp>
          </p:grpSp>
          <p:grpSp>
            <p:nvGrpSpPr>
              <p:cNvPr id="81773" name="Group 950"/>
              <p:cNvGrpSpPr>
                <a:grpSpLocks/>
              </p:cNvGrpSpPr>
              <p:nvPr/>
            </p:nvGrpSpPr>
            <p:grpSpPr bwMode="auto">
              <a:xfrm>
                <a:off x="957" y="2845"/>
                <a:ext cx="477" cy="183"/>
                <a:chOff x="797" y="355"/>
                <a:chExt cx="477" cy="183"/>
              </a:xfrm>
            </p:grpSpPr>
            <p:sp>
              <p:nvSpPr>
                <p:cNvPr id="81847" name="AutoShape 951"/>
                <p:cNvSpPr>
                  <a:spLocks noChangeAspect="1" noChangeArrowheads="1"/>
                </p:cNvSpPr>
                <p:nvPr/>
              </p:nvSpPr>
              <p:spPr bwMode="auto">
                <a:xfrm>
                  <a:off x="797" y="360"/>
                  <a:ext cx="477" cy="178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3600" tIns="0" rIns="3600" bIns="0" anchor="ctr"/>
                <a:lstStyle/>
                <a:p>
                  <a:endParaRPr lang="cs-CZ"/>
                </a:p>
              </p:txBody>
            </p:sp>
            <p:sp>
              <p:nvSpPr>
                <p:cNvPr id="81848" name="Arc 952"/>
                <p:cNvSpPr>
                  <a:spLocks/>
                </p:cNvSpPr>
                <p:nvPr/>
              </p:nvSpPr>
              <p:spPr bwMode="auto">
                <a:xfrm rot="10800000" flipH="1">
                  <a:off x="867" y="355"/>
                  <a:ext cx="113" cy="56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49" name="Arc 953"/>
                <p:cNvSpPr>
                  <a:spLocks/>
                </p:cNvSpPr>
                <p:nvPr/>
              </p:nvSpPr>
              <p:spPr bwMode="auto">
                <a:xfrm rot="10800000" flipH="1">
                  <a:off x="980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850" name="Arc 954"/>
                <p:cNvSpPr>
                  <a:spLocks/>
                </p:cNvSpPr>
                <p:nvPr/>
              </p:nvSpPr>
              <p:spPr bwMode="auto">
                <a:xfrm rot="10800000" flipH="1">
                  <a:off x="1093" y="355"/>
                  <a:ext cx="113" cy="71"/>
                </a:xfrm>
                <a:custGeom>
                  <a:avLst/>
                  <a:gdLst>
                    <a:gd name="G0" fmla="+- 21597 0 0"/>
                    <a:gd name="G1" fmla="+- 21600 0 0"/>
                    <a:gd name="G2" fmla="+- 21600 0 0"/>
                    <a:gd name="T0" fmla="*/ 0 w 43197"/>
                    <a:gd name="T1" fmla="*/ 21219 h 21600"/>
                    <a:gd name="T2" fmla="*/ 43197 w 43197"/>
                    <a:gd name="T3" fmla="*/ 21600 h 21600"/>
                    <a:gd name="T4" fmla="*/ 21597 w 4319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7" h="21600" fill="none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</a:path>
                    <a:path w="43197" h="21600" stroke="0" extrusionOk="0">
                      <a:moveTo>
                        <a:pt x="0" y="21219"/>
                      </a:moveTo>
                      <a:cubicBezTo>
                        <a:pt x="208" y="9440"/>
                        <a:pt x="9816" y="-1"/>
                        <a:pt x="21597" y="0"/>
                      </a:cubicBezTo>
                      <a:cubicBezTo>
                        <a:pt x="33526" y="0"/>
                        <a:pt x="43197" y="9670"/>
                        <a:pt x="43197" y="21600"/>
                      </a:cubicBezTo>
                      <a:lnTo>
                        <a:pt x="21597" y="216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81341" name="Rectangle 445"/>
            <p:cNvSpPr>
              <a:spLocks noChangeAspect="1" noChangeArrowheads="1"/>
            </p:cNvSpPr>
            <p:nvPr/>
          </p:nvSpPr>
          <p:spPr bwMode="auto">
            <a:xfrm>
              <a:off x="4043" y="3436"/>
              <a:ext cx="1673" cy="8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4176713"/>
              <a:endParaRPr lang="en-US" sz="1000" b="0">
                <a:solidFill>
                  <a:schemeClr val="tx1"/>
                </a:solidFill>
                <a:latin typeface="Arial" charset="0"/>
              </a:endParaRPr>
            </a:p>
          </p:txBody>
        </p:sp>
        <p:grpSp>
          <p:nvGrpSpPr>
            <p:cNvPr id="81774" name="Group 422"/>
            <p:cNvGrpSpPr>
              <a:grpSpLocks noChangeAspect="1"/>
            </p:cNvGrpSpPr>
            <p:nvPr/>
          </p:nvGrpSpPr>
          <p:grpSpPr bwMode="auto">
            <a:xfrm>
              <a:off x="4877" y="468"/>
              <a:ext cx="136" cy="181"/>
              <a:chOff x="1156" y="2205"/>
              <a:chExt cx="274" cy="363"/>
            </a:xfrm>
          </p:grpSpPr>
          <p:sp>
            <p:nvSpPr>
              <p:cNvPr id="81319" name="AutoShape 423"/>
              <p:cNvSpPr>
                <a:spLocks noChangeAspect="1"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20" name="AutoShape 424"/>
              <p:cNvSpPr>
                <a:spLocks noChangeAspect="1"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21" name="Oval 425"/>
              <p:cNvSpPr>
                <a:spLocks noChangeAspect="1"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22" name="Oval 426"/>
              <p:cNvSpPr>
                <a:spLocks noChangeAspect="1"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23" name="Oval 427"/>
              <p:cNvSpPr>
                <a:spLocks noChangeAspect="1"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</p:grpSp>
        <p:sp>
          <p:nvSpPr>
            <p:cNvPr id="81324" name="Line 428"/>
            <p:cNvSpPr>
              <a:spLocks noChangeAspect="1" noChangeShapeType="1"/>
            </p:cNvSpPr>
            <p:nvPr/>
          </p:nvSpPr>
          <p:spPr bwMode="auto">
            <a:xfrm>
              <a:off x="4945" y="423"/>
              <a:ext cx="0" cy="45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25" name="Oval 429"/>
            <p:cNvSpPr>
              <a:spLocks noChangeAspect="1" noChangeArrowheads="1"/>
            </p:cNvSpPr>
            <p:nvPr/>
          </p:nvSpPr>
          <p:spPr bwMode="auto">
            <a:xfrm>
              <a:off x="4887" y="323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5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326" name="Oval 430"/>
            <p:cNvSpPr>
              <a:spLocks noChangeAspect="1" noChangeArrowheads="1"/>
            </p:cNvSpPr>
            <p:nvPr/>
          </p:nvSpPr>
          <p:spPr bwMode="auto">
            <a:xfrm>
              <a:off x="4751" y="323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327" name="Oval 431"/>
            <p:cNvSpPr>
              <a:spLocks noChangeAspect="1" noChangeArrowheads="1"/>
            </p:cNvSpPr>
            <p:nvPr/>
          </p:nvSpPr>
          <p:spPr bwMode="auto">
            <a:xfrm>
              <a:off x="4615" y="277"/>
              <a:ext cx="113" cy="11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81328" name="AutoShape 432"/>
            <p:cNvCxnSpPr>
              <a:cxnSpLocks noChangeAspect="1" noChangeShapeType="1"/>
              <a:stCxn id="81326" idx="6"/>
              <a:endCxn id="81325" idx="2"/>
            </p:cNvCxnSpPr>
            <p:nvPr/>
          </p:nvCxnSpPr>
          <p:spPr bwMode="auto">
            <a:xfrm>
              <a:off x="4865" y="380"/>
              <a:ext cx="22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1329" name="AutoShape 433"/>
            <p:cNvCxnSpPr>
              <a:cxnSpLocks noChangeAspect="1" noChangeShapeType="1"/>
              <a:stCxn id="81327" idx="5"/>
              <a:endCxn id="81326" idx="2"/>
            </p:cNvCxnSpPr>
            <p:nvPr/>
          </p:nvCxnSpPr>
          <p:spPr bwMode="auto">
            <a:xfrm>
              <a:off x="4712" y="374"/>
              <a:ext cx="39" cy="6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1330" name="Line 434"/>
            <p:cNvSpPr>
              <a:spLocks noChangeAspect="1" noChangeShapeType="1"/>
            </p:cNvSpPr>
            <p:nvPr/>
          </p:nvSpPr>
          <p:spPr bwMode="auto">
            <a:xfrm flipH="1">
              <a:off x="4547" y="345"/>
              <a:ext cx="68" cy="0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32" name="Line 436"/>
            <p:cNvSpPr>
              <a:spLocks noChangeAspect="1" noChangeShapeType="1"/>
            </p:cNvSpPr>
            <p:nvPr/>
          </p:nvSpPr>
          <p:spPr bwMode="auto">
            <a:xfrm flipH="1" flipV="1">
              <a:off x="4366" y="323"/>
              <a:ext cx="113" cy="22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33" name="Oval 437"/>
            <p:cNvSpPr>
              <a:spLocks noChangeAspect="1" noChangeArrowheads="1"/>
            </p:cNvSpPr>
            <p:nvPr/>
          </p:nvSpPr>
          <p:spPr bwMode="auto">
            <a:xfrm>
              <a:off x="4457" y="300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334" name="Line 438"/>
            <p:cNvSpPr>
              <a:spLocks noChangeAspect="1" noChangeShapeType="1"/>
            </p:cNvSpPr>
            <p:nvPr/>
          </p:nvSpPr>
          <p:spPr bwMode="auto">
            <a:xfrm>
              <a:off x="4298" y="232"/>
              <a:ext cx="45" cy="4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35" name="Oval 439"/>
            <p:cNvSpPr>
              <a:spLocks noChangeAspect="1" noChangeArrowheads="1"/>
            </p:cNvSpPr>
            <p:nvPr/>
          </p:nvSpPr>
          <p:spPr bwMode="auto">
            <a:xfrm>
              <a:off x="4321" y="255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336" name="Text Box 440"/>
            <p:cNvSpPr txBox="1">
              <a:spLocks noChangeArrowheads="1"/>
            </p:cNvSpPr>
            <p:nvPr/>
          </p:nvSpPr>
          <p:spPr bwMode="auto">
            <a:xfrm>
              <a:off x="4129" y="146"/>
              <a:ext cx="14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900">
                  <a:solidFill>
                    <a:srgbClr val="0000FF"/>
                  </a:solidFill>
                </a:rPr>
                <a:t>NH</a:t>
              </a:r>
              <a:r>
                <a:rPr kumimoji="1" lang="cs-CZ" sz="900" baseline="-25000">
                  <a:solidFill>
                    <a:srgbClr val="0000FF"/>
                  </a:solidFill>
                </a:rPr>
                <a:t>2</a:t>
              </a:r>
              <a:endParaRPr kumimoji="1" lang="cs-CZ" sz="900">
                <a:solidFill>
                  <a:srgbClr val="0000FF"/>
                </a:solidFill>
              </a:endParaRPr>
            </a:p>
          </p:txBody>
        </p:sp>
        <p:sp>
          <p:nvSpPr>
            <p:cNvPr id="81342" name="Line 446"/>
            <p:cNvSpPr>
              <a:spLocks noChangeAspect="1" noChangeShapeType="1"/>
            </p:cNvSpPr>
            <p:nvPr/>
          </p:nvSpPr>
          <p:spPr bwMode="auto">
            <a:xfrm flipV="1">
              <a:off x="4128" y="657"/>
              <a:ext cx="1446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43" name="Rectangle 447"/>
            <p:cNvSpPr>
              <a:spLocks noChangeArrowheads="1"/>
            </p:cNvSpPr>
            <p:nvPr/>
          </p:nvSpPr>
          <p:spPr bwMode="auto">
            <a:xfrm>
              <a:off x="4156" y="712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344" name="Rectangle 448"/>
            <p:cNvSpPr>
              <a:spLocks noChangeArrowheads="1"/>
            </p:cNvSpPr>
            <p:nvPr/>
          </p:nvSpPr>
          <p:spPr bwMode="auto">
            <a:xfrm>
              <a:off x="5447" y="712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300" name="Text Box 404"/>
            <p:cNvSpPr txBox="1">
              <a:spLocks noChangeAspect="1" noChangeArrowheads="1"/>
            </p:cNvSpPr>
            <p:nvPr/>
          </p:nvSpPr>
          <p:spPr bwMode="auto">
            <a:xfrm>
              <a:off x="4982" y="666"/>
              <a:ext cx="145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800">
                  <a:solidFill>
                    <a:srgbClr val="FF0000"/>
                  </a:solidFill>
                </a:rPr>
                <a:t>UAA</a:t>
              </a:r>
            </a:p>
          </p:txBody>
        </p:sp>
        <p:grpSp>
          <p:nvGrpSpPr>
            <p:cNvPr id="81779" name="Group 465"/>
            <p:cNvGrpSpPr>
              <a:grpSpLocks noChangeAspect="1"/>
            </p:cNvGrpSpPr>
            <p:nvPr/>
          </p:nvGrpSpPr>
          <p:grpSpPr bwMode="auto">
            <a:xfrm>
              <a:off x="4877" y="1290"/>
              <a:ext cx="136" cy="181"/>
              <a:chOff x="1156" y="2205"/>
              <a:chExt cx="274" cy="363"/>
            </a:xfrm>
          </p:grpSpPr>
          <p:sp>
            <p:nvSpPr>
              <p:cNvPr id="81362" name="AutoShape 466"/>
              <p:cNvSpPr>
                <a:spLocks noChangeAspect="1"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63" name="AutoShape 467"/>
              <p:cNvSpPr>
                <a:spLocks noChangeAspect="1"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64" name="Oval 468"/>
              <p:cNvSpPr>
                <a:spLocks noChangeAspect="1"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65" name="Oval 469"/>
              <p:cNvSpPr>
                <a:spLocks noChangeAspect="1"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66" name="Oval 470"/>
              <p:cNvSpPr>
                <a:spLocks noChangeAspect="1"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</p:grpSp>
        <p:sp>
          <p:nvSpPr>
            <p:cNvPr id="81367" name="Line 471"/>
            <p:cNvSpPr>
              <a:spLocks noChangeAspect="1" noChangeShapeType="1"/>
            </p:cNvSpPr>
            <p:nvPr/>
          </p:nvSpPr>
          <p:spPr bwMode="auto">
            <a:xfrm>
              <a:off x="4945" y="1245"/>
              <a:ext cx="0" cy="45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68" name="Oval 472"/>
            <p:cNvSpPr>
              <a:spLocks noChangeAspect="1" noChangeArrowheads="1"/>
            </p:cNvSpPr>
            <p:nvPr/>
          </p:nvSpPr>
          <p:spPr bwMode="auto">
            <a:xfrm>
              <a:off x="4887" y="1145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5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369" name="Oval 473"/>
            <p:cNvSpPr>
              <a:spLocks noChangeAspect="1" noChangeArrowheads="1"/>
            </p:cNvSpPr>
            <p:nvPr/>
          </p:nvSpPr>
          <p:spPr bwMode="auto">
            <a:xfrm>
              <a:off x="4751" y="1145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370" name="Oval 474"/>
            <p:cNvSpPr>
              <a:spLocks noChangeAspect="1" noChangeArrowheads="1"/>
            </p:cNvSpPr>
            <p:nvPr/>
          </p:nvSpPr>
          <p:spPr bwMode="auto">
            <a:xfrm>
              <a:off x="4615" y="1099"/>
              <a:ext cx="113" cy="11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81371" name="AutoShape 475"/>
            <p:cNvCxnSpPr>
              <a:cxnSpLocks noChangeAspect="1" noChangeShapeType="1"/>
              <a:stCxn id="81369" idx="6"/>
              <a:endCxn id="81368" idx="2"/>
            </p:cNvCxnSpPr>
            <p:nvPr/>
          </p:nvCxnSpPr>
          <p:spPr bwMode="auto">
            <a:xfrm>
              <a:off x="4865" y="1202"/>
              <a:ext cx="22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1372" name="AutoShape 476"/>
            <p:cNvCxnSpPr>
              <a:cxnSpLocks noChangeAspect="1" noChangeShapeType="1"/>
              <a:stCxn id="81370" idx="5"/>
              <a:endCxn id="81369" idx="2"/>
            </p:cNvCxnSpPr>
            <p:nvPr/>
          </p:nvCxnSpPr>
          <p:spPr bwMode="auto">
            <a:xfrm>
              <a:off x="4712" y="1196"/>
              <a:ext cx="39" cy="6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1373" name="Line 477"/>
            <p:cNvSpPr>
              <a:spLocks noChangeAspect="1" noChangeShapeType="1"/>
            </p:cNvSpPr>
            <p:nvPr/>
          </p:nvSpPr>
          <p:spPr bwMode="auto">
            <a:xfrm flipH="1">
              <a:off x="4547" y="1167"/>
              <a:ext cx="68" cy="0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74" name="Line 478"/>
            <p:cNvSpPr>
              <a:spLocks noChangeAspect="1" noChangeShapeType="1"/>
            </p:cNvSpPr>
            <p:nvPr/>
          </p:nvSpPr>
          <p:spPr bwMode="auto">
            <a:xfrm flipH="1" flipV="1">
              <a:off x="4366" y="1145"/>
              <a:ext cx="113" cy="22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75" name="Oval 479"/>
            <p:cNvSpPr>
              <a:spLocks noChangeAspect="1" noChangeArrowheads="1"/>
            </p:cNvSpPr>
            <p:nvPr/>
          </p:nvSpPr>
          <p:spPr bwMode="auto">
            <a:xfrm>
              <a:off x="4457" y="1122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376" name="Line 480"/>
            <p:cNvSpPr>
              <a:spLocks noChangeAspect="1" noChangeShapeType="1"/>
            </p:cNvSpPr>
            <p:nvPr/>
          </p:nvSpPr>
          <p:spPr bwMode="auto">
            <a:xfrm>
              <a:off x="4298" y="1054"/>
              <a:ext cx="45" cy="4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77" name="Oval 481"/>
            <p:cNvSpPr>
              <a:spLocks noChangeAspect="1" noChangeArrowheads="1"/>
            </p:cNvSpPr>
            <p:nvPr/>
          </p:nvSpPr>
          <p:spPr bwMode="auto">
            <a:xfrm>
              <a:off x="4321" y="1077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378" name="Text Box 482"/>
            <p:cNvSpPr txBox="1">
              <a:spLocks noChangeArrowheads="1"/>
            </p:cNvSpPr>
            <p:nvPr/>
          </p:nvSpPr>
          <p:spPr bwMode="auto">
            <a:xfrm>
              <a:off x="4129" y="968"/>
              <a:ext cx="14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900">
                  <a:solidFill>
                    <a:srgbClr val="0000FF"/>
                  </a:solidFill>
                </a:rPr>
                <a:t>NH</a:t>
              </a:r>
              <a:r>
                <a:rPr kumimoji="1" lang="cs-CZ" sz="900" baseline="-25000">
                  <a:solidFill>
                    <a:srgbClr val="0000FF"/>
                  </a:solidFill>
                </a:rPr>
                <a:t>2</a:t>
              </a:r>
              <a:endParaRPr kumimoji="1" lang="cs-CZ" sz="900">
                <a:solidFill>
                  <a:srgbClr val="0000FF"/>
                </a:solidFill>
              </a:endParaRPr>
            </a:p>
          </p:txBody>
        </p:sp>
        <p:sp>
          <p:nvSpPr>
            <p:cNvPr id="81379" name="Line 483"/>
            <p:cNvSpPr>
              <a:spLocks noChangeAspect="1" noChangeShapeType="1"/>
            </p:cNvSpPr>
            <p:nvPr/>
          </p:nvSpPr>
          <p:spPr bwMode="auto">
            <a:xfrm flipV="1">
              <a:off x="4128" y="1479"/>
              <a:ext cx="1446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380" name="Rectangle 484"/>
            <p:cNvSpPr>
              <a:spLocks noChangeArrowheads="1"/>
            </p:cNvSpPr>
            <p:nvPr/>
          </p:nvSpPr>
          <p:spPr bwMode="auto">
            <a:xfrm>
              <a:off x="4156" y="1534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381" name="Rectangle 485"/>
            <p:cNvSpPr>
              <a:spLocks noChangeArrowheads="1"/>
            </p:cNvSpPr>
            <p:nvPr/>
          </p:nvSpPr>
          <p:spPr bwMode="auto">
            <a:xfrm>
              <a:off x="5447" y="1534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382" name="Text Box 486"/>
            <p:cNvSpPr txBox="1">
              <a:spLocks noChangeAspect="1" noChangeArrowheads="1"/>
            </p:cNvSpPr>
            <p:nvPr/>
          </p:nvSpPr>
          <p:spPr bwMode="auto">
            <a:xfrm>
              <a:off x="4985" y="1488"/>
              <a:ext cx="145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800">
                  <a:solidFill>
                    <a:srgbClr val="FF0000"/>
                  </a:solidFill>
                </a:rPr>
                <a:t>UAA</a:t>
              </a:r>
            </a:p>
          </p:txBody>
        </p:sp>
        <p:grpSp>
          <p:nvGrpSpPr>
            <p:cNvPr id="81784" name="Group 555"/>
            <p:cNvGrpSpPr>
              <a:grpSpLocks noChangeAspect="1"/>
            </p:cNvGrpSpPr>
            <p:nvPr/>
          </p:nvGrpSpPr>
          <p:grpSpPr bwMode="auto">
            <a:xfrm>
              <a:off x="4843" y="2176"/>
              <a:ext cx="137" cy="182"/>
              <a:chOff x="1156" y="2205"/>
              <a:chExt cx="274" cy="363"/>
            </a:xfrm>
          </p:grpSpPr>
          <p:sp>
            <p:nvSpPr>
              <p:cNvPr id="81452" name="AutoShape 556"/>
              <p:cNvSpPr>
                <a:spLocks noChangeAspect="1"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453" name="AutoShape 557"/>
              <p:cNvSpPr>
                <a:spLocks noChangeAspect="1"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454" name="Oval 558"/>
              <p:cNvSpPr>
                <a:spLocks noChangeAspect="1"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455" name="Oval 559"/>
              <p:cNvSpPr>
                <a:spLocks noChangeAspect="1"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456" name="Oval 560"/>
              <p:cNvSpPr>
                <a:spLocks noChangeAspect="1"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</p:grpSp>
        <p:sp>
          <p:nvSpPr>
            <p:cNvPr id="81463" name="Line 567"/>
            <p:cNvSpPr>
              <a:spLocks noChangeAspect="1" noChangeShapeType="1"/>
            </p:cNvSpPr>
            <p:nvPr/>
          </p:nvSpPr>
          <p:spPr bwMode="auto">
            <a:xfrm flipV="1">
              <a:off x="4128" y="2358"/>
              <a:ext cx="1446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464" name="Rectangle 568"/>
            <p:cNvSpPr>
              <a:spLocks noChangeArrowheads="1"/>
            </p:cNvSpPr>
            <p:nvPr/>
          </p:nvSpPr>
          <p:spPr bwMode="auto">
            <a:xfrm>
              <a:off x="4156" y="2413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465" name="Rectangle 569"/>
            <p:cNvSpPr>
              <a:spLocks noChangeArrowheads="1"/>
            </p:cNvSpPr>
            <p:nvPr/>
          </p:nvSpPr>
          <p:spPr bwMode="auto">
            <a:xfrm>
              <a:off x="5447" y="2413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408" name="Text Box 512"/>
            <p:cNvSpPr txBox="1">
              <a:spLocks noChangeAspect="1" noChangeArrowheads="1"/>
            </p:cNvSpPr>
            <p:nvPr/>
          </p:nvSpPr>
          <p:spPr bwMode="auto">
            <a:xfrm>
              <a:off x="4096" y="2752"/>
              <a:ext cx="14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900">
                  <a:solidFill>
                    <a:srgbClr val="0000FF"/>
                  </a:solidFill>
                </a:rPr>
                <a:t>NH</a:t>
              </a:r>
              <a:r>
                <a:rPr kumimoji="1" lang="cs-CZ" sz="900" baseline="-25000">
                  <a:solidFill>
                    <a:srgbClr val="0000FF"/>
                  </a:solidFill>
                </a:rPr>
                <a:t>2</a:t>
              </a:r>
              <a:endParaRPr kumimoji="1" lang="cs-CZ" sz="900">
                <a:solidFill>
                  <a:srgbClr val="0000FF"/>
                </a:solidFill>
              </a:endParaRPr>
            </a:p>
          </p:txBody>
        </p:sp>
        <p:sp>
          <p:nvSpPr>
            <p:cNvPr id="81422" name="Oval 526"/>
            <p:cNvSpPr>
              <a:spLocks noChangeAspect="1" noChangeArrowheads="1"/>
            </p:cNvSpPr>
            <p:nvPr/>
          </p:nvSpPr>
          <p:spPr bwMode="auto">
            <a:xfrm>
              <a:off x="4910" y="2758"/>
              <a:ext cx="113" cy="11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5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423" name="Oval 527"/>
            <p:cNvSpPr>
              <a:spLocks noChangeAspect="1" noChangeArrowheads="1"/>
            </p:cNvSpPr>
            <p:nvPr/>
          </p:nvSpPr>
          <p:spPr bwMode="auto">
            <a:xfrm>
              <a:off x="4774" y="2758"/>
              <a:ext cx="113" cy="11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424" name="Oval 528"/>
            <p:cNvSpPr>
              <a:spLocks noChangeAspect="1" noChangeArrowheads="1"/>
            </p:cNvSpPr>
            <p:nvPr/>
          </p:nvSpPr>
          <p:spPr bwMode="auto">
            <a:xfrm>
              <a:off x="4637" y="2713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81425" name="AutoShape 529"/>
            <p:cNvCxnSpPr>
              <a:cxnSpLocks noChangeAspect="1" noChangeShapeType="1"/>
              <a:stCxn id="81423" idx="6"/>
              <a:endCxn id="81422" idx="2"/>
            </p:cNvCxnSpPr>
            <p:nvPr/>
          </p:nvCxnSpPr>
          <p:spPr bwMode="auto">
            <a:xfrm>
              <a:off x="4887" y="2815"/>
              <a:ext cx="23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1426" name="AutoShape 530"/>
            <p:cNvCxnSpPr>
              <a:cxnSpLocks noChangeAspect="1" noChangeShapeType="1"/>
              <a:stCxn id="81424" idx="5"/>
              <a:endCxn id="81423" idx="2"/>
            </p:cNvCxnSpPr>
            <p:nvPr/>
          </p:nvCxnSpPr>
          <p:spPr bwMode="auto">
            <a:xfrm>
              <a:off x="4734" y="2810"/>
              <a:ext cx="40" cy="5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1427" name="Line 531"/>
            <p:cNvSpPr>
              <a:spLocks noChangeAspect="1" noChangeShapeType="1"/>
            </p:cNvSpPr>
            <p:nvPr/>
          </p:nvSpPr>
          <p:spPr bwMode="auto">
            <a:xfrm flipH="1">
              <a:off x="4569" y="2781"/>
              <a:ext cx="68" cy="0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428" name="Line 532"/>
            <p:cNvSpPr>
              <a:spLocks noChangeAspect="1" noChangeShapeType="1"/>
            </p:cNvSpPr>
            <p:nvPr/>
          </p:nvSpPr>
          <p:spPr bwMode="auto">
            <a:xfrm flipH="1" flipV="1">
              <a:off x="4388" y="2758"/>
              <a:ext cx="113" cy="23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429" name="Oval 533"/>
            <p:cNvSpPr>
              <a:spLocks noChangeAspect="1" noChangeArrowheads="1"/>
            </p:cNvSpPr>
            <p:nvPr/>
          </p:nvSpPr>
          <p:spPr bwMode="auto">
            <a:xfrm>
              <a:off x="4479" y="2735"/>
              <a:ext cx="113" cy="11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431" name="Oval 535"/>
            <p:cNvSpPr>
              <a:spLocks noChangeAspect="1" noChangeArrowheads="1"/>
            </p:cNvSpPr>
            <p:nvPr/>
          </p:nvSpPr>
          <p:spPr bwMode="auto">
            <a:xfrm>
              <a:off x="4343" y="2690"/>
              <a:ext cx="113" cy="11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432" name="Line 536"/>
            <p:cNvSpPr>
              <a:spLocks noChangeAspect="1" noChangeShapeType="1"/>
            </p:cNvSpPr>
            <p:nvPr/>
          </p:nvSpPr>
          <p:spPr bwMode="auto">
            <a:xfrm>
              <a:off x="5023" y="2826"/>
              <a:ext cx="68" cy="23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433" name="Text Box 537"/>
            <p:cNvSpPr txBox="1">
              <a:spLocks noChangeAspect="1" noChangeArrowheads="1"/>
            </p:cNvSpPr>
            <p:nvPr/>
          </p:nvSpPr>
          <p:spPr bwMode="auto">
            <a:xfrm>
              <a:off x="5107" y="2809"/>
              <a:ext cx="21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900">
                  <a:solidFill>
                    <a:srgbClr val="0000FF"/>
                  </a:solidFill>
                </a:rPr>
                <a:t>COOH</a:t>
              </a:r>
            </a:p>
          </p:txBody>
        </p:sp>
        <p:sp>
          <p:nvSpPr>
            <p:cNvPr id="81466" name="Line 570"/>
            <p:cNvSpPr>
              <a:spLocks noChangeShapeType="1"/>
            </p:cNvSpPr>
            <p:nvPr/>
          </p:nvSpPr>
          <p:spPr bwMode="auto">
            <a:xfrm flipV="1">
              <a:off x="4270" y="2780"/>
              <a:ext cx="85" cy="34"/>
            </a:xfrm>
            <a:prstGeom prst="line">
              <a:avLst/>
            </a:prstGeom>
            <a:noFill/>
            <a:ln w="158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lIns="3600" tIns="0" rIns="3600" bIns="0" anchor="b"/>
            <a:lstStyle/>
            <a:p>
              <a:endParaRPr lang="cs-CZ"/>
            </a:p>
          </p:txBody>
        </p:sp>
        <p:sp>
          <p:nvSpPr>
            <p:cNvPr id="81467" name="Arc 571"/>
            <p:cNvSpPr>
              <a:spLocks/>
            </p:cNvSpPr>
            <p:nvPr/>
          </p:nvSpPr>
          <p:spPr bwMode="auto">
            <a:xfrm flipH="1">
              <a:off x="5064" y="1026"/>
              <a:ext cx="226" cy="28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468" name="Text Box 572"/>
            <p:cNvSpPr txBox="1">
              <a:spLocks noChangeArrowheads="1"/>
            </p:cNvSpPr>
            <p:nvPr/>
          </p:nvSpPr>
          <p:spPr bwMode="auto">
            <a:xfrm>
              <a:off x="5212" y="1156"/>
              <a:ext cx="482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600" tIns="0" rIns="3600" bIns="0" anchor="b">
              <a:spAutoFit/>
            </a:bodyPr>
            <a:lstStyle/>
            <a:p>
              <a:pPr algn="ctr"/>
              <a:r>
                <a:rPr lang="cs-CZ" sz="800"/>
                <a:t>Uvolňovací faktor</a:t>
              </a:r>
            </a:p>
          </p:txBody>
        </p:sp>
        <p:sp>
          <p:nvSpPr>
            <p:cNvPr id="81471" name="Rectangle 575"/>
            <p:cNvSpPr>
              <a:spLocks noChangeArrowheads="1"/>
            </p:cNvSpPr>
            <p:nvPr/>
          </p:nvSpPr>
          <p:spPr bwMode="auto">
            <a:xfrm>
              <a:off x="4156" y="4060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472" name="Rectangle 576"/>
            <p:cNvSpPr>
              <a:spLocks noChangeArrowheads="1"/>
            </p:cNvSpPr>
            <p:nvPr/>
          </p:nvSpPr>
          <p:spPr bwMode="auto">
            <a:xfrm>
              <a:off x="5447" y="4060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474" name="Rectangle 578"/>
            <p:cNvSpPr>
              <a:spLocks noChangeArrowheads="1"/>
            </p:cNvSpPr>
            <p:nvPr/>
          </p:nvSpPr>
          <p:spPr bwMode="auto">
            <a:xfrm>
              <a:off x="4156" y="3292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5'</a:t>
              </a:r>
            </a:p>
          </p:txBody>
        </p:sp>
        <p:sp>
          <p:nvSpPr>
            <p:cNvPr id="81475" name="Rectangle 579"/>
            <p:cNvSpPr>
              <a:spLocks noChangeArrowheads="1"/>
            </p:cNvSpPr>
            <p:nvPr/>
          </p:nvSpPr>
          <p:spPr bwMode="auto">
            <a:xfrm>
              <a:off x="5447" y="3292"/>
              <a:ext cx="10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b">
              <a:spAutoFit/>
            </a:bodyPr>
            <a:lstStyle/>
            <a:p>
              <a:r>
                <a:rPr kumimoji="1" lang="cs-CZ" sz="1200" b="0">
                  <a:solidFill>
                    <a:schemeClr val="tx1"/>
                  </a:solidFill>
                </a:rPr>
                <a:t>3'</a:t>
              </a:r>
            </a:p>
          </p:txBody>
        </p:sp>
        <p:sp>
          <p:nvSpPr>
            <p:cNvPr id="81476" name="Text Box 580"/>
            <p:cNvSpPr txBox="1">
              <a:spLocks noChangeAspect="1" noChangeArrowheads="1"/>
            </p:cNvSpPr>
            <p:nvPr/>
          </p:nvSpPr>
          <p:spPr bwMode="auto">
            <a:xfrm>
              <a:off x="4953" y="2358"/>
              <a:ext cx="145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800">
                  <a:solidFill>
                    <a:srgbClr val="FF0000"/>
                  </a:solidFill>
                </a:rPr>
                <a:t>UAA</a:t>
              </a:r>
            </a:p>
          </p:txBody>
        </p:sp>
        <p:sp>
          <p:nvSpPr>
            <p:cNvPr id="81478" name="Text Box 582"/>
            <p:cNvSpPr txBox="1">
              <a:spLocks noChangeAspect="1" noChangeArrowheads="1"/>
            </p:cNvSpPr>
            <p:nvPr/>
          </p:nvSpPr>
          <p:spPr bwMode="auto">
            <a:xfrm>
              <a:off x="4922" y="4031"/>
              <a:ext cx="145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800">
                  <a:solidFill>
                    <a:srgbClr val="FF0000"/>
                  </a:solidFill>
                </a:rPr>
                <a:t>UAA</a:t>
              </a:r>
            </a:p>
          </p:txBody>
        </p:sp>
        <p:grpSp>
          <p:nvGrpSpPr>
            <p:cNvPr id="81785" name="Group 598"/>
            <p:cNvGrpSpPr>
              <a:grpSpLocks noChangeAspect="1"/>
            </p:cNvGrpSpPr>
            <p:nvPr/>
          </p:nvGrpSpPr>
          <p:grpSpPr bwMode="auto">
            <a:xfrm rot="-1774904">
              <a:off x="4865" y="3691"/>
              <a:ext cx="137" cy="182"/>
              <a:chOff x="1156" y="2205"/>
              <a:chExt cx="274" cy="363"/>
            </a:xfrm>
          </p:grpSpPr>
          <p:sp>
            <p:nvSpPr>
              <p:cNvPr id="81495" name="AutoShape 599"/>
              <p:cNvSpPr>
                <a:spLocks noChangeAspect="1"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496" name="AutoShape 600"/>
              <p:cNvSpPr>
                <a:spLocks noChangeAspect="1"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497" name="Oval 601"/>
              <p:cNvSpPr>
                <a:spLocks noChangeAspect="1"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498" name="Oval 602"/>
              <p:cNvSpPr>
                <a:spLocks noChangeAspect="1"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499" name="Oval 603"/>
              <p:cNvSpPr>
                <a:spLocks noChangeAspect="1"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</p:grpSp>
        <p:sp>
          <p:nvSpPr>
            <p:cNvPr id="81477" name="Text Box 581"/>
            <p:cNvSpPr txBox="1">
              <a:spLocks noChangeAspect="1" noChangeArrowheads="1"/>
            </p:cNvSpPr>
            <p:nvPr/>
          </p:nvSpPr>
          <p:spPr bwMode="auto">
            <a:xfrm>
              <a:off x="5004" y="3244"/>
              <a:ext cx="145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800">
                  <a:solidFill>
                    <a:srgbClr val="FF0000"/>
                  </a:solidFill>
                </a:rPr>
                <a:t>UAA</a:t>
              </a:r>
            </a:p>
          </p:txBody>
        </p:sp>
        <p:sp>
          <p:nvSpPr>
            <p:cNvPr id="81510" name="Line 614"/>
            <p:cNvSpPr>
              <a:spLocks noChangeAspect="1" noChangeShapeType="1"/>
            </p:cNvSpPr>
            <p:nvPr/>
          </p:nvSpPr>
          <p:spPr bwMode="auto">
            <a:xfrm>
              <a:off x="4916" y="2143"/>
              <a:ext cx="0" cy="45"/>
            </a:xfrm>
            <a:prstGeom prst="line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511" name="Oval 615"/>
            <p:cNvSpPr>
              <a:spLocks noChangeAspect="1" noChangeArrowheads="1"/>
            </p:cNvSpPr>
            <p:nvPr/>
          </p:nvSpPr>
          <p:spPr bwMode="auto">
            <a:xfrm>
              <a:off x="4858" y="2043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5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512" name="Oval 616"/>
            <p:cNvSpPr>
              <a:spLocks noChangeAspect="1" noChangeArrowheads="1"/>
            </p:cNvSpPr>
            <p:nvPr/>
          </p:nvSpPr>
          <p:spPr bwMode="auto">
            <a:xfrm>
              <a:off x="4722" y="2043"/>
              <a:ext cx="114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4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513" name="Oval 617"/>
            <p:cNvSpPr>
              <a:spLocks noChangeAspect="1" noChangeArrowheads="1"/>
            </p:cNvSpPr>
            <p:nvPr/>
          </p:nvSpPr>
          <p:spPr bwMode="auto">
            <a:xfrm>
              <a:off x="4586" y="1997"/>
              <a:ext cx="113" cy="11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3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cxnSp>
          <p:nvCxnSpPr>
            <p:cNvPr id="81514" name="AutoShape 618"/>
            <p:cNvCxnSpPr>
              <a:cxnSpLocks noChangeAspect="1" noChangeShapeType="1"/>
              <a:stCxn id="81512" idx="6"/>
              <a:endCxn id="81511" idx="2"/>
            </p:cNvCxnSpPr>
            <p:nvPr/>
          </p:nvCxnSpPr>
          <p:spPr bwMode="auto">
            <a:xfrm>
              <a:off x="4836" y="2100"/>
              <a:ext cx="22" cy="0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81515" name="AutoShape 619"/>
            <p:cNvCxnSpPr>
              <a:cxnSpLocks noChangeAspect="1" noChangeShapeType="1"/>
              <a:stCxn id="81513" idx="5"/>
              <a:endCxn id="81512" idx="2"/>
            </p:cNvCxnSpPr>
            <p:nvPr/>
          </p:nvCxnSpPr>
          <p:spPr bwMode="auto">
            <a:xfrm>
              <a:off x="4682" y="2094"/>
              <a:ext cx="40" cy="6"/>
            </a:xfrm>
            <a:prstGeom prst="straightConnector1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</p:cxnSp>
        <p:sp>
          <p:nvSpPr>
            <p:cNvPr id="81516" name="Line 620"/>
            <p:cNvSpPr>
              <a:spLocks noChangeAspect="1" noChangeShapeType="1"/>
            </p:cNvSpPr>
            <p:nvPr/>
          </p:nvSpPr>
          <p:spPr bwMode="auto">
            <a:xfrm flipH="1">
              <a:off x="4518" y="2065"/>
              <a:ext cx="68" cy="0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517" name="Line 621"/>
            <p:cNvSpPr>
              <a:spLocks noChangeAspect="1" noChangeShapeType="1"/>
            </p:cNvSpPr>
            <p:nvPr/>
          </p:nvSpPr>
          <p:spPr bwMode="auto">
            <a:xfrm flipH="1" flipV="1">
              <a:off x="4337" y="2043"/>
              <a:ext cx="113" cy="22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518" name="Oval 622"/>
            <p:cNvSpPr>
              <a:spLocks noChangeAspect="1" noChangeArrowheads="1"/>
            </p:cNvSpPr>
            <p:nvPr/>
          </p:nvSpPr>
          <p:spPr bwMode="auto">
            <a:xfrm>
              <a:off x="4428" y="2020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2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519" name="Line 623"/>
            <p:cNvSpPr>
              <a:spLocks noChangeAspect="1" noChangeShapeType="1"/>
            </p:cNvSpPr>
            <p:nvPr/>
          </p:nvSpPr>
          <p:spPr bwMode="auto">
            <a:xfrm>
              <a:off x="4269" y="1952"/>
              <a:ext cx="45" cy="4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520" name="Oval 624"/>
            <p:cNvSpPr>
              <a:spLocks noChangeAspect="1" noChangeArrowheads="1"/>
            </p:cNvSpPr>
            <p:nvPr/>
          </p:nvSpPr>
          <p:spPr bwMode="auto">
            <a:xfrm>
              <a:off x="4292" y="1975"/>
              <a:ext cx="113" cy="11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pPr algn="ctr"/>
              <a:r>
                <a:rPr kumimoji="1" lang="cs-CZ" sz="800" b="0">
                  <a:solidFill>
                    <a:schemeClr val="tx1"/>
                  </a:solidFill>
                </a:rPr>
                <a:t>aa</a:t>
              </a:r>
              <a:r>
                <a:rPr kumimoji="1" lang="cs-CZ" sz="800" b="0" baseline="-25000">
                  <a:solidFill>
                    <a:schemeClr val="tx1"/>
                  </a:solidFill>
                </a:rPr>
                <a:t>1</a:t>
              </a:r>
              <a:endParaRPr kumimoji="1" lang="cs-CZ" sz="800" b="0">
                <a:solidFill>
                  <a:schemeClr val="tx1"/>
                </a:solidFill>
              </a:endParaRPr>
            </a:p>
          </p:txBody>
        </p:sp>
        <p:sp>
          <p:nvSpPr>
            <p:cNvPr id="81521" name="Text Box 625"/>
            <p:cNvSpPr txBox="1">
              <a:spLocks noChangeArrowheads="1"/>
            </p:cNvSpPr>
            <p:nvPr/>
          </p:nvSpPr>
          <p:spPr bwMode="auto">
            <a:xfrm>
              <a:off x="4101" y="1876"/>
              <a:ext cx="14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900">
                  <a:solidFill>
                    <a:srgbClr val="0000FF"/>
                  </a:solidFill>
                </a:rPr>
                <a:t>NH</a:t>
              </a:r>
              <a:r>
                <a:rPr kumimoji="1" lang="cs-CZ" sz="900" baseline="-25000">
                  <a:solidFill>
                    <a:srgbClr val="0000FF"/>
                  </a:solidFill>
                </a:rPr>
                <a:t>2</a:t>
              </a:r>
              <a:endParaRPr kumimoji="1" lang="cs-CZ" sz="900">
                <a:solidFill>
                  <a:srgbClr val="0000FF"/>
                </a:solidFill>
              </a:endParaRPr>
            </a:p>
          </p:txBody>
        </p:sp>
        <p:sp>
          <p:nvSpPr>
            <p:cNvPr id="81524" name="Text Box 628"/>
            <p:cNvSpPr txBox="1">
              <a:spLocks noChangeArrowheads="1"/>
            </p:cNvSpPr>
            <p:nvPr/>
          </p:nvSpPr>
          <p:spPr bwMode="auto">
            <a:xfrm>
              <a:off x="5291" y="1905"/>
              <a:ext cx="12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>
              <a:spAutoFit/>
            </a:bodyPr>
            <a:lstStyle/>
            <a:p>
              <a:r>
                <a:rPr kumimoji="1" lang="cs-CZ" sz="800">
                  <a:solidFill>
                    <a:srgbClr val="0000FF"/>
                  </a:solidFill>
                </a:rPr>
                <a:t>H</a:t>
              </a:r>
              <a:r>
                <a:rPr kumimoji="1" lang="cs-CZ" sz="800" baseline="-25000">
                  <a:solidFill>
                    <a:srgbClr val="0000FF"/>
                  </a:solidFill>
                </a:rPr>
                <a:t>2</a:t>
              </a:r>
              <a:r>
                <a:rPr kumimoji="1" lang="cs-CZ" sz="800">
                  <a:solidFill>
                    <a:srgbClr val="0000FF"/>
                  </a:solidFill>
                </a:rPr>
                <a:t>O</a:t>
              </a:r>
            </a:p>
          </p:txBody>
        </p:sp>
        <p:sp>
          <p:nvSpPr>
            <p:cNvPr id="81525" name="Arc 629"/>
            <p:cNvSpPr>
              <a:spLocks/>
            </p:cNvSpPr>
            <p:nvPr/>
          </p:nvSpPr>
          <p:spPr bwMode="auto">
            <a:xfrm flipH="1">
              <a:off x="4950" y="1933"/>
              <a:ext cx="317" cy="255"/>
            </a:xfrm>
            <a:custGeom>
              <a:avLst/>
              <a:gdLst>
                <a:gd name="G0" fmla="+- 6055 0 0"/>
                <a:gd name="G1" fmla="+- 21600 0 0"/>
                <a:gd name="G2" fmla="+- 21600 0 0"/>
                <a:gd name="T0" fmla="*/ 0 w 24741"/>
                <a:gd name="T1" fmla="*/ 866 h 21600"/>
                <a:gd name="T2" fmla="*/ 24741 w 24741"/>
                <a:gd name="T3" fmla="*/ 10765 h 21600"/>
                <a:gd name="T4" fmla="*/ 6055 w 2474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741" h="21600" fill="none" extrusionOk="0">
                  <a:moveTo>
                    <a:pt x="0" y="866"/>
                  </a:moveTo>
                  <a:cubicBezTo>
                    <a:pt x="1967" y="291"/>
                    <a:pt x="4005" y="-1"/>
                    <a:pt x="6055" y="0"/>
                  </a:cubicBezTo>
                  <a:cubicBezTo>
                    <a:pt x="13757" y="0"/>
                    <a:pt x="20877" y="4101"/>
                    <a:pt x="24740" y="10765"/>
                  </a:cubicBezTo>
                </a:path>
                <a:path w="24741" h="21600" stroke="0" extrusionOk="0">
                  <a:moveTo>
                    <a:pt x="0" y="866"/>
                  </a:moveTo>
                  <a:cubicBezTo>
                    <a:pt x="1967" y="291"/>
                    <a:pt x="4005" y="-1"/>
                    <a:pt x="6055" y="0"/>
                  </a:cubicBezTo>
                  <a:cubicBezTo>
                    <a:pt x="13757" y="0"/>
                    <a:pt x="20877" y="4101"/>
                    <a:pt x="24740" y="10765"/>
                  </a:cubicBezTo>
                  <a:lnTo>
                    <a:pt x="6055" y="2160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470" name="Line 574"/>
            <p:cNvSpPr>
              <a:spLocks noChangeAspect="1" noChangeShapeType="1"/>
            </p:cNvSpPr>
            <p:nvPr/>
          </p:nvSpPr>
          <p:spPr bwMode="auto">
            <a:xfrm flipV="1">
              <a:off x="4128" y="4002"/>
              <a:ext cx="1446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sp>
          <p:nvSpPr>
            <p:cNvPr id="81537" name="AutoShape 641"/>
            <p:cNvSpPr>
              <a:spLocks noChangeArrowheads="1"/>
            </p:cNvSpPr>
            <p:nvPr/>
          </p:nvSpPr>
          <p:spPr bwMode="auto">
            <a:xfrm>
              <a:off x="4872" y="856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538" name="AutoShape 642"/>
            <p:cNvSpPr>
              <a:spLocks noChangeArrowheads="1"/>
            </p:cNvSpPr>
            <p:nvPr/>
          </p:nvSpPr>
          <p:spPr bwMode="auto">
            <a:xfrm>
              <a:off x="4872" y="1621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539" name="AutoShape 643"/>
            <p:cNvSpPr>
              <a:spLocks noChangeArrowheads="1"/>
            </p:cNvSpPr>
            <p:nvPr/>
          </p:nvSpPr>
          <p:spPr bwMode="auto">
            <a:xfrm>
              <a:off x="4872" y="2528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sp>
          <p:nvSpPr>
            <p:cNvPr id="81540" name="AutoShape 644"/>
            <p:cNvSpPr>
              <a:spLocks noChangeArrowheads="1"/>
            </p:cNvSpPr>
            <p:nvPr/>
          </p:nvSpPr>
          <p:spPr bwMode="auto">
            <a:xfrm>
              <a:off x="4872" y="3407"/>
              <a:ext cx="85" cy="255"/>
            </a:xfrm>
            <a:prstGeom prst="down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600" tIns="0" rIns="3600" bIns="0" anchor="ctr"/>
            <a:lstStyle/>
            <a:p>
              <a:endParaRPr lang="cs-CZ"/>
            </a:p>
          </p:txBody>
        </p:sp>
        <p:grpSp>
          <p:nvGrpSpPr>
            <p:cNvPr id="81790" name="Group 498"/>
            <p:cNvGrpSpPr>
              <a:grpSpLocks noChangeAspect="1"/>
            </p:cNvGrpSpPr>
            <p:nvPr/>
          </p:nvGrpSpPr>
          <p:grpSpPr bwMode="auto">
            <a:xfrm>
              <a:off x="4871" y="3055"/>
              <a:ext cx="137" cy="182"/>
              <a:chOff x="1156" y="2205"/>
              <a:chExt cx="274" cy="363"/>
            </a:xfrm>
          </p:grpSpPr>
          <p:sp>
            <p:nvSpPr>
              <p:cNvPr id="81395" name="AutoShape 499"/>
              <p:cNvSpPr>
                <a:spLocks noChangeAspect="1" noChangeArrowheads="1"/>
              </p:cNvSpPr>
              <p:nvPr/>
            </p:nvSpPr>
            <p:spPr bwMode="auto">
              <a:xfrm>
                <a:off x="1224" y="2205"/>
                <a:ext cx="136" cy="273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96" name="AutoShape 500"/>
              <p:cNvSpPr>
                <a:spLocks noChangeAspect="1" noChangeArrowheads="1"/>
              </p:cNvSpPr>
              <p:nvPr/>
            </p:nvSpPr>
            <p:spPr bwMode="auto">
              <a:xfrm rot="16200000">
                <a:off x="1225" y="2318"/>
                <a:ext cx="136" cy="274"/>
              </a:xfrm>
              <a:prstGeom prst="roundRect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97" name="Oval 501"/>
              <p:cNvSpPr>
                <a:spLocks noChangeAspect="1" noChangeArrowheads="1"/>
              </p:cNvSpPr>
              <p:nvPr/>
            </p:nvSpPr>
            <p:spPr bwMode="auto">
              <a:xfrm>
                <a:off x="1202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98" name="Oval 502"/>
              <p:cNvSpPr>
                <a:spLocks noChangeAspect="1" noChangeArrowheads="1"/>
              </p:cNvSpPr>
              <p:nvPr/>
            </p:nvSpPr>
            <p:spPr bwMode="auto">
              <a:xfrm>
                <a:off x="1338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1399" name="Oval 503"/>
              <p:cNvSpPr>
                <a:spLocks noChangeAspect="1" noChangeArrowheads="1"/>
              </p:cNvSpPr>
              <p:nvPr/>
            </p:nvSpPr>
            <p:spPr bwMode="auto">
              <a:xfrm>
                <a:off x="1269" y="2523"/>
                <a:ext cx="45" cy="4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</p:grpSp>
        <p:sp>
          <p:nvSpPr>
            <p:cNvPr id="81871" name="Text Box 975"/>
            <p:cNvSpPr txBox="1">
              <a:spLocks noChangeAspect="1" noChangeArrowheads="1"/>
            </p:cNvSpPr>
            <p:nvPr/>
          </p:nvSpPr>
          <p:spPr bwMode="auto">
            <a:xfrm>
              <a:off x="5939" y="466"/>
              <a:ext cx="1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176713"/>
              <a:endParaRPr lang="en-US" sz="1000" b="0">
                <a:solidFill>
                  <a:schemeClr val="tx1"/>
                </a:solidFill>
              </a:endParaRPr>
            </a:p>
          </p:txBody>
        </p:sp>
        <p:grpSp>
          <p:nvGrpSpPr>
            <p:cNvPr id="81795" name="Group 1007"/>
            <p:cNvGrpSpPr>
              <a:grpSpLocks/>
            </p:cNvGrpSpPr>
            <p:nvPr/>
          </p:nvGrpSpPr>
          <p:grpSpPr bwMode="auto">
            <a:xfrm>
              <a:off x="5319" y="969"/>
              <a:ext cx="114" cy="147"/>
              <a:chOff x="4694" y="1447"/>
              <a:chExt cx="91" cy="119"/>
            </a:xfrm>
          </p:grpSpPr>
          <p:sp>
            <p:nvSpPr>
              <p:cNvPr id="81898" name="Arc 1002"/>
              <p:cNvSpPr>
                <a:spLocks/>
              </p:cNvSpPr>
              <p:nvPr/>
            </p:nvSpPr>
            <p:spPr bwMode="auto">
              <a:xfrm rot="10800000" flipH="1" flipV="1">
                <a:off x="4694" y="1447"/>
                <a:ext cx="91" cy="116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1899" name="Arc 1003"/>
              <p:cNvSpPr>
                <a:spLocks/>
              </p:cNvSpPr>
              <p:nvPr/>
            </p:nvSpPr>
            <p:spPr bwMode="auto">
              <a:xfrm rot="10800000" flipH="1" flipV="1">
                <a:off x="4694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1900" name="Arc 1004"/>
              <p:cNvSpPr>
                <a:spLocks/>
              </p:cNvSpPr>
              <p:nvPr/>
            </p:nvSpPr>
            <p:spPr bwMode="auto">
              <a:xfrm rot="10800000" flipH="1" flipV="1">
                <a:off x="4723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1901" name="Arc 1005"/>
              <p:cNvSpPr>
                <a:spLocks/>
              </p:cNvSpPr>
              <p:nvPr/>
            </p:nvSpPr>
            <p:spPr bwMode="auto">
              <a:xfrm rot="10800000" flipH="1" flipV="1">
                <a:off x="4753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1796" name="Group 1030"/>
            <p:cNvGrpSpPr>
              <a:grpSpLocks/>
            </p:cNvGrpSpPr>
            <p:nvPr/>
          </p:nvGrpSpPr>
          <p:grpSpPr bwMode="auto">
            <a:xfrm>
              <a:off x="4979" y="2188"/>
              <a:ext cx="114" cy="147"/>
              <a:chOff x="4694" y="1447"/>
              <a:chExt cx="91" cy="119"/>
            </a:xfrm>
          </p:grpSpPr>
          <p:sp>
            <p:nvSpPr>
              <p:cNvPr id="83975" name="Arc 1031"/>
              <p:cNvSpPr>
                <a:spLocks/>
              </p:cNvSpPr>
              <p:nvPr/>
            </p:nvSpPr>
            <p:spPr bwMode="auto">
              <a:xfrm rot="10800000" flipH="1" flipV="1">
                <a:off x="4694" y="1447"/>
                <a:ext cx="91" cy="116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3976" name="Arc 1032"/>
              <p:cNvSpPr>
                <a:spLocks/>
              </p:cNvSpPr>
              <p:nvPr/>
            </p:nvSpPr>
            <p:spPr bwMode="auto">
              <a:xfrm rot="10800000" flipH="1" flipV="1">
                <a:off x="4694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3977" name="Arc 1033"/>
              <p:cNvSpPr>
                <a:spLocks/>
              </p:cNvSpPr>
              <p:nvPr/>
            </p:nvSpPr>
            <p:spPr bwMode="auto">
              <a:xfrm rot="10800000" flipH="1" flipV="1">
                <a:off x="4723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3978" name="Arc 1034"/>
              <p:cNvSpPr>
                <a:spLocks/>
              </p:cNvSpPr>
              <p:nvPr/>
            </p:nvSpPr>
            <p:spPr bwMode="auto">
              <a:xfrm rot="10800000" flipH="1" flipV="1">
                <a:off x="4753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1801" name="Group 1035"/>
            <p:cNvGrpSpPr>
              <a:grpSpLocks/>
            </p:cNvGrpSpPr>
            <p:nvPr/>
          </p:nvGrpSpPr>
          <p:grpSpPr bwMode="auto">
            <a:xfrm>
              <a:off x="5007" y="3090"/>
              <a:ext cx="114" cy="147"/>
              <a:chOff x="4694" y="1447"/>
              <a:chExt cx="91" cy="119"/>
            </a:xfrm>
          </p:grpSpPr>
          <p:sp>
            <p:nvSpPr>
              <p:cNvPr id="83980" name="Arc 1036"/>
              <p:cNvSpPr>
                <a:spLocks/>
              </p:cNvSpPr>
              <p:nvPr/>
            </p:nvSpPr>
            <p:spPr bwMode="auto">
              <a:xfrm rot="10800000" flipH="1" flipV="1">
                <a:off x="4694" y="1447"/>
                <a:ext cx="91" cy="116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3981" name="Arc 1037"/>
              <p:cNvSpPr>
                <a:spLocks/>
              </p:cNvSpPr>
              <p:nvPr/>
            </p:nvSpPr>
            <p:spPr bwMode="auto">
              <a:xfrm rot="10800000" flipH="1" flipV="1">
                <a:off x="4694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3982" name="Arc 1038"/>
              <p:cNvSpPr>
                <a:spLocks/>
              </p:cNvSpPr>
              <p:nvPr/>
            </p:nvSpPr>
            <p:spPr bwMode="auto">
              <a:xfrm rot="10800000" flipH="1" flipV="1">
                <a:off x="4723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3983" name="Arc 1039"/>
              <p:cNvSpPr>
                <a:spLocks/>
              </p:cNvSpPr>
              <p:nvPr/>
            </p:nvSpPr>
            <p:spPr bwMode="auto">
              <a:xfrm rot="10800000" flipH="1" flipV="1">
                <a:off x="4753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81473" name="Line 577"/>
            <p:cNvSpPr>
              <a:spLocks noChangeAspect="1" noChangeShapeType="1"/>
            </p:cNvSpPr>
            <p:nvPr/>
          </p:nvSpPr>
          <p:spPr bwMode="auto">
            <a:xfrm flipV="1">
              <a:off x="4128" y="3237"/>
              <a:ext cx="1446" cy="1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lIns="3600" tIns="0" rIns="3600" bIns="0"/>
            <a:lstStyle/>
            <a:p>
              <a:endParaRPr lang="cs-CZ"/>
            </a:p>
          </p:txBody>
        </p:sp>
        <p:grpSp>
          <p:nvGrpSpPr>
            <p:cNvPr id="81806" name="Group 1040"/>
            <p:cNvGrpSpPr>
              <a:grpSpLocks/>
            </p:cNvGrpSpPr>
            <p:nvPr/>
          </p:nvGrpSpPr>
          <p:grpSpPr bwMode="auto">
            <a:xfrm rot="2501888">
              <a:off x="5177" y="3634"/>
              <a:ext cx="114" cy="147"/>
              <a:chOff x="4694" y="1447"/>
              <a:chExt cx="91" cy="119"/>
            </a:xfrm>
          </p:grpSpPr>
          <p:sp>
            <p:nvSpPr>
              <p:cNvPr id="83985" name="Arc 1041"/>
              <p:cNvSpPr>
                <a:spLocks/>
              </p:cNvSpPr>
              <p:nvPr/>
            </p:nvSpPr>
            <p:spPr bwMode="auto">
              <a:xfrm rot="10800000" flipH="1" flipV="1">
                <a:off x="4694" y="1447"/>
                <a:ext cx="91" cy="116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3986" name="Arc 1042"/>
              <p:cNvSpPr>
                <a:spLocks/>
              </p:cNvSpPr>
              <p:nvPr/>
            </p:nvSpPr>
            <p:spPr bwMode="auto">
              <a:xfrm rot="10800000" flipH="1" flipV="1">
                <a:off x="4694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3987" name="Arc 1043"/>
              <p:cNvSpPr>
                <a:spLocks/>
              </p:cNvSpPr>
              <p:nvPr/>
            </p:nvSpPr>
            <p:spPr bwMode="auto">
              <a:xfrm rot="10800000" flipH="1" flipV="1">
                <a:off x="4723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83988" name="Arc 1044"/>
              <p:cNvSpPr>
                <a:spLocks/>
              </p:cNvSpPr>
              <p:nvPr/>
            </p:nvSpPr>
            <p:spPr bwMode="auto">
              <a:xfrm rot="10800000" flipH="1" flipV="1">
                <a:off x="4753" y="1539"/>
                <a:ext cx="30" cy="2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 w 43200"/>
                  <a:gd name="T1" fmla="*/ 21880 h 21880"/>
                  <a:gd name="T2" fmla="*/ 43200 w 43200"/>
                  <a:gd name="T3" fmla="*/ 21600 h 21880"/>
                  <a:gd name="T4" fmla="*/ 21600 w 43200"/>
                  <a:gd name="T5" fmla="*/ 21600 h 2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880" fill="none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880" stroke="0" extrusionOk="0">
                    <a:moveTo>
                      <a:pt x="1" y="21880"/>
                    </a:moveTo>
                    <a:cubicBezTo>
                      <a:pt x="0" y="21786"/>
                      <a:pt x="0" y="216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1807" name="Group 1056"/>
            <p:cNvGrpSpPr>
              <a:grpSpLocks/>
            </p:cNvGrpSpPr>
            <p:nvPr/>
          </p:nvGrpSpPr>
          <p:grpSpPr bwMode="auto">
            <a:xfrm>
              <a:off x="4208" y="3522"/>
              <a:ext cx="476" cy="321"/>
              <a:chOff x="5426" y="3522"/>
              <a:chExt cx="476" cy="321"/>
            </a:xfrm>
          </p:grpSpPr>
          <p:sp>
            <p:nvSpPr>
              <p:cNvPr id="83991" name="Freeform 1047"/>
              <p:cNvSpPr>
                <a:spLocks noChangeAspect="1"/>
              </p:cNvSpPr>
              <p:nvPr/>
            </p:nvSpPr>
            <p:spPr bwMode="auto">
              <a:xfrm rot="-2409935">
                <a:off x="5426" y="3522"/>
                <a:ext cx="476" cy="269"/>
              </a:xfrm>
              <a:custGeom>
                <a:avLst/>
                <a:gdLst/>
                <a:ahLst/>
                <a:cxnLst>
                  <a:cxn ang="0">
                    <a:pos x="438" y="30"/>
                  </a:cxn>
                  <a:cxn ang="0">
                    <a:pos x="256" y="30"/>
                  </a:cxn>
                  <a:cxn ang="0">
                    <a:pos x="166" y="120"/>
                  </a:cxn>
                  <a:cxn ang="0">
                    <a:pos x="30" y="347"/>
                  </a:cxn>
                  <a:cxn ang="0">
                    <a:pos x="75" y="574"/>
                  </a:cxn>
                  <a:cxn ang="0">
                    <a:pos x="483" y="619"/>
                  </a:cxn>
                  <a:cxn ang="0">
                    <a:pos x="846" y="529"/>
                  </a:cxn>
                  <a:cxn ang="0">
                    <a:pos x="755" y="211"/>
                  </a:cxn>
                  <a:cxn ang="0">
                    <a:pos x="619" y="30"/>
                  </a:cxn>
                  <a:cxn ang="0">
                    <a:pos x="347" y="30"/>
                  </a:cxn>
                </a:cxnLst>
                <a:rect l="0" t="0" r="r" b="b"/>
                <a:pathLst>
                  <a:path w="891" h="626">
                    <a:moveTo>
                      <a:pt x="438" y="30"/>
                    </a:moveTo>
                    <a:cubicBezTo>
                      <a:pt x="369" y="22"/>
                      <a:pt x="301" y="15"/>
                      <a:pt x="256" y="30"/>
                    </a:cubicBezTo>
                    <a:cubicBezTo>
                      <a:pt x="211" y="45"/>
                      <a:pt x="204" y="67"/>
                      <a:pt x="166" y="120"/>
                    </a:cubicBezTo>
                    <a:cubicBezTo>
                      <a:pt x="128" y="173"/>
                      <a:pt x="45" y="271"/>
                      <a:pt x="30" y="347"/>
                    </a:cubicBezTo>
                    <a:cubicBezTo>
                      <a:pt x="15" y="423"/>
                      <a:pt x="0" y="529"/>
                      <a:pt x="75" y="574"/>
                    </a:cubicBezTo>
                    <a:cubicBezTo>
                      <a:pt x="150" y="619"/>
                      <a:pt x="355" y="626"/>
                      <a:pt x="483" y="619"/>
                    </a:cubicBezTo>
                    <a:cubicBezTo>
                      <a:pt x="611" y="612"/>
                      <a:pt x="801" y="597"/>
                      <a:pt x="846" y="529"/>
                    </a:cubicBezTo>
                    <a:cubicBezTo>
                      <a:pt x="891" y="461"/>
                      <a:pt x="793" y="294"/>
                      <a:pt x="755" y="211"/>
                    </a:cubicBezTo>
                    <a:cubicBezTo>
                      <a:pt x="717" y="128"/>
                      <a:pt x="687" y="60"/>
                      <a:pt x="619" y="30"/>
                    </a:cubicBezTo>
                    <a:cubicBezTo>
                      <a:pt x="551" y="0"/>
                      <a:pt x="449" y="15"/>
                      <a:pt x="347" y="30"/>
                    </a:cubicBezTo>
                  </a:path>
                </a:pathLst>
              </a:custGeom>
              <a:solidFill>
                <a:srgbClr val="009900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lIns="3600" tIns="0" rIns="3600" bIns="0"/>
              <a:lstStyle/>
              <a:p>
                <a:endParaRPr lang="cs-CZ"/>
              </a:p>
            </p:txBody>
          </p:sp>
          <p:sp>
            <p:nvSpPr>
              <p:cNvPr id="83992" name="Arc 1048"/>
              <p:cNvSpPr>
                <a:spLocks/>
              </p:cNvSpPr>
              <p:nvPr/>
            </p:nvSpPr>
            <p:spPr bwMode="auto">
              <a:xfrm rot="19190065" flipH="1">
                <a:off x="5575" y="3713"/>
                <a:ext cx="116" cy="13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042"/>
                  <a:gd name="T1" fmla="*/ 21621 h 21621"/>
                  <a:gd name="T2" fmla="*/ 43042 w 43042"/>
                  <a:gd name="T3" fmla="*/ 18992 h 21621"/>
                  <a:gd name="T4" fmla="*/ 21600 w 43042"/>
                  <a:gd name="T5" fmla="*/ 21600 h 21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042" h="21621" fill="none" extrusionOk="0">
                    <a:moveTo>
                      <a:pt x="0" y="21620"/>
                    </a:moveTo>
                    <a:cubicBezTo>
                      <a:pt x="0" y="21613"/>
                      <a:pt x="0" y="216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2520" y="-1"/>
                      <a:pt x="41723" y="8151"/>
                      <a:pt x="43041" y="18992"/>
                    </a:cubicBezTo>
                  </a:path>
                  <a:path w="43042" h="21621" stroke="0" extrusionOk="0">
                    <a:moveTo>
                      <a:pt x="0" y="21620"/>
                    </a:moveTo>
                    <a:cubicBezTo>
                      <a:pt x="0" y="21613"/>
                      <a:pt x="0" y="216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2520" y="-1"/>
                      <a:pt x="41723" y="8151"/>
                      <a:pt x="43041" y="189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E</a:t>
                </a:r>
              </a:p>
            </p:txBody>
          </p:sp>
          <p:sp>
            <p:nvSpPr>
              <p:cNvPr id="83993" name="Arc 1049"/>
              <p:cNvSpPr>
                <a:spLocks/>
              </p:cNvSpPr>
              <p:nvPr/>
            </p:nvSpPr>
            <p:spPr bwMode="auto">
              <a:xfrm rot="19190065" flipH="1">
                <a:off x="5662" y="3641"/>
                <a:ext cx="113" cy="13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P</a:t>
                </a:r>
              </a:p>
            </p:txBody>
          </p:sp>
          <p:sp>
            <p:nvSpPr>
              <p:cNvPr id="83994" name="Arc 1050"/>
              <p:cNvSpPr>
                <a:spLocks/>
              </p:cNvSpPr>
              <p:nvPr/>
            </p:nvSpPr>
            <p:spPr bwMode="auto">
              <a:xfrm rot="19190065" flipH="1">
                <a:off x="5746" y="3568"/>
                <a:ext cx="112" cy="122"/>
              </a:xfrm>
              <a:custGeom>
                <a:avLst/>
                <a:gdLst>
                  <a:gd name="G0" fmla="+- 21272 0 0"/>
                  <a:gd name="G1" fmla="+- 21600 0 0"/>
                  <a:gd name="G2" fmla="+- 21600 0 0"/>
                  <a:gd name="T0" fmla="*/ 0 w 42872"/>
                  <a:gd name="T1" fmla="*/ 17850 h 21600"/>
                  <a:gd name="T2" fmla="*/ 42872 w 42872"/>
                  <a:gd name="T3" fmla="*/ 21600 h 21600"/>
                  <a:gd name="T4" fmla="*/ 21272 w 42872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872" h="21600" fill="none" extrusionOk="0">
                    <a:moveTo>
                      <a:pt x="0" y="17850"/>
                    </a:moveTo>
                    <a:cubicBezTo>
                      <a:pt x="1819" y="7526"/>
                      <a:pt x="10789" y="-1"/>
                      <a:pt x="21272" y="0"/>
                    </a:cubicBezTo>
                    <a:cubicBezTo>
                      <a:pt x="33201" y="0"/>
                      <a:pt x="42872" y="9670"/>
                      <a:pt x="42872" y="21600"/>
                    </a:cubicBezTo>
                  </a:path>
                  <a:path w="42872" h="21600" stroke="0" extrusionOk="0">
                    <a:moveTo>
                      <a:pt x="0" y="17850"/>
                    </a:moveTo>
                    <a:cubicBezTo>
                      <a:pt x="1819" y="7526"/>
                      <a:pt x="10789" y="-1"/>
                      <a:pt x="21272" y="0"/>
                    </a:cubicBezTo>
                    <a:cubicBezTo>
                      <a:pt x="33201" y="0"/>
                      <a:pt x="42872" y="9670"/>
                      <a:pt x="42872" y="21600"/>
                    </a:cubicBezTo>
                    <a:lnTo>
                      <a:pt x="21272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cs-CZ"/>
                  <a:t>A</a:t>
                </a:r>
              </a:p>
            </p:txBody>
          </p:sp>
        </p:grpSp>
        <p:grpSp>
          <p:nvGrpSpPr>
            <p:cNvPr id="81812" name="Group 1051"/>
            <p:cNvGrpSpPr>
              <a:grpSpLocks/>
            </p:cNvGrpSpPr>
            <p:nvPr/>
          </p:nvGrpSpPr>
          <p:grpSpPr bwMode="auto">
            <a:xfrm rot="774301">
              <a:off x="4497" y="4059"/>
              <a:ext cx="477" cy="183"/>
              <a:chOff x="797" y="355"/>
              <a:chExt cx="477" cy="183"/>
            </a:xfrm>
          </p:grpSpPr>
          <p:sp>
            <p:nvSpPr>
              <p:cNvPr id="83996" name="AutoShape 1052"/>
              <p:cNvSpPr>
                <a:spLocks noChangeAspect="1" noChangeArrowheads="1"/>
              </p:cNvSpPr>
              <p:nvPr/>
            </p:nvSpPr>
            <p:spPr bwMode="auto">
              <a:xfrm>
                <a:off x="797" y="360"/>
                <a:ext cx="477" cy="178"/>
              </a:xfrm>
              <a:prstGeom prst="roundRect">
                <a:avLst>
                  <a:gd name="adj" fmla="val 4317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3600" tIns="0" rIns="3600" bIns="0" anchor="ctr"/>
              <a:lstStyle/>
              <a:p>
                <a:endParaRPr lang="cs-CZ"/>
              </a:p>
            </p:txBody>
          </p:sp>
          <p:sp>
            <p:nvSpPr>
              <p:cNvPr id="83997" name="Arc 1053"/>
              <p:cNvSpPr>
                <a:spLocks/>
              </p:cNvSpPr>
              <p:nvPr/>
            </p:nvSpPr>
            <p:spPr bwMode="auto">
              <a:xfrm rot="10800000" flipH="1">
                <a:off x="867" y="355"/>
                <a:ext cx="113" cy="56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998" name="Arc 1054"/>
              <p:cNvSpPr>
                <a:spLocks/>
              </p:cNvSpPr>
              <p:nvPr/>
            </p:nvSpPr>
            <p:spPr bwMode="auto">
              <a:xfrm rot="10800000" flipH="1">
                <a:off x="980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999" name="Arc 1055"/>
              <p:cNvSpPr>
                <a:spLocks/>
              </p:cNvSpPr>
              <p:nvPr/>
            </p:nvSpPr>
            <p:spPr bwMode="auto">
              <a:xfrm rot="10800000" flipH="1">
                <a:off x="1093" y="355"/>
                <a:ext cx="113" cy="71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19 h 21600"/>
                  <a:gd name="T2" fmla="*/ 43197 w 43197"/>
                  <a:gd name="T3" fmla="*/ 21600 h 21600"/>
                  <a:gd name="T4" fmla="*/ 21597 w 4319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9"/>
                    </a:moveTo>
                    <a:cubicBezTo>
                      <a:pt x="208" y="9440"/>
                      <a:pt x="9816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43872"/>
          </a:xfrm>
        </p:spPr>
        <p:txBody>
          <a:bodyPr>
            <a:normAutofit/>
          </a:bodyPr>
          <a:lstStyle/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Prezentace: 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http://www.</a:t>
            </a:r>
            <a:r>
              <a:rPr lang="cs-CZ" sz="1800" dirty="0" err="1" smtClean="0">
                <a:latin typeface="Arial" pitchFamily="34" charset="0"/>
                <a:cs typeface="Arial" pitchFamily="34" charset="0"/>
                <a:hlinkClick r:id="rId2"/>
              </a:rPr>
              <a:t>gvp.cz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/~</a:t>
            </a:r>
            <a:r>
              <a:rPr lang="cs-CZ" sz="1800" dirty="0" err="1" smtClean="0">
                <a:latin typeface="Arial" pitchFamily="34" charset="0"/>
                <a:cs typeface="Arial" pitchFamily="34" charset="0"/>
                <a:hlinkClick r:id="rId2"/>
              </a:rPr>
              <a:t>vondrackova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/maturanti/Prezentace/(14)%20Translace%20.pdf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Biochemie zblízka- Pavel Klouda, nakladatelství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Pavko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2012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Biologie modelové otázky k přijímacím zkouškám na Univerzitu Karlovu v Praze 1. lékařskou fakultu- Jaroslav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Kotlas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za kolektiv, 2007, 2011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Poznámky z hodin RNDr. Zuzany Lenochové PhD. </a:t>
            </a:r>
          </a:p>
        </p:txBody>
      </p:sp>
      <p:sp>
        <p:nvSpPr>
          <p:cNvPr id="4" name="Rectangle 105"/>
          <p:cNvSpPr txBox="1">
            <a:spLocks noChangeArrowheads="1"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Zdroje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187624" y="2924944"/>
            <a:ext cx="5976937" cy="900112"/>
            <a:chOff x="975" y="1298"/>
            <a:chExt cx="3765" cy="567"/>
          </a:xfrm>
        </p:grpSpPr>
        <p:sp>
          <p:nvSpPr>
            <p:cNvPr id="5" name="Rectangle 10"/>
            <p:cNvSpPr>
              <a:spLocks noChangeArrowheads="1"/>
            </p:cNvSpPr>
            <p:nvPr/>
          </p:nvSpPr>
          <p:spPr bwMode="auto">
            <a:xfrm rot="-2242997">
              <a:off x="975" y="1592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 rot="780671">
              <a:off x="2448" y="1570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 rot="1253476">
              <a:off x="2245" y="1502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 rot="1438105">
              <a:off x="2040" y="1434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 rot="1035255">
              <a:off x="1837" y="1366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1610" y="1343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 dirty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2654" y="1592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 rot="-939035">
              <a:off x="1384" y="1366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Rectangle 18"/>
            <p:cNvSpPr>
              <a:spLocks noChangeArrowheads="1"/>
            </p:cNvSpPr>
            <p:nvPr/>
          </p:nvSpPr>
          <p:spPr bwMode="auto">
            <a:xfrm rot="-1640861">
              <a:off x="1157" y="1456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4" name="Rectangle 19"/>
            <p:cNvSpPr>
              <a:spLocks noChangeArrowheads="1"/>
            </p:cNvSpPr>
            <p:nvPr/>
          </p:nvSpPr>
          <p:spPr bwMode="auto">
            <a:xfrm rot="-1393539">
              <a:off x="2879" y="1547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 rot="780671">
              <a:off x="4352" y="1525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6" name="Rectangle 21"/>
            <p:cNvSpPr>
              <a:spLocks noChangeArrowheads="1"/>
            </p:cNvSpPr>
            <p:nvPr/>
          </p:nvSpPr>
          <p:spPr bwMode="auto">
            <a:xfrm rot="1253476">
              <a:off x="4149" y="1457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 rot="1438105">
              <a:off x="3944" y="1389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 rot="1035255">
              <a:off x="3741" y="1321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514" y="1298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4558" y="1547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 rot="-939035">
              <a:off x="3288" y="1321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 rot="-1640861">
              <a:off x="3061" y="1411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3" name="Freeform 28"/>
            <p:cNvSpPr>
              <a:spLocks/>
            </p:cNvSpPr>
            <p:nvPr/>
          </p:nvSpPr>
          <p:spPr bwMode="auto">
            <a:xfrm>
              <a:off x="1066" y="1509"/>
              <a:ext cx="3674" cy="356"/>
            </a:xfrm>
            <a:custGeom>
              <a:avLst/>
              <a:gdLst/>
              <a:ahLst/>
              <a:cxnLst>
                <a:cxn ang="0">
                  <a:pos x="0" y="356"/>
                </a:cxn>
                <a:cxn ang="0">
                  <a:pos x="408" y="83"/>
                </a:cxn>
                <a:cxn ang="0">
                  <a:pos x="862" y="83"/>
                </a:cxn>
                <a:cxn ang="0">
                  <a:pos x="1316" y="265"/>
                </a:cxn>
                <a:cxn ang="0">
                  <a:pos x="1724" y="310"/>
                </a:cxn>
                <a:cxn ang="0">
                  <a:pos x="2041" y="219"/>
                </a:cxn>
                <a:cxn ang="0">
                  <a:pos x="2313" y="38"/>
                </a:cxn>
                <a:cxn ang="0">
                  <a:pos x="2767" y="38"/>
                </a:cxn>
                <a:cxn ang="0">
                  <a:pos x="3357" y="265"/>
                </a:cxn>
                <a:cxn ang="0">
                  <a:pos x="3674" y="265"/>
                </a:cxn>
              </a:cxnLst>
              <a:rect l="0" t="0" r="r" b="b"/>
              <a:pathLst>
                <a:path w="3674" h="356">
                  <a:moveTo>
                    <a:pt x="0" y="356"/>
                  </a:moveTo>
                  <a:cubicBezTo>
                    <a:pt x="132" y="242"/>
                    <a:pt x="264" y="128"/>
                    <a:pt x="408" y="83"/>
                  </a:cubicBezTo>
                  <a:cubicBezTo>
                    <a:pt x="552" y="38"/>
                    <a:pt x="711" y="53"/>
                    <a:pt x="862" y="83"/>
                  </a:cubicBezTo>
                  <a:cubicBezTo>
                    <a:pt x="1013" y="113"/>
                    <a:pt x="1172" y="227"/>
                    <a:pt x="1316" y="265"/>
                  </a:cubicBezTo>
                  <a:cubicBezTo>
                    <a:pt x="1460" y="303"/>
                    <a:pt x="1603" y="318"/>
                    <a:pt x="1724" y="310"/>
                  </a:cubicBezTo>
                  <a:cubicBezTo>
                    <a:pt x="1845" y="302"/>
                    <a:pt x="1943" y="264"/>
                    <a:pt x="2041" y="219"/>
                  </a:cubicBezTo>
                  <a:cubicBezTo>
                    <a:pt x="2139" y="174"/>
                    <a:pt x="2192" y="68"/>
                    <a:pt x="2313" y="38"/>
                  </a:cubicBezTo>
                  <a:cubicBezTo>
                    <a:pt x="2434" y="8"/>
                    <a:pt x="2593" y="0"/>
                    <a:pt x="2767" y="38"/>
                  </a:cubicBezTo>
                  <a:cubicBezTo>
                    <a:pt x="2941" y="76"/>
                    <a:pt x="3206" y="227"/>
                    <a:pt x="3357" y="265"/>
                  </a:cubicBezTo>
                  <a:cubicBezTo>
                    <a:pt x="3508" y="303"/>
                    <a:pt x="3621" y="265"/>
                    <a:pt x="3674" y="265"/>
                  </a:cubicBezTo>
                </a:path>
              </a:pathLst>
            </a:custGeom>
            <a:noFill/>
            <a:ln w="25400" cap="flat" cmpd="sng">
              <a:solidFill>
                <a:srgbClr val="80008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3321" y="1532"/>
              <a:ext cx="49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 b="0">
                  <a:solidFill>
                    <a:srgbClr val="990099"/>
                  </a:solidFill>
                </a:rPr>
                <a:t>mRNA</a:t>
              </a:r>
            </a:p>
          </p:txBody>
        </p:sp>
      </p:grp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611560" y="3645024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2000" b="0" dirty="0">
                <a:solidFill>
                  <a:srgbClr val="990099"/>
                </a:solidFill>
              </a:rPr>
              <a:t>5'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7308304" y="378904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2000" b="0" dirty="0">
                <a:solidFill>
                  <a:srgbClr val="990099"/>
                </a:solidFill>
              </a:rPr>
              <a:t>3'</a:t>
            </a:r>
          </a:p>
        </p:txBody>
      </p:sp>
      <p:grpSp>
        <p:nvGrpSpPr>
          <p:cNvPr id="27" name="Group 16"/>
          <p:cNvGrpSpPr>
            <a:grpSpLocks/>
          </p:cNvGrpSpPr>
          <p:nvPr/>
        </p:nvGrpSpPr>
        <p:grpSpPr bwMode="auto">
          <a:xfrm>
            <a:off x="1115616" y="1772816"/>
            <a:ext cx="5976938" cy="900113"/>
            <a:chOff x="748" y="3362"/>
            <a:chExt cx="3765" cy="567"/>
          </a:xfrm>
        </p:grpSpPr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 rot="-2242997">
              <a:off x="748" y="3656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9" name="Rectangle 18"/>
            <p:cNvSpPr>
              <a:spLocks noChangeArrowheads="1"/>
            </p:cNvSpPr>
            <p:nvPr/>
          </p:nvSpPr>
          <p:spPr bwMode="auto">
            <a:xfrm rot="780671">
              <a:off x="2221" y="3634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 rot="1253476">
              <a:off x="2018" y="3566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 rot="1438105">
              <a:off x="1813" y="3498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 rot="1035255">
              <a:off x="1610" y="3430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3" name="Rectangle 22"/>
            <p:cNvSpPr>
              <a:spLocks noChangeArrowheads="1"/>
            </p:cNvSpPr>
            <p:nvPr/>
          </p:nvSpPr>
          <p:spPr bwMode="auto">
            <a:xfrm>
              <a:off x="1383" y="3407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4" name="Rectangle 23"/>
            <p:cNvSpPr>
              <a:spLocks noChangeArrowheads="1"/>
            </p:cNvSpPr>
            <p:nvPr/>
          </p:nvSpPr>
          <p:spPr bwMode="auto">
            <a:xfrm>
              <a:off x="2427" y="3656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5" name="Rectangle 24"/>
            <p:cNvSpPr>
              <a:spLocks noChangeArrowheads="1"/>
            </p:cNvSpPr>
            <p:nvPr/>
          </p:nvSpPr>
          <p:spPr bwMode="auto">
            <a:xfrm rot="-939035">
              <a:off x="1157" y="3430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6" name="Rectangle 25"/>
            <p:cNvSpPr>
              <a:spLocks noChangeArrowheads="1"/>
            </p:cNvSpPr>
            <p:nvPr/>
          </p:nvSpPr>
          <p:spPr bwMode="auto">
            <a:xfrm rot="-1640861">
              <a:off x="930" y="3520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7" name="Rectangle 26"/>
            <p:cNvSpPr>
              <a:spLocks noChangeArrowheads="1"/>
            </p:cNvSpPr>
            <p:nvPr/>
          </p:nvSpPr>
          <p:spPr bwMode="auto">
            <a:xfrm rot="-1393539">
              <a:off x="2652" y="3611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 rot="780671">
              <a:off x="4125" y="3589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 rot="1253476">
              <a:off x="3922" y="3521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40" name="Rectangle 29"/>
            <p:cNvSpPr>
              <a:spLocks noChangeArrowheads="1"/>
            </p:cNvSpPr>
            <p:nvPr/>
          </p:nvSpPr>
          <p:spPr bwMode="auto">
            <a:xfrm rot="1438105">
              <a:off x="3717" y="3453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41" name="Rectangle 30"/>
            <p:cNvSpPr>
              <a:spLocks noChangeArrowheads="1"/>
            </p:cNvSpPr>
            <p:nvPr/>
          </p:nvSpPr>
          <p:spPr bwMode="auto">
            <a:xfrm rot="1035255">
              <a:off x="3514" y="3385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42" name="Rectangle 31"/>
            <p:cNvSpPr>
              <a:spLocks noChangeArrowheads="1"/>
            </p:cNvSpPr>
            <p:nvPr/>
          </p:nvSpPr>
          <p:spPr bwMode="auto">
            <a:xfrm>
              <a:off x="3287" y="3362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43" name="Rectangle 32"/>
            <p:cNvSpPr>
              <a:spLocks noChangeArrowheads="1"/>
            </p:cNvSpPr>
            <p:nvPr/>
          </p:nvSpPr>
          <p:spPr bwMode="auto">
            <a:xfrm>
              <a:off x="4331" y="3611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44" name="Rectangle 33"/>
            <p:cNvSpPr>
              <a:spLocks noChangeArrowheads="1"/>
            </p:cNvSpPr>
            <p:nvPr/>
          </p:nvSpPr>
          <p:spPr bwMode="auto">
            <a:xfrm rot="-939035">
              <a:off x="3061" y="3385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45" name="Rectangle 34"/>
            <p:cNvSpPr>
              <a:spLocks noChangeArrowheads="1"/>
            </p:cNvSpPr>
            <p:nvPr/>
          </p:nvSpPr>
          <p:spPr bwMode="auto">
            <a:xfrm rot="-1640861">
              <a:off x="2834" y="3475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46" name="Freeform 35"/>
            <p:cNvSpPr>
              <a:spLocks/>
            </p:cNvSpPr>
            <p:nvPr/>
          </p:nvSpPr>
          <p:spPr bwMode="auto">
            <a:xfrm>
              <a:off x="839" y="3573"/>
              <a:ext cx="3674" cy="356"/>
            </a:xfrm>
            <a:custGeom>
              <a:avLst/>
              <a:gdLst/>
              <a:ahLst/>
              <a:cxnLst>
                <a:cxn ang="0">
                  <a:pos x="0" y="356"/>
                </a:cxn>
                <a:cxn ang="0">
                  <a:pos x="408" y="83"/>
                </a:cxn>
                <a:cxn ang="0">
                  <a:pos x="862" y="83"/>
                </a:cxn>
                <a:cxn ang="0">
                  <a:pos x="1316" y="265"/>
                </a:cxn>
                <a:cxn ang="0">
                  <a:pos x="1724" y="310"/>
                </a:cxn>
                <a:cxn ang="0">
                  <a:pos x="2041" y="219"/>
                </a:cxn>
                <a:cxn ang="0">
                  <a:pos x="2313" y="38"/>
                </a:cxn>
                <a:cxn ang="0">
                  <a:pos x="2767" y="38"/>
                </a:cxn>
                <a:cxn ang="0">
                  <a:pos x="3357" y="265"/>
                </a:cxn>
                <a:cxn ang="0">
                  <a:pos x="3674" y="265"/>
                </a:cxn>
              </a:cxnLst>
              <a:rect l="0" t="0" r="r" b="b"/>
              <a:pathLst>
                <a:path w="3674" h="356">
                  <a:moveTo>
                    <a:pt x="0" y="356"/>
                  </a:moveTo>
                  <a:cubicBezTo>
                    <a:pt x="132" y="242"/>
                    <a:pt x="264" y="128"/>
                    <a:pt x="408" y="83"/>
                  </a:cubicBezTo>
                  <a:cubicBezTo>
                    <a:pt x="552" y="38"/>
                    <a:pt x="711" y="53"/>
                    <a:pt x="862" y="83"/>
                  </a:cubicBezTo>
                  <a:cubicBezTo>
                    <a:pt x="1013" y="113"/>
                    <a:pt x="1172" y="227"/>
                    <a:pt x="1316" y="265"/>
                  </a:cubicBezTo>
                  <a:cubicBezTo>
                    <a:pt x="1460" y="303"/>
                    <a:pt x="1603" y="318"/>
                    <a:pt x="1724" y="310"/>
                  </a:cubicBezTo>
                  <a:cubicBezTo>
                    <a:pt x="1845" y="302"/>
                    <a:pt x="1943" y="264"/>
                    <a:pt x="2041" y="219"/>
                  </a:cubicBezTo>
                  <a:cubicBezTo>
                    <a:pt x="2139" y="174"/>
                    <a:pt x="2192" y="68"/>
                    <a:pt x="2313" y="38"/>
                  </a:cubicBezTo>
                  <a:cubicBezTo>
                    <a:pt x="2434" y="8"/>
                    <a:pt x="2593" y="0"/>
                    <a:pt x="2767" y="38"/>
                  </a:cubicBezTo>
                  <a:cubicBezTo>
                    <a:pt x="2941" y="76"/>
                    <a:pt x="3206" y="227"/>
                    <a:pt x="3357" y="265"/>
                  </a:cubicBezTo>
                  <a:cubicBezTo>
                    <a:pt x="3508" y="303"/>
                    <a:pt x="3621" y="265"/>
                    <a:pt x="3674" y="265"/>
                  </a:cubicBezTo>
                </a:path>
              </a:pathLst>
            </a:custGeom>
            <a:noFill/>
            <a:ln w="25400" cap="flat" cmpd="sng">
              <a:solidFill>
                <a:srgbClr val="80008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47" name="Group 58"/>
          <p:cNvGrpSpPr>
            <a:grpSpLocks/>
          </p:cNvGrpSpPr>
          <p:nvPr/>
        </p:nvGrpSpPr>
        <p:grpSpPr bwMode="auto">
          <a:xfrm>
            <a:off x="2123679" y="1844254"/>
            <a:ext cx="971550" cy="504825"/>
            <a:chOff x="1610" y="3044"/>
            <a:chExt cx="612" cy="318"/>
          </a:xfrm>
        </p:grpSpPr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 rot="1438105">
              <a:off x="2040" y="3135"/>
              <a:ext cx="182" cy="22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49" name="Rectangle 41"/>
            <p:cNvSpPr>
              <a:spLocks noChangeArrowheads="1"/>
            </p:cNvSpPr>
            <p:nvPr/>
          </p:nvSpPr>
          <p:spPr bwMode="auto">
            <a:xfrm rot="1035255">
              <a:off x="1837" y="3067"/>
              <a:ext cx="182" cy="22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50" name="Rectangle 42"/>
            <p:cNvSpPr>
              <a:spLocks noChangeArrowheads="1"/>
            </p:cNvSpPr>
            <p:nvPr/>
          </p:nvSpPr>
          <p:spPr bwMode="auto">
            <a:xfrm>
              <a:off x="1610" y="3044"/>
              <a:ext cx="182" cy="22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</p:grpSp>
      <p:grpSp>
        <p:nvGrpSpPr>
          <p:cNvPr id="51" name="Group 59"/>
          <p:cNvGrpSpPr>
            <a:grpSpLocks/>
          </p:cNvGrpSpPr>
          <p:nvPr/>
        </p:nvGrpSpPr>
        <p:grpSpPr bwMode="auto">
          <a:xfrm>
            <a:off x="3131741" y="2096666"/>
            <a:ext cx="938213" cy="503238"/>
            <a:chOff x="2245" y="3203"/>
            <a:chExt cx="591" cy="317"/>
          </a:xfrm>
        </p:grpSpPr>
        <p:sp>
          <p:nvSpPr>
            <p:cNvPr id="52" name="Rectangle 38"/>
            <p:cNvSpPr>
              <a:spLocks noChangeArrowheads="1"/>
            </p:cNvSpPr>
            <p:nvPr/>
          </p:nvSpPr>
          <p:spPr bwMode="auto">
            <a:xfrm rot="780671">
              <a:off x="2448" y="3271"/>
              <a:ext cx="182" cy="227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53" name="Rectangle 39"/>
            <p:cNvSpPr>
              <a:spLocks noChangeArrowheads="1"/>
            </p:cNvSpPr>
            <p:nvPr/>
          </p:nvSpPr>
          <p:spPr bwMode="auto">
            <a:xfrm rot="1253476">
              <a:off x="2245" y="3203"/>
              <a:ext cx="182" cy="227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54" name="Rectangle 43"/>
            <p:cNvSpPr>
              <a:spLocks noChangeArrowheads="1"/>
            </p:cNvSpPr>
            <p:nvPr/>
          </p:nvSpPr>
          <p:spPr bwMode="auto">
            <a:xfrm>
              <a:off x="2654" y="3293"/>
              <a:ext cx="182" cy="227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 dirty="0">
                  <a:solidFill>
                    <a:schemeClr val="tx1"/>
                  </a:solidFill>
                </a:rPr>
                <a:t>C</a:t>
              </a:r>
            </a:p>
          </p:txBody>
        </p:sp>
      </p:grpSp>
      <p:grpSp>
        <p:nvGrpSpPr>
          <p:cNvPr id="55" name="Group 57"/>
          <p:cNvGrpSpPr>
            <a:grpSpLocks/>
          </p:cNvGrpSpPr>
          <p:nvPr/>
        </p:nvGrpSpPr>
        <p:grpSpPr bwMode="auto">
          <a:xfrm>
            <a:off x="1115616" y="1880766"/>
            <a:ext cx="938213" cy="719138"/>
            <a:chOff x="975" y="3067"/>
            <a:chExt cx="591" cy="453"/>
          </a:xfrm>
        </p:grpSpPr>
        <p:sp>
          <p:nvSpPr>
            <p:cNvPr id="56" name="Rectangle 37"/>
            <p:cNvSpPr>
              <a:spLocks noChangeArrowheads="1"/>
            </p:cNvSpPr>
            <p:nvPr/>
          </p:nvSpPr>
          <p:spPr bwMode="auto">
            <a:xfrm rot="-2242997">
              <a:off x="975" y="3293"/>
              <a:ext cx="182" cy="22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 rot="-939035">
              <a:off x="1384" y="3067"/>
              <a:ext cx="182" cy="22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 rot="-1640861">
              <a:off x="1157" y="3157"/>
              <a:ext cx="182" cy="22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 dirty="0">
                  <a:solidFill>
                    <a:schemeClr val="tx1"/>
                  </a:solidFill>
                </a:rPr>
                <a:t>C</a:t>
              </a:r>
            </a:p>
          </p:txBody>
        </p:sp>
      </p:grpSp>
      <p:grpSp>
        <p:nvGrpSpPr>
          <p:cNvPr id="59" name="Group 61"/>
          <p:cNvGrpSpPr>
            <a:grpSpLocks/>
          </p:cNvGrpSpPr>
          <p:nvPr/>
        </p:nvGrpSpPr>
        <p:grpSpPr bwMode="auto">
          <a:xfrm>
            <a:off x="5146279" y="1772816"/>
            <a:ext cx="971550" cy="504825"/>
            <a:chOff x="3514" y="2999"/>
            <a:chExt cx="612" cy="318"/>
          </a:xfrm>
        </p:grpSpPr>
        <p:sp>
          <p:nvSpPr>
            <p:cNvPr id="60" name="Rectangle 49"/>
            <p:cNvSpPr>
              <a:spLocks noChangeArrowheads="1"/>
            </p:cNvSpPr>
            <p:nvPr/>
          </p:nvSpPr>
          <p:spPr bwMode="auto">
            <a:xfrm rot="1438105">
              <a:off x="3944" y="3090"/>
              <a:ext cx="182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61" name="Rectangle 50"/>
            <p:cNvSpPr>
              <a:spLocks noChangeArrowheads="1"/>
            </p:cNvSpPr>
            <p:nvPr/>
          </p:nvSpPr>
          <p:spPr bwMode="auto">
            <a:xfrm rot="1035255">
              <a:off x="3741" y="3022"/>
              <a:ext cx="182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62" name="Rectangle 51"/>
            <p:cNvSpPr>
              <a:spLocks noChangeArrowheads="1"/>
            </p:cNvSpPr>
            <p:nvPr/>
          </p:nvSpPr>
          <p:spPr bwMode="auto">
            <a:xfrm>
              <a:off x="3514" y="2999"/>
              <a:ext cx="182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6154341" y="2025229"/>
            <a:ext cx="938213" cy="503237"/>
            <a:chOff x="4149" y="3158"/>
            <a:chExt cx="591" cy="317"/>
          </a:xfrm>
        </p:grpSpPr>
        <p:sp>
          <p:nvSpPr>
            <p:cNvPr id="64" name="Rectangle 47"/>
            <p:cNvSpPr>
              <a:spLocks noChangeArrowheads="1"/>
            </p:cNvSpPr>
            <p:nvPr/>
          </p:nvSpPr>
          <p:spPr bwMode="auto">
            <a:xfrm rot="780671">
              <a:off x="4352" y="3226"/>
              <a:ext cx="182" cy="227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65" name="Rectangle 48"/>
            <p:cNvSpPr>
              <a:spLocks noChangeArrowheads="1"/>
            </p:cNvSpPr>
            <p:nvPr/>
          </p:nvSpPr>
          <p:spPr bwMode="auto">
            <a:xfrm rot="1253476">
              <a:off x="4149" y="3158"/>
              <a:ext cx="182" cy="227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66" name="Rectangle 52"/>
            <p:cNvSpPr>
              <a:spLocks noChangeArrowheads="1"/>
            </p:cNvSpPr>
            <p:nvPr/>
          </p:nvSpPr>
          <p:spPr bwMode="auto">
            <a:xfrm>
              <a:off x="4558" y="3248"/>
              <a:ext cx="182" cy="227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</p:grpSp>
      <p:grpSp>
        <p:nvGrpSpPr>
          <p:cNvPr id="67" name="Group 60"/>
          <p:cNvGrpSpPr>
            <a:grpSpLocks/>
          </p:cNvGrpSpPr>
          <p:nvPr/>
        </p:nvGrpSpPr>
        <p:grpSpPr bwMode="auto">
          <a:xfrm>
            <a:off x="4138216" y="1809329"/>
            <a:ext cx="938213" cy="719137"/>
            <a:chOff x="2879" y="3022"/>
            <a:chExt cx="591" cy="453"/>
          </a:xfrm>
        </p:grpSpPr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 rot="-1393539">
              <a:off x="2879" y="3248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9" name="Rectangle 53"/>
            <p:cNvSpPr>
              <a:spLocks noChangeArrowheads="1"/>
            </p:cNvSpPr>
            <p:nvPr/>
          </p:nvSpPr>
          <p:spPr bwMode="auto">
            <a:xfrm rot="-939035">
              <a:off x="3288" y="3022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70" name="Rectangle 54"/>
            <p:cNvSpPr>
              <a:spLocks noChangeArrowheads="1"/>
            </p:cNvSpPr>
            <p:nvPr/>
          </p:nvSpPr>
          <p:spPr bwMode="auto">
            <a:xfrm rot="-1640861">
              <a:off x="3061" y="3112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</p:grpSp>
      <p:sp>
        <p:nvSpPr>
          <p:cNvPr id="71" name="Text Box 66"/>
          <p:cNvSpPr txBox="1">
            <a:spLocks noChangeArrowheads="1"/>
          </p:cNvSpPr>
          <p:nvPr/>
        </p:nvSpPr>
        <p:spPr bwMode="auto">
          <a:xfrm>
            <a:off x="4768454" y="2145879"/>
            <a:ext cx="785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dirty="0" err="1">
                <a:solidFill>
                  <a:srgbClr val="009900"/>
                </a:solidFill>
              </a:rPr>
              <a:t>mRNA</a:t>
            </a:r>
            <a:endParaRPr kumimoji="1" lang="cs-CZ" sz="16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1528763" y="4329113"/>
            <a:ext cx="5976937" cy="900112"/>
            <a:chOff x="748" y="3362"/>
            <a:chExt cx="3765" cy="567"/>
          </a:xfrm>
        </p:grpSpPr>
        <p:sp>
          <p:nvSpPr>
            <p:cNvPr id="31793" name="Rectangle 49"/>
            <p:cNvSpPr>
              <a:spLocks noChangeArrowheads="1"/>
            </p:cNvSpPr>
            <p:nvPr/>
          </p:nvSpPr>
          <p:spPr bwMode="auto">
            <a:xfrm rot="-2242997">
              <a:off x="748" y="3656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794" name="Rectangle 50"/>
            <p:cNvSpPr>
              <a:spLocks noChangeArrowheads="1"/>
            </p:cNvSpPr>
            <p:nvPr/>
          </p:nvSpPr>
          <p:spPr bwMode="auto">
            <a:xfrm rot="780671">
              <a:off x="2221" y="3634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795" name="Rectangle 51"/>
            <p:cNvSpPr>
              <a:spLocks noChangeArrowheads="1"/>
            </p:cNvSpPr>
            <p:nvPr/>
          </p:nvSpPr>
          <p:spPr bwMode="auto">
            <a:xfrm rot="1253476">
              <a:off x="2018" y="3566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796" name="Rectangle 52"/>
            <p:cNvSpPr>
              <a:spLocks noChangeArrowheads="1"/>
            </p:cNvSpPr>
            <p:nvPr/>
          </p:nvSpPr>
          <p:spPr bwMode="auto">
            <a:xfrm rot="1438105">
              <a:off x="1813" y="3498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797" name="Rectangle 53"/>
            <p:cNvSpPr>
              <a:spLocks noChangeArrowheads="1"/>
            </p:cNvSpPr>
            <p:nvPr/>
          </p:nvSpPr>
          <p:spPr bwMode="auto">
            <a:xfrm rot="1035255">
              <a:off x="1610" y="3430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798" name="Rectangle 54"/>
            <p:cNvSpPr>
              <a:spLocks noChangeArrowheads="1"/>
            </p:cNvSpPr>
            <p:nvPr/>
          </p:nvSpPr>
          <p:spPr bwMode="auto">
            <a:xfrm>
              <a:off x="1383" y="3407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799" name="Rectangle 55"/>
            <p:cNvSpPr>
              <a:spLocks noChangeArrowheads="1"/>
            </p:cNvSpPr>
            <p:nvPr/>
          </p:nvSpPr>
          <p:spPr bwMode="auto">
            <a:xfrm>
              <a:off x="2427" y="3656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00" name="Rectangle 56"/>
            <p:cNvSpPr>
              <a:spLocks noChangeArrowheads="1"/>
            </p:cNvSpPr>
            <p:nvPr/>
          </p:nvSpPr>
          <p:spPr bwMode="auto">
            <a:xfrm rot="-939035">
              <a:off x="1157" y="3430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01" name="Rectangle 57"/>
            <p:cNvSpPr>
              <a:spLocks noChangeArrowheads="1"/>
            </p:cNvSpPr>
            <p:nvPr/>
          </p:nvSpPr>
          <p:spPr bwMode="auto">
            <a:xfrm rot="-1640861">
              <a:off x="930" y="3520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02" name="Rectangle 58"/>
            <p:cNvSpPr>
              <a:spLocks noChangeArrowheads="1"/>
            </p:cNvSpPr>
            <p:nvPr/>
          </p:nvSpPr>
          <p:spPr bwMode="auto">
            <a:xfrm rot="-1393539">
              <a:off x="2652" y="3611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03" name="Rectangle 59"/>
            <p:cNvSpPr>
              <a:spLocks noChangeArrowheads="1"/>
            </p:cNvSpPr>
            <p:nvPr/>
          </p:nvSpPr>
          <p:spPr bwMode="auto">
            <a:xfrm rot="780671">
              <a:off x="4125" y="3589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04" name="Rectangle 60"/>
            <p:cNvSpPr>
              <a:spLocks noChangeArrowheads="1"/>
            </p:cNvSpPr>
            <p:nvPr/>
          </p:nvSpPr>
          <p:spPr bwMode="auto">
            <a:xfrm rot="1253476">
              <a:off x="3922" y="3521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805" name="Rectangle 61"/>
            <p:cNvSpPr>
              <a:spLocks noChangeArrowheads="1"/>
            </p:cNvSpPr>
            <p:nvPr/>
          </p:nvSpPr>
          <p:spPr bwMode="auto">
            <a:xfrm rot="1438105">
              <a:off x="3717" y="3453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06" name="Rectangle 62"/>
            <p:cNvSpPr>
              <a:spLocks noChangeArrowheads="1"/>
            </p:cNvSpPr>
            <p:nvPr/>
          </p:nvSpPr>
          <p:spPr bwMode="auto">
            <a:xfrm rot="1035255">
              <a:off x="3514" y="3385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07" name="Rectangle 63"/>
            <p:cNvSpPr>
              <a:spLocks noChangeArrowheads="1"/>
            </p:cNvSpPr>
            <p:nvPr/>
          </p:nvSpPr>
          <p:spPr bwMode="auto">
            <a:xfrm>
              <a:off x="3287" y="3362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08" name="Rectangle 64"/>
            <p:cNvSpPr>
              <a:spLocks noChangeArrowheads="1"/>
            </p:cNvSpPr>
            <p:nvPr/>
          </p:nvSpPr>
          <p:spPr bwMode="auto">
            <a:xfrm>
              <a:off x="4331" y="3611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09" name="Rectangle 65"/>
            <p:cNvSpPr>
              <a:spLocks noChangeArrowheads="1"/>
            </p:cNvSpPr>
            <p:nvPr/>
          </p:nvSpPr>
          <p:spPr bwMode="auto">
            <a:xfrm rot="-939035">
              <a:off x="3061" y="3385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10" name="Rectangle 66"/>
            <p:cNvSpPr>
              <a:spLocks noChangeArrowheads="1"/>
            </p:cNvSpPr>
            <p:nvPr/>
          </p:nvSpPr>
          <p:spPr bwMode="auto">
            <a:xfrm rot="-1640861">
              <a:off x="2834" y="3475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11" name="Freeform 67"/>
            <p:cNvSpPr>
              <a:spLocks/>
            </p:cNvSpPr>
            <p:nvPr/>
          </p:nvSpPr>
          <p:spPr bwMode="auto">
            <a:xfrm>
              <a:off x="839" y="3573"/>
              <a:ext cx="3674" cy="356"/>
            </a:xfrm>
            <a:custGeom>
              <a:avLst/>
              <a:gdLst/>
              <a:ahLst/>
              <a:cxnLst>
                <a:cxn ang="0">
                  <a:pos x="0" y="356"/>
                </a:cxn>
                <a:cxn ang="0">
                  <a:pos x="408" y="83"/>
                </a:cxn>
                <a:cxn ang="0">
                  <a:pos x="862" y="83"/>
                </a:cxn>
                <a:cxn ang="0">
                  <a:pos x="1316" y="265"/>
                </a:cxn>
                <a:cxn ang="0">
                  <a:pos x="1724" y="310"/>
                </a:cxn>
                <a:cxn ang="0">
                  <a:pos x="2041" y="219"/>
                </a:cxn>
                <a:cxn ang="0">
                  <a:pos x="2313" y="38"/>
                </a:cxn>
                <a:cxn ang="0">
                  <a:pos x="2767" y="38"/>
                </a:cxn>
                <a:cxn ang="0">
                  <a:pos x="3357" y="265"/>
                </a:cxn>
                <a:cxn ang="0">
                  <a:pos x="3674" y="265"/>
                </a:cxn>
              </a:cxnLst>
              <a:rect l="0" t="0" r="r" b="b"/>
              <a:pathLst>
                <a:path w="3674" h="356">
                  <a:moveTo>
                    <a:pt x="0" y="356"/>
                  </a:moveTo>
                  <a:cubicBezTo>
                    <a:pt x="132" y="242"/>
                    <a:pt x="264" y="128"/>
                    <a:pt x="408" y="83"/>
                  </a:cubicBezTo>
                  <a:cubicBezTo>
                    <a:pt x="552" y="38"/>
                    <a:pt x="711" y="53"/>
                    <a:pt x="862" y="83"/>
                  </a:cubicBezTo>
                  <a:cubicBezTo>
                    <a:pt x="1013" y="113"/>
                    <a:pt x="1172" y="227"/>
                    <a:pt x="1316" y="265"/>
                  </a:cubicBezTo>
                  <a:cubicBezTo>
                    <a:pt x="1460" y="303"/>
                    <a:pt x="1603" y="318"/>
                    <a:pt x="1724" y="310"/>
                  </a:cubicBezTo>
                  <a:cubicBezTo>
                    <a:pt x="1845" y="302"/>
                    <a:pt x="1943" y="264"/>
                    <a:pt x="2041" y="219"/>
                  </a:cubicBezTo>
                  <a:cubicBezTo>
                    <a:pt x="2139" y="174"/>
                    <a:pt x="2192" y="68"/>
                    <a:pt x="2313" y="38"/>
                  </a:cubicBezTo>
                  <a:cubicBezTo>
                    <a:pt x="2434" y="8"/>
                    <a:pt x="2593" y="0"/>
                    <a:pt x="2767" y="38"/>
                  </a:cubicBezTo>
                  <a:cubicBezTo>
                    <a:pt x="2941" y="76"/>
                    <a:pt x="3206" y="227"/>
                    <a:pt x="3357" y="265"/>
                  </a:cubicBezTo>
                  <a:cubicBezTo>
                    <a:pt x="3508" y="303"/>
                    <a:pt x="3621" y="265"/>
                    <a:pt x="3674" y="265"/>
                  </a:cubicBezTo>
                </a:path>
              </a:pathLst>
            </a:custGeom>
            <a:noFill/>
            <a:ln w="25400" cap="flat" cmpd="sng">
              <a:solidFill>
                <a:srgbClr val="80008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" name="Group 107"/>
          <p:cNvGrpSpPr>
            <a:grpSpLocks/>
          </p:cNvGrpSpPr>
          <p:nvPr/>
        </p:nvGrpSpPr>
        <p:grpSpPr bwMode="auto">
          <a:xfrm>
            <a:off x="1528763" y="3213100"/>
            <a:ext cx="5976937" cy="900113"/>
            <a:chOff x="748" y="2750"/>
            <a:chExt cx="3765" cy="567"/>
          </a:xfrm>
        </p:grpSpPr>
        <p:sp>
          <p:nvSpPr>
            <p:cNvPr id="31812" name="Rectangle 68"/>
            <p:cNvSpPr>
              <a:spLocks noChangeArrowheads="1"/>
            </p:cNvSpPr>
            <p:nvPr/>
          </p:nvSpPr>
          <p:spPr bwMode="auto">
            <a:xfrm rot="-2242997">
              <a:off x="748" y="3044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13" name="Rectangle 69"/>
            <p:cNvSpPr>
              <a:spLocks noChangeArrowheads="1"/>
            </p:cNvSpPr>
            <p:nvPr/>
          </p:nvSpPr>
          <p:spPr bwMode="auto">
            <a:xfrm rot="780671">
              <a:off x="2221" y="3022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814" name="Rectangle 70"/>
            <p:cNvSpPr>
              <a:spLocks noChangeArrowheads="1"/>
            </p:cNvSpPr>
            <p:nvPr/>
          </p:nvSpPr>
          <p:spPr bwMode="auto">
            <a:xfrm rot="1253476">
              <a:off x="2018" y="2954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15" name="Rectangle 71"/>
            <p:cNvSpPr>
              <a:spLocks noChangeArrowheads="1"/>
            </p:cNvSpPr>
            <p:nvPr/>
          </p:nvSpPr>
          <p:spPr bwMode="auto">
            <a:xfrm rot="1438105">
              <a:off x="1813" y="2886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816" name="Rectangle 72"/>
            <p:cNvSpPr>
              <a:spLocks noChangeArrowheads="1"/>
            </p:cNvSpPr>
            <p:nvPr/>
          </p:nvSpPr>
          <p:spPr bwMode="auto">
            <a:xfrm rot="1035255">
              <a:off x="1610" y="2818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817" name="Rectangle 73"/>
            <p:cNvSpPr>
              <a:spLocks noChangeArrowheads="1"/>
            </p:cNvSpPr>
            <p:nvPr/>
          </p:nvSpPr>
          <p:spPr bwMode="auto">
            <a:xfrm>
              <a:off x="1383" y="2795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18" name="Rectangle 74"/>
            <p:cNvSpPr>
              <a:spLocks noChangeArrowheads="1"/>
            </p:cNvSpPr>
            <p:nvPr/>
          </p:nvSpPr>
          <p:spPr bwMode="auto">
            <a:xfrm>
              <a:off x="2427" y="3044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19" name="Rectangle 75"/>
            <p:cNvSpPr>
              <a:spLocks noChangeArrowheads="1"/>
            </p:cNvSpPr>
            <p:nvPr/>
          </p:nvSpPr>
          <p:spPr bwMode="auto">
            <a:xfrm rot="-939035">
              <a:off x="1157" y="2818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20" name="Rectangle 76"/>
            <p:cNvSpPr>
              <a:spLocks noChangeArrowheads="1"/>
            </p:cNvSpPr>
            <p:nvPr/>
          </p:nvSpPr>
          <p:spPr bwMode="auto">
            <a:xfrm rot="-1640861">
              <a:off x="930" y="2908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21" name="Rectangle 77"/>
            <p:cNvSpPr>
              <a:spLocks noChangeArrowheads="1"/>
            </p:cNvSpPr>
            <p:nvPr/>
          </p:nvSpPr>
          <p:spPr bwMode="auto">
            <a:xfrm rot="-1393539">
              <a:off x="2652" y="2999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22" name="Rectangle 78"/>
            <p:cNvSpPr>
              <a:spLocks noChangeArrowheads="1"/>
            </p:cNvSpPr>
            <p:nvPr/>
          </p:nvSpPr>
          <p:spPr bwMode="auto">
            <a:xfrm rot="780671">
              <a:off x="4125" y="2977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23" name="Rectangle 79"/>
            <p:cNvSpPr>
              <a:spLocks noChangeArrowheads="1"/>
            </p:cNvSpPr>
            <p:nvPr/>
          </p:nvSpPr>
          <p:spPr bwMode="auto">
            <a:xfrm rot="1253476">
              <a:off x="3922" y="2909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824" name="Rectangle 80"/>
            <p:cNvSpPr>
              <a:spLocks noChangeArrowheads="1"/>
            </p:cNvSpPr>
            <p:nvPr/>
          </p:nvSpPr>
          <p:spPr bwMode="auto">
            <a:xfrm rot="1438105">
              <a:off x="3717" y="2841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25" name="Rectangle 81"/>
            <p:cNvSpPr>
              <a:spLocks noChangeArrowheads="1"/>
            </p:cNvSpPr>
            <p:nvPr/>
          </p:nvSpPr>
          <p:spPr bwMode="auto">
            <a:xfrm rot="1035255">
              <a:off x="3514" y="2773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26" name="Rectangle 82"/>
            <p:cNvSpPr>
              <a:spLocks noChangeArrowheads="1"/>
            </p:cNvSpPr>
            <p:nvPr/>
          </p:nvSpPr>
          <p:spPr bwMode="auto">
            <a:xfrm>
              <a:off x="3287" y="2750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27" name="Rectangle 83"/>
            <p:cNvSpPr>
              <a:spLocks noChangeArrowheads="1"/>
            </p:cNvSpPr>
            <p:nvPr/>
          </p:nvSpPr>
          <p:spPr bwMode="auto">
            <a:xfrm>
              <a:off x="4331" y="2999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28" name="Rectangle 84"/>
            <p:cNvSpPr>
              <a:spLocks noChangeArrowheads="1"/>
            </p:cNvSpPr>
            <p:nvPr/>
          </p:nvSpPr>
          <p:spPr bwMode="auto">
            <a:xfrm rot="-939035">
              <a:off x="3061" y="2773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29" name="Rectangle 85"/>
            <p:cNvSpPr>
              <a:spLocks noChangeArrowheads="1"/>
            </p:cNvSpPr>
            <p:nvPr/>
          </p:nvSpPr>
          <p:spPr bwMode="auto">
            <a:xfrm rot="-1640861">
              <a:off x="2834" y="2863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30" name="Freeform 86"/>
            <p:cNvSpPr>
              <a:spLocks/>
            </p:cNvSpPr>
            <p:nvPr/>
          </p:nvSpPr>
          <p:spPr bwMode="auto">
            <a:xfrm>
              <a:off x="839" y="2961"/>
              <a:ext cx="3674" cy="356"/>
            </a:xfrm>
            <a:custGeom>
              <a:avLst/>
              <a:gdLst/>
              <a:ahLst/>
              <a:cxnLst>
                <a:cxn ang="0">
                  <a:pos x="0" y="356"/>
                </a:cxn>
                <a:cxn ang="0">
                  <a:pos x="408" y="83"/>
                </a:cxn>
                <a:cxn ang="0">
                  <a:pos x="862" y="83"/>
                </a:cxn>
                <a:cxn ang="0">
                  <a:pos x="1316" y="265"/>
                </a:cxn>
                <a:cxn ang="0">
                  <a:pos x="1724" y="310"/>
                </a:cxn>
                <a:cxn ang="0">
                  <a:pos x="2041" y="219"/>
                </a:cxn>
                <a:cxn ang="0">
                  <a:pos x="2313" y="38"/>
                </a:cxn>
                <a:cxn ang="0">
                  <a:pos x="2767" y="38"/>
                </a:cxn>
                <a:cxn ang="0">
                  <a:pos x="3357" y="265"/>
                </a:cxn>
                <a:cxn ang="0">
                  <a:pos x="3674" y="265"/>
                </a:cxn>
              </a:cxnLst>
              <a:rect l="0" t="0" r="r" b="b"/>
              <a:pathLst>
                <a:path w="3674" h="356">
                  <a:moveTo>
                    <a:pt x="0" y="356"/>
                  </a:moveTo>
                  <a:cubicBezTo>
                    <a:pt x="132" y="242"/>
                    <a:pt x="264" y="128"/>
                    <a:pt x="408" y="83"/>
                  </a:cubicBezTo>
                  <a:cubicBezTo>
                    <a:pt x="552" y="38"/>
                    <a:pt x="711" y="53"/>
                    <a:pt x="862" y="83"/>
                  </a:cubicBezTo>
                  <a:cubicBezTo>
                    <a:pt x="1013" y="113"/>
                    <a:pt x="1172" y="227"/>
                    <a:pt x="1316" y="265"/>
                  </a:cubicBezTo>
                  <a:cubicBezTo>
                    <a:pt x="1460" y="303"/>
                    <a:pt x="1603" y="318"/>
                    <a:pt x="1724" y="310"/>
                  </a:cubicBezTo>
                  <a:cubicBezTo>
                    <a:pt x="1845" y="302"/>
                    <a:pt x="1943" y="264"/>
                    <a:pt x="2041" y="219"/>
                  </a:cubicBezTo>
                  <a:cubicBezTo>
                    <a:pt x="2139" y="174"/>
                    <a:pt x="2192" y="68"/>
                    <a:pt x="2313" y="38"/>
                  </a:cubicBezTo>
                  <a:cubicBezTo>
                    <a:pt x="2434" y="8"/>
                    <a:pt x="2593" y="0"/>
                    <a:pt x="2767" y="38"/>
                  </a:cubicBezTo>
                  <a:cubicBezTo>
                    <a:pt x="2941" y="76"/>
                    <a:pt x="3206" y="227"/>
                    <a:pt x="3357" y="265"/>
                  </a:cubicBezTo>
                  <a:cubicBezTo>
                    <a:pt x="3508" y="303"/>
                    <a:pt x="3621" y="265"/>
                    <a:pt x="3674" y="265"/>
                  </a:cubicBezTo>
                </a:path>
              </a:pathLst>
            </a:custGeom>
            <a:noFill/>
            <a:ln w="25400" cap="flat" cmpd="sng">
              <a:solidFill>
                <a:srgbClr val="80008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1853" name="Text Box 109"/>
          <p:cNvSpPr txBox="1">
            <a:spLocks noChangeArrowheads="1"/>
          </p:cNvSpPr>
          <p:nvPr/>
        </p:nvSpPr>
        <p:spPr bwMode="auto">
          <a:xfrm>
            <a:off x="1023938" y="270827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2000" b="0">
                <a:solidFill>
                  <a:srgbClr val="990099"/>
                </a:solidFill>
              </a:rPr>
              <a:t>5'</a:t>
            </a:r>
          </a:p>
        </p:txBody>
      </p:sp>
      <p:sp>
        <p:nvSpPr>
          <p:cNvPr id="31854" name="Text Box 110"/>
          <p:cNvSpPr txBox="1">
            <a:spLocks noChangeArrowheads="1"/>
          </p:cNvSpPr>
          <p:nvPr/>
        </p:nvSpPr>
        <p:spPr bwMode="auto">
          <a:xfrm>
            <a:off x="7629525" y="263683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2000" b="0">
                <a:solidFill>
                  <a:srgbClr val="990099"/>
                </a:solidFill>
              </a:rPr>
              <a:t>3'</a:t>
            </a:r>
          </a:p>
        </p:txBody>
      </p:sp>
      <p:sp>
        <p:nvSpPr>
          <p:cNvPr id="31855" name="Text Box 111"/>
          <p:cNvSpPr txBox="1">
            <a:spLocks noChangeArrowheads="1"/>
          </p:cNvSpPr>
          <p:nvPr/>
        </p:nvSpPr>
        <p:spPr bwMode="auto">
          <a:xfrm>
            <a:off x="1047750" y="39687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2000" b="0">
                <a:solidFill>
                  <a:srgbClr val="990099"/>
                </a:solidFill>
              </a:rPr>
              <a:t>5'</a:t>
            </a:r>
          </a:p>
        </p:txBody>
      </p:sp>
      <p:sp>
        <p:nvSpPr>
          <p:cNvPr id="31856" name="Text Box 112"/>
          <p:cNvSpPr txBox="1">
            <a:spLocks noChangeArrowheads="1"/>
          </p:cNvSpPr>
          <p:nvPr/>
        </p:nvSpPr>
        <p:spPr bwMode="auto">
          <a:xfrm>
            <a:off x="7672388" y="38227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2000" b="0">
                <a:solidFill>
                  <a:srgbClr val="990099"/>
                </a:solidFill>
              </a:rPr>
              <a:t>3'</a:t>
            </a:r>
          </a:p>
        </p:txBody>
      </p:sp>
      <p:sp>
        <p:nvSpPr>
          <p:cNvPr id="31857" name="Text Box 113"/>
          <p:cNvSpPr txBox="1">
            <a:spLocks noChangeArrowheads="1"/>
          </p:cNvSpPr>
          <p:nvPr/>
        </p:nvSpPr>
        <p:spPr bwMode="auto">
          <a:xfrm>
            <a:off x="1023938" y="50863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2000" b="0">
                <a:solidFill>
                  <a:srgbClr val="990099"/>
                </a:solidFill>
              </a:rPr>
              <a:t>5'</a:t>
            </a:r>
          </a:p>
        </p:txBody>
      </p:sp>
      <p:sp>
        <p:nvSpPr>
          <p:cNvPr id="31858" name="Text Box 114"/>
          <p:cNvSpPr txBox="1">
            <a:spLocks noChangeArrowheads="1"/>
          </p:cNvSpPr>
          <p:nvPr/>
        </p:nvSpPr>
        <p:spPr bwMode="auto">
          <a:xfrm>
            <a:off x="7648575" y="50133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2000" b="0">
                <a:solidFill>
                  <a:srgbClr val="990099"/>
                </a:solidFill>
              </a:rPr>
              <a:t>3'</a:t>
            </a:r>
          </a:p>
        </p:txBody>
      </p:sp>
      <p:grpSp>
        <p:nvGrpSpPr>
          <p:cNvPr id="4" name="Group 121"/>
          <p:cNvGrpSpPr>
            <a:grpSpLocks/>
          </p:cNvGrpSpPr>
          <p:nvPr/>
        </p:nvGrpSpPr>
        <p:grpSpPr bwMode="auto">
          <a:xfrm>
            <a:off x="1528763" y="2060575"/>
            <a:ext cx="5976937" cy="900113"/>
            <a:chOff x="975" y="1298"/>
            <a:chExt cx="3765" cy="567"/>
          </a:xfrm>
        </p:grpSpPr>
        <p:sp>
          <p:nvSpPr>
            <p:cNvPr id="31831" name="Rectangle 87"/>
            <p:cNvSpPr>
              <a:spLocks noChangeArrowheads="1"/>
            </p:cNvSpPr>
            <p:nvPr/>
          </p:nvSpPr>
          <p:spPr bwMode="auto">
            <a:xfrm rot="-2242997">
              <a:off x="975" y="1592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32" name="Rectangle 88"/>
            <p:cNvSpPr>
              <a:spLocks noChangeArrowheads="1"/>
            </p:cNvSpPr>
            <p:nvPr/>
          </p:nvSpPr>
          <p:spPr bwMode="auto">
            <a:xfrm rot="780671">
              <a:off x="2448" y="1570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833" name="Rectangle 89"/>
            <p:cNvSpPr>
              <a:spLocks noChangeArrowheads="1"/>
            </p:cNvSpPr>
            <p:nvPr/>
          </p:nvSpPr>
          <p:spPr bwMode="auto">
            <a:xfrm rot="1253476">
              <a:off x="2245" y="1502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34" name="Rectangle 90"/>
            <p:cNvSpPr>
              <a:spLocks noChangeArrowheads="1"/>
            </p:cNvSpPr>
            <p:nvPr/>
          </p:nvSpPr>
          <p:spPr bwMode="auto">
            <a:xfrm rot="1438105">
              <a:off x="2040" y="1434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835" name="Rectangle 91"/>
            <p:cNvSpPr>
              <a:spLocks noChangeArrowheads="1"/>
            </p:cNvSpPr>
            <p:nvPr/>
          </p:nvSpPr>
          <p:spPr bwMode="auto">
            <a:xfrm rot="1035255">
              <a:off x="1837" y="1366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836" name="Rectangle 92"/>
            <p:cNvSpPr>
              <a:spLocks noChangeArrowheads="1"/>
            </p:cNvSpPr>
            <p:nvPr/>
          </p:nvSpPr>
          <p:spPr bwMode="auto">
            <a:xfrm>
              <a:off x="1610" y="1343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37" name="Rectangle 93"/>
            <p:cNvSpPr>
              <a:spLocks noChangeArrowheads="1"/>
            </p:cNvSpPr>
            <p:nvPr/>
          </p:nvSpPr>
          <p:spPr bwMode="auto">
            <a:xfrm>
              <a:off x="2654" y="1592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38" name="Rectangle 94"/>
            <p:cNvSpPr>
              <a:spLocks noChangeArrowheads="1"/>
            </p:cNvSpPr>
            <p:nvPr/>
          </p:nvSpPr>
          <p:spPr bwMode="auto">
            <a:xfrm rot="-939035">
              <a:off x="1384" y="1366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39" name="Rectangle 95"/>
            <p:cNvSpPr>
              <a:spLocks noChangeArrowheads="1"/>
            </p:cNvSpPr>
            <p:nvPr/>
          </p:nvSpPr>
          <p:spPr bwMode="auto">
            <a:xfrm rot="-1640861">
              <a:off x="1157" y="1456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40" name="Rectangle 96"/>
            <p:cNvSpPr>
              <a:spLocks noChangeArrowheads="1"/>
            </p:cNvSpPr>
            <p:nvPr/>
          </p:nvSpPr>
          <p:spPr bwMode="auto">
            <a:xfrm rot="-1393539">
              <a:off x="2879" y="1547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41" name="Rectangle 97"/>
            <p:cNvSpPr>
              <a:spLocks noChangeArrowheads="1"/>
            </p:cNvSpPr>
            <p:nvPr/>
          </p:nvSpPr>
          <p:spPr bwMode="auto">
            <a:xfrm rot="780671">
              <a:off x="4352" y="1525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42" name="Rectangle 98"/>
            <p:cNvSpPr>
              <a:spLocks noChangeArrowheads="1"/>
            </p:cNvSpPr>
            <p:nvPr/>
          </p:nvSpPr>
          <p:spPr bwMode="auto">
            <a:xfrm rot="1253476">
              <a:off x="4149" y="1457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31843" name="Rectangle 99"/>
            <p:cNvSpPr>
              <a:spLocks noChangeArrowheads="1"/>
            </p:cNvSpPr>
            <p:nvPr/>
          </p:nvSpPr>
          <p:spPr bwMode="auto">
            <a:xfrm rot="1438105">
              <a:off x="3944" y="1389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44" name="Rectangle 100"/>
            <p:cNvSpPr>
              <a:spLocks noChangeArrowheads="1"/>
            </p:cNvSpPr>
            <p:nvPr/>
          </p:nvSpPr>
          <p:spPr bwMode="auto">
            <a:xfrm rot="1035255">
              <a:off x="3741" y="1321"/>
              <a:ext cx="182" cy="22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845" name="Rectangle 101"/>
            <p:cNvSpPr>
              <a:spLocks noChangeArrowheads="1"/>
            </p:cNvSpPr>
            <p:nvPr/>
          </p:nvSpPr>
          <p:spPr bwMode="auto">
            <a:xfrm>
              <a:off x="3514" y="1298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46" name="Rectangle 102"/>
            <p:cNvSpPr>
              <a:spLocks noChangeArrowheads="1"/>
            </p:cNvSpPr>
            <p:nvPr/>
          </p:nvSpPr>
          <p:spPr bwMode="auto">
            <a:xfrm>
              <a:off x="4558" y="1547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47" name="Rectangle 103"/>
            <p:cNvSpPr>
              <a:spLocks noChangeArrowheads="1"/>
            </p:cNvSpPr>
            <p:nvPr/>
          </p:nvSpPr>
          <p:spPr bwMode="auto">
            <a:xfrm rot="-939035">
              <a:off x="3288" y="1321"/>
              <a:ext cx="182" cy="227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31848" name="Rectangle 104"/>
            <p:cNvSpPr>
              <a:spLocks noChangeArrowheads="1"/>
            </p:cNvSpPr>
            <p:nvPr/>
          </p:nvSpPr>
          <p:spPr bwMode="auto">
            <a:xfrm rot="-1640861">
              <a:off x="3061" y="1411"/>
              <a:ext cx="182" cy="22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cs-CZ" sz="20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1849" name="Freeform 105"/>
            <p:cNvSpPr>
              <a:spLocks/>
            </p:cNvSpPr>
            <p:nvPr/>
          </p:nvSpPr>
          <p:spPr bwMode="auto">
            <a:xfrm>
              <a:off x="1066" y="1509"/>
              <a:ext cx="3674" cy="356"/>
            </a:xfrm>
            <a:custGeom>
              <a:avLst/>
              <a:gdLst/>
              <a:ahLst/>
              <a:cxnLst>
                <a:cxn ang="0">
                  <a:pos x="0" y="356"/>
                </a:cxn>
                <a:cxn ang="0">
                  <a:pos x="408" y="83"/>
                </a:cxn>
                <a:cxn ang="0">
                  <a:pos x="862" y="83"/>
                </a:cxn>
                <a:cxn ang="0">
                  <a:pos x="1316" y="265"/>
                </a:cxn>
                <a:cxn ang="0">
                  <a:pos x="1724" y="310"/>
                </a:cxn>
                <a:cxn ang="0">
                  <a:pos x="2041" y="219"/>
                </a:cxn>
                <a:cxn ang="0">
                  <a:pos x="2313" y="38"/>
                </a:cxn>
                <a:cxn ang="0">
                  <a:pos x="2767" y="38"/>
                </a:cxn>
                <a:cxn ang="0">
                  <a:pos x="3357" y="265"/>
                </a:cxn>
                <a:cxn ang="0">
                  <a:pos x="3674" y="265"/>
                </a:cxn>
              </a:cxnLst>
              <a:rect l="0" t="0" r="r" b="b"/>
              <a:pathLst>
                <a:path w="3674" h="356">
                  <a:moveTo>
                    <a:pt x="0" y="356"/>
                  </a:moveTo>
                  <a:cubicBezTo>
                    <a:pt x="132" y="242"/>
                    <a:pt x="264" y="128"/>
                    <a:pt x="408" y="83"/>
                  </a:cubicBezTo>
                  <a:cubicBezTo>
                    <a:pt x="552" y="38"/>
                    <a:pt x="711" y="53"/>
                    <a:pt x="862" y="83"/>
                  </a:cubicBezTo>
                  <a:cubicBezTo>
                    <a:pt x="1013" y="113"/>
                    <a:pt x="1172" y="227"/>
                    <a:pt x="1316" y="265"/>
                  </a:cubicBezTo>
                  <a:cubicBezTo>
                    <a:pt x="1460" y="303"/>
                    <a:pt x="1603" y="318"/>
                    <a:pt x="1724" y="310"/>
                  </a:cubicBezTo>
                  <a:cubicBezTo>
                    <a:pt x="1845" y="302"/>
                    <a:pt x="1943" y="264"/>
                    <a:pt x="2041" y="219"/>
                  </a:cubicBezTo>
                  <a:cubicBezTo>
                    <a:pt x="2139" y="174"/>
                    <a:pt x="2192" y="68"/>
                    <a:pt x="2313" y="38"/>
                  </a:cubicBezTo>
                  <a:cubicBezTo>
                    <a:pt x="2434" y="8"/>
                    <a:pt x="2593" y="0"/>
                    <a:pt x="2767" y="38"/>
                  </a:cubicBezTo>
                  <a:cubicBezTo>
                    <a:pt x="2941" y="76"/>
                    <a:pt x="3206" y="227"/>
                    <a:pt x="3357" y="265"/>
                  </a:cubicBezTo>
                  <a:cubicBezTo>
                    <a:pt x="3508" y="303"/>
                    <a:pt x="3621" y="265"/>
                    <a:pt x="3674" y="265"/>
                  </a:cubicBezTo>
                </a:path>
              </a:pathLst>
            </a:custGeom>
            <a:noFill/>
            <a:ln w="25400" cap="flat" cmpd="sng">
              <a:solidFill>
                <a:srgbClr val="80008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1859" name="Text Box 115"/>
            <p:cNvSpPr txBox="1">
              <a:spLocks noChangeArrowheads="1"/>
            </p:cNvSpPr>
            <p:nvPr/>
          </p:nvSpPr>
          <p:spPr bwMode="auto">
            <a:xfrm>
              <a:off x="3321" y="1532"/>
              <a:ext cx="49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 b="0">
                  <a:solidFill>
                    <a:srgbClr val="990099"/>
                  </a:solidFill>
                </a:rPr>
                <a:t>mRNA</a:t>
              </a:r>
            </a:p>
          </p:txBody>
        </p:sp>
      </p:grpSp>
      <p:sp>
        <p:nvSpPr>
          <p:cNvPr id="31860" name="Text Box 116"/>
          <p:cNvSpPr txBox="1">
            <a:spLocks noChangeArrowheads="1"/>
          </p:cNvSpPr>
          <p:nvPr/>
        </p:nvSpPr>
        <p:spPr bwMode="auto">
          <a:xfrm>
            <a:off x="5273675" y="3584575"/>
            <a:ext cx="779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b="0">
                <a:solidFill>
                  <a:srgbClr val="990099"/>
                </a:solidFill>
              </a:rPr>
              <a:t>mRNA</a:t>
            </a:r>
          </a:p>
        </p:txBody>
      </p:sp>
      <p:sp>
        <p:nvSpPr>
          <p:cNvPr id="31861" name="Text Box 117"/>
          <p:cNvSpPr txBox="1">
            <a:spLocks noChangeArrowheads="1"/>
          </p:cNvSpPr>
          <p:nvPr/>
        </p:nvSpPr>
        <p:spPr bwMode="auto">
          <a:xfrm>
            <a:off x="5273675" y="4735513"/>
            <a:ext cx="779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cs-CZ" sz="1600" b="0">
                <a:solidFill>
                  <a:srgbClr val="990099"/>
                </a:solidFill>
              </a:rPr>
              <a:t>mRNA</a:t>
            </a:r>
          </a:p>
        </p:txBody>
      </p:sp>
      <p:sp>
        <p:nvSpPr>
          <p:cNvPr id="31862" name="Rectangle 118"/>
          <p:cNvSpPr>
            <a:spLocks noChangeArrowheads="1"/>
          </p:cNvSpPr>
          <p:nvPr/>
        </p:nvSpPr>
        <p:spPr bwMode="auto">
          <a:xfrm rot="-2242997">
            <a:off x="1528763" y="2528888"/>
            <a:ext cx="288925" cy="36036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2000" b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1863" name="Rectangle 119"/>
          <p:cNvSpPr>
            <a:spLocks noChangeArrowheads="1"/>
          </p:cNvSpPr>
          <p:nvPr/>
        </p:nvSpPr>
        <p:spPr bwMode="auto">
          <a:xfrm rot="-1640861">
            <a:off x="1816100" y="3465513"/>
            <a:ext cx="2889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2000" b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31864" name="Rectangle 120"/>
          <p:cNvSpPr>
            <a:spLocks noChangeArrowheads="1"/>
          </p:cNvSpPr>
          <p:nvPr/>
        </p:nvSpPr>
        <p:spPr bwMode="auto">
          <a:xfrm rot="-939035">
            <a:off x="2176463" y="4437063"/>
            <a:ext cx="288925" cy="360362"/>
          </a:xfrm>
          <a:prstGeom prst="rect">
            <a:avLst/>
          </a:prstGeom>
          <a:solidFill>
            <a:srgbClr val="0080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cs-CZ" sz="2000" b="0">
                <a:solidFill>
                  <a:schemeClr val="bg1"/>
                </a:solidFill>
              </a:rPr>
              <a:t>A</a:t>
            </a:r>
          </a:p>
        </p:txBody>
      </p:sp>
      <p:grpSp>
        <p:nvGrpSpPr>
          <p:cNvPr id="5" name="Group 171"/>
          <p:cNvGrpSpPr>
            <a:grpSpLocks/>
          </p:cNvGrpSpPr>
          <p:nvPr/>
        </p:nvGrpSpPr>
        <p:grpSpPr bwMode="auto">
          <a:xfrm>
            <a:off x="1252538" y="1711325"/>
            <a:ext cx="1152525" cy="715963"/>
            <a:chOff x="801" y="1078"/>
            <a:chExt cx="726" cy="451"/>
          </a:xfrm>
        </p:grpSpPr>
        <p:sp>
          <p:nvSpPr>
            <p:cNvPr id="31880" name="AutoShape 136"/>
            <p:cNvSpPr>
              <a:spLocks/>
            </p:cNvSpPr>
            <p:nvPr/>
          </p:nvSpPr>
          <p:spPr bwMode="auto">
            <a:xfrm rot="3728910">
              <a:off x="1046" y="1048"/>
              <a:ext cx="236" cy="726"/>
            </a:xfrm>
            <a:prstGeom prst="leftBrace">
              <a:avLst>
                <a:gd name="adj1" fmla="val 55031"/>
                <a:gd name="adj2" fmla="val 46597"/>
              </a:avLst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881" name="Text Box 137"/>
            <p:cNvSpPr txBox="1">
              <a:spLocks noChangeArrowheads="1"/>
            </p:cNvSpPr>
            <p:nvPr/>
          </p:nvSpPr>
          <p:spPr bwMode="auto">
            <a:xfrm>
              <a:off x="906" y="1078"/>
              <a:ext cx="34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00FF"/>
                  </a:solidFill>
                </a:rPr>
                <a:t>Thr</a:t>
              </a:r>
            </a:p>
          </p:txBody>
        </p:sp>
      </p:grpSp>
      <p:grpSp>
        <p:nvGrpSpPr>
          <p:cNvPr id="6" name="Group 177"/>
          <p:cNvGrpSpPr>
            <a:grpSpLocks/>
          </p:cNvGrpSpPr>
          <p:nvPr/>
        </p:nvGrpSpPr>
        <p:grpSpPr bwMode="auto">
          <a:xfrm>
            <a:off x="1671638" y="2755900"/>
            <a:ext cx="1152525" cy="673100"/>
            <a:chOff x="1065" y="1736"/>
            <a:chExt cx="726" cy="424"/>
          </a:xfrm>
        </p:grpSpPr>
        <p:sp>
          <p:nvSpPr>
            <p:cNvPr id="31882" name="AutoShape 138"/>
            <p:cNvSpPr>
              <a:spLocks/>
            </p:cNvSpPr>
            <p:nvPr/>
          </p:nvSpPr>
          <p:spPr bwMode="auto">
            <a:xfrm rot="4661739">
              <a:off x="1310" y="1679"/>
              <a:ext cx="236" cy="726"/>
            </a:xfrm>
            <a:prstGeom prst="leftBrace">
              <a:avLst>
                <a:gd name="adj1" fmla="val 55031"/>
                <a:gd name="adj2" fmla="val 46597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883" name="Text Box 139"/>
            <p:cNvSpPr txBox="1">
              <a:spLocks noChangeArrowheads="1"/>
            </p:cNvSpPr>
            <p:nvPr/>
          </p:nvSpPr>
          <p:spPr bwMode="auto">
            <a:xfrm>
              <a:off x="1260" y="1736"/>
              <a:ext cx="30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FF0000"/>
                  </a:solidFill>
                </a:rPr>
                <a:t>Gln</a:t>
              </a:r>
            </a:p>
          </p:txBody>
        </p:sp>
      </p:grp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2105025" y="3763963"/>
            <a:ext cx="1152525" cy="744537"/>
            <a:chOff x="1338" y="2371"/>
            <a:chExt cx="726" cy="469"/>
          </a:xfrm>
        </p:grpSpPr>
        <p:sp>
          <p:nvSpPr>
            <p:cNvPr id="31884" name="AutoShape 140"/>
            <p:cNvSpPr>
              <a:spLocks/>
            </p:cNvSpPr>
            <p:nvPr/>
          </p:nvSpPr>
          <p:spPr bwMode="auto">
            <a:xfrm rot="5400000">
              <a:off x="1583" y="2359"/>
              <a:ext cx="236" cy="726"/>
            </a:xfrm>
            <a:prstGeom prst="leftBrace">
              <a:avLst>
                <a:gd name="adj1" fmla="val 55031"/>
                <a:gd name="adj2" fmla="val 46597"/>
              </a:avLst>
            </a:prstGeom>
            <a:noFill/>
            <a:ln w="254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885" name="Text Box 141"/>
            <p:cNvSpPr txBox="1">
              <a:spLocks noChangeArrowheads="1"/>
            </p:cNvSpPr>
            <p:nvPr/>
          </p:nvSpPr>
          <p:spPr bwMode="auto">
            <a:xfrm>
              <a:off x="1588" y="2371"/>
              <a:ext cx="33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9900"/>
                  </a:solidFill>
                </a:rPr>
                <a:t>Ser</a:t>
              </a:r>
            </a:p>
          </p:txBody>
        </p:sp>
      </p:grpSp>
      <p:grpSp>
        <p:nvGrpSpPr>
          <p:cNvPr id="8" name="Group 172"/>
          <p:cNvGrpSpPr>
            <a:grpSpLocks/>
          </p:cNvGrpSpPr>
          <p:nvPr/>
        </p:nvGrpSpPr>
        <p:grpSpPr bwMode="auto">
          <a:xfrm>
            <a:off x="2536825" y="1676400"/>
            <a:ext cx="1079500" cy="603250"/>
            <a:chOff x="1610" y="1056"/>
            <a:chExt cx="680" cy="380"/>
          </a:xfrm>
        </p:grpSpPr>
        <p:sp>
          <p:nvSpPr>
            <p:cNvPr id="31889" name="AutoShape 145"/>
            <p:cNvSpPr>
              <a:spLocks/>
            </p:cNvSpPr>
            <p:nvPr/>
          </p:nvSpPr>
          <p:spPr bwMode="auto">
            <a:xfrm rot="6308102">
              <a:off x="1832" y="978"/>
              <a:ext cx="236" cy="680"/>
            </a:xfrm>
            <a:prstGeom prst="leftBrace">
              <a:avLst>
                <a:gd name="adj1" fmla="val 51544"/>
                <a:gd name="adj2" fmla="val 46597"/>
              </a:avLst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890" name="Text Box 146"/>
            <p:cNvSpPr txBox="1">
              <a:spLocks noChangeArrowheads="1"/>
            </p:cNvSpPr>
            <p:nvPr/>
          </p:nvSpPr>
          <p:spPr bwMode="auto">
            <a:xfrm>
              <a:off x="1882" y="1056"/>
              <a:ext cx="3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00FF"/>
                  </a:solidFill>
                </a:rPr>
                <a:t>Val</a:t>
              </a:r>
            </a:p>
          </p:txBody>
        </p:sp>
      </p:grpSp>
      <p:grpSp>
        <p:nvGrpSpPr>
          <p:cNvPr id="9" name="Group 173"/>
          <p:cNvGrpSpPr>
            <a:grpSpLocks/>
          </p:cNvGrpSpPr>
          <p:nvPr/>
        </p:nvGrpSpPr>
        <p:grpSpPr bwMode="auto">
          <a:xfrm>
            <a:off x="3613150" y="1773238"/>
            <a:ext cx="936625" cy="739775"/>
            <a:chOff x="2288" y="1117"/>
            <a:chExt cx="590" cy="466"/>
          </a:xfrm>
        </p:grpSpPr>
        <p:sp>
          <p:nvSpPr>
            <p:cNvPr id="31891" name="AutoShape 147"/>
            <p:cNvSpPr>
              <a:spLocks/>
            </p:cNvSpPr>
            <p:nvPr/>
          </p:nvSpPr>
          <p:spPr bwMode="auto">
            <a:xfrm rot="6308102">
              <a:off x="2465" y="1170"/>
              <a:ext cx="236" cy="590"/>
            </a:xfrm>
            <a:prstGeom prst="leftBrace">
              <a:avLst>
                <a:gd name="adj1" fmla="val 44722"/>
                <a:gd name="adj2" fmla="val 46597"/>
              </a:avLst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03" name="Text Box 159"/>
            <p:cNvSpPr txBox="1">
              <a:spLocks noChangeArrowheads="1"/>
            </p:cNvSpPr>
            <p:nvPr/>
          </p:nvSpPr>
          <p:spPr bwMode="auto">
            <a:xfrm>
              <a:off x="2517" y="1117"/>
              <a:ext cx="3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00FF"/>
                  </a:solidFill>
                </a:rPr>
                <a:t>Val</a:t>
              </a:r>
            </a:p>
          </p:txBody>
        </p:sp>
      </p:grpSp>
      <p:grpSp>
        <p:nvGrpSpPr>
          <p:cNvPr id="10" name="Group 174"/>
          <p:cNvGrpSpPr>
            <a:grpSpLocks/>
          </p:cNvGrpSpPr>
          <p:nvPr/>
        </p:nvGrpSpPr>
        <p:grpSpPr bwMode="auto">
          <a:xfrm>
            <a:off x="4337050" y="1628775"/>
            <a:ext cx="1079500" cy="661988"/>
            <a:chOff x="2744" y="1026"/>
            <a:chExt cx="680" cy="417"/>
          </a:xfrm>
        </p:grpSpPr>
        <p:sp>
          <p:nvSpPr>
            <p:cNvPr id="31892" name="AutoShape 148"/>
            <p:cNvSpPr>
              <a:spLocks/>
            </p:cNvSpPr>
            <p:nvPr/>
          </p:nvSpPr>
          <p:spPr bwMode="auto">
            <a:xfrm rot="3930345">
              <a:off x="2966" y="985"/>
              <a:ext cx="236" cy="680"/>
            </a:xfrm>
            <a:prstGeom prst="leftBrace">
              <a:avLst>
                <a:gd name="adj1" fmla="val 51544"/>
                <a:gd name="adj2" fmla="val 46597"/>
              </a:avLst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04" name="Text Box 160"/>
            <p:cNvSpPr txBox="1">
              <a:spLocks noChangeArrowheads="1"/>
            </p:cNvSpPr>
            <p:nvPr/>
          </p:nvSpPr>
          <p:spPr bwMode="auto">
            <a:xfrm>
              <a:off x="2880" y="1026"/>
              <a:ext cx="3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00FF"/>
                  </a:solidFill>
                </a:rPr>
                <a:t>Lys</a:t>
              </a:r>
            </a:p>
          </p:txBody>
        </p:sp>
      </p:grpSp>
      <p:grpSp>
        <p:nvGrpSpPr>
          <p:cNvPr id="11" name="Group 175"/>
          <p:cNvGrpSpPr>
            <a:grpSpLocks/>
          </p:cNvGrpSpPr>
          <p:nvPr/>
        </p:nvGrpSpPr>
        <p:grpSpPr bwMode="auto">
          <a:xfrm>
            <a:off x="5561013" y="1533525"/>
            <a:ext cx="1079500" cy="685800"/>
            <a:chOff x="3515" y="966"/>
            <a:chExt cx="680" cy="432"/>
          </a:xfrm>
        </p:grpSpPr>
        <p:sp>
          <p:nvSpPr>
            <p:cNvPr id="31893" name="AutoShape 149"/>
            <p:cNvSpPr>
              <a:spLocks/>
            </p:cNvSpPr>
            <p:nvPr/>
          </p:nvSpPr>
          <p:spPr bwMode="auto">
            <a:xfrm rot="6308102">
              <a:off x="3737" y="940"/>
              <a:ext cx="236" cy="680"/>
            </a:xfrm>
            <a:prstGeom prst="leftBrace">
              <a:avLst>
                <a:gd name="adj1" fmla="val 51544"/>
                <a:gd name="adj2" fmla="val 46597"/>
              </a:avLst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05" name="Text Box 161"/>
            <p:cNvSpPr txBox="1">
              <a:spLocks noChangeArrowheads="1"/>
            </p:cNvSpPr>
            <p:nvPr/>
          </p:nvSpPr>
          <p:spPr bwMode="auto">
            <a:xfrm>
              <a:off x="3775" y="966"/>
              <a:ext cx="3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00FF"/>
                  </a:solidFill>
                </a:rPr>
                <a:t>Ala</a:t>
              </a:r>
            </a:p>
          </p:txBody>
        </p:sp>
      </p:grpSp>
      <p:grpSp>
        <p:nvGrpSpPr>
          <p:cNvPr id="12" name="Group 176"/>
          <p:cNvGrpSpPr>
            <a:grpSpLocks/>
          </p:cNvGrpSpPr>
          <p:nvPr/>
        </p:nvGrpSpPr>
        <p:grpSpPr bwMode="auto">
          <a:xfrm>
            <a:off x="6651625" y="1700213"/>
            <a:ext cx="1477963" cy="776287"/>
            <a:chOff x="4202" y="1071"/>
            <a:chExt cx="931" cy="489"/>
          </a:xfrm>
        </p:grpSpPr>
        <p:sp>
          <p:nvSpPr>
            <p:cNvPr id="31894" name="AutoShape 150"/>
            <p:cNvSpPr>
              <a:spLocks/>
            </p:cNvSpPr>
            <p:nvPr/>
          </p:nvSpPr>
          <p:spPr bwMode="auto">
            <a:xfrm rot="6308102">
              <a:off x="4360" y="1128"/>
              <a:ext cx="274" cy="589"/>
            </a:xfrm>
            <a:prstGeom prst="leftBrace">
              <a:avLst>
                <a:gd name="adj1" fmla="val 38455"/>
                <a:gd name="adj2" fmla="val 46597"/>
              </a:avLst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06" name="Text Box 162"/>
            <p:cNvSpPr txBox="1">
              <a:spLocks noChangeArrowheads="1"/>
            </p:cNvSpPr>
            <p:nvPr/>
          </p:nvSpPr>
          <p:spPr bwMode="auto">
            <a:xfrm>
              <a:off x="4332" y="1071"/>
              <a:ext cx="8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00FF"/>
                  </a:solidFill>
                </a:rPr>
                <a:t>Stop kodon</a:t>
              </a:r>
            </a:p>
          </p:txBody>
        </p:sp>
      </p:grpSp>
      <p:grpSp>
        <p:nvGrpSpPr>
          <p:cNvPr id="13" name="Group 178"/>
          <p:cNvGrpSpPr>
            <a:grpSpLocks/>
          </p:cNvGrpSpPr>
          <p:nvPr/>
        </p:nvGrpSpPr>
        <p:grpSpPr bwMode="auto">
          <a:xfrm>
            <a:off x="2884488" y="2924175"/>
            <a:ext cx="1079500" cy="574675"/>
            <a:chOff x="1829" y="1842"/>
            <a:chExt cx="680" cy="362"/>
          </a:xfrm>
        </p:grpSpPr>
        <p:sp>
          <p:nvSpPr>
            <p:cNvPr id="31895" name="AutoShape 151"/>
            <p:cNvSpPr>
              <a:spLocks/>
            </p:cNvSpPr>
            <p:nvPr/>
          </p:nvSpPr>
          <p:spPr bwMode="auto">
            <a:xfrm rot="6308102">
              <a:off x="2078" y="1774"/>
              <a:ext cx="181" cy="680"/>
            </a:xfrm>
            <a:prstGeom prst="leftBrace">
              <a:avLst>
                <a:gd name="adj1" fmla="val 67207"/>
                <a:gd name="adj2" fmla="val 46597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07" name="Text Box 163"/>
            <p:cNvSpPr txBox="1">
              <a:spLocks noChangeArrowheads="1"/>
            </p:cNvSpPr>
            <p:nvPr/>
          </p:nvSpPr>
          <p:spPr bwMode="auto">
            <a:xfrm>
              <a:off x="2064" y="1842"/>
              <a:ext cx="3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FF0000"/>
                  </a:solidFill>
                </a:rPr>
                <a:t>Leu</a:t>
              </a:r>
            </a:p>
          </p:txBody>
        </p:sp>
      </p:grpSp>
      <p:grpSp>
        <p:nvGrpSpPr>
          <p:cNvPr id="14" name="Group 179"/>
          <p:cNvGrpSpPr>
            <a:grpSpLocks/>
          </p:cNvGrpSpPr>
          <p:nvPr/>
        </p:nvGrpSpPr>
        <p:grpSpPr bwMode="auto">
          <a:xfrm>
            <a:off x="3910013" y="3021013"/>
            <a:ext cx="866775" cy="669925"/>
            <a:chOff x="2475" y="1903"/>
            <a:chExt cx="546" cy="422"/>
          </a:xfrm>
        </p:grpSpPr>
        <p:sp>
          <p:nvSpPr>
            <p:cNvPr id="31896" name="AutoShape 152"/>
            <p:cNvSpPr>
              <a:spLocks/>
            </p:cNvSpPr>
            <p:nvPr/>
          </p:nvSpPr>
          <p:spPr bwMode="auto">
            <a:xfrm rot="5038544">
              <a:off x="2665" y="1969"/>
              <a:ext cx="166" cy="546"/>
            </a:xfrm>
            <a:prstGeom prst="leftBrace">
              <a:avLst>
                <a:gd name="adj1" fmla="val 58839"/>
                <a:gd name="adj2" fmla="val 46597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08" name="Text Box 164"/>
            <p:cNvSpPr txBox="1">
              <a:spLocks noChangeArrowheads="1"/>
            </p:cNvSpPr>
            <p:nvPr/>
          </p:nvSpPr>
          <p:spPr bwMode="auto">
            <a:xfrm>
              <a:off x="2608" y="1903"/>
              <a:ext cx="33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FF0000"/>
                  </a:solidFill>
                </a:rPr>
                <a:t>Ser</a:t>
              </a:r>
            </a:p>
          </p:txBody>
        </p:sp>
      </p:grpSp>
      <p:grpSp>
        <p:nvGrpSpPr>
          <p:cNvPr id="15" name="Group 180"/>
          <p:cNvGrpSpPr>
            <a:grpSpLocks/>
          </p:cNvGrpSpPr>
          <p:nvPr/>
        </p:nvGrpSpPr>
        <p:grpSpPr bwMode="auto">
          <a:xfrm>
            <a:off x="4695825" y="2757488"/>
            <a:ext cx="1150938" cy="661987"/>
            <a:chOff x="2970" y="1737"/>
            <a:chExt cx="725" cy="417"/>
          </a:xfrm>
        </p:grpSpPr>
        <p:sp>
          <p:nvSpPr>
            <p:cNvPr id="31897" name="AutoShape 153"/>
            <p:cNvSpPr>
              <a:spLocks/>
            </p:cNvSpPr>
            <p:nvPr/>
          </p:nvSpPr>
          <p:spPr bwMode="auto">
            <a:xfrm rot="4533431">
              <a:off x="3215" y="1673"/>
              <a:ext cx="236" cy="725"/>
            </a:xfrm>
            <a:prstGeom prst="leftBrace">
              <a:avLst>
                <a:gd name="adj1" fmla="val 54955"/>
                <a:gd name="adj2" fmla="val 46597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09" name="Text Box 165"/>
            <p:cNvSpPr txBox="1">
              <a:spLocks noChangeArrowheads="1"/>
            </p:cNvSpPr>
            <p:nvPr/>
          </p:nvSpPr>
          <p:spPr bwMode="auto">
            <a:xfrm>
              <a:off x="3140" y="1737"/>
              <a:ext cx="3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FF0000"/>
                  </a:solidFill>
                </a:rPr>
                <a:t>Arg</a:t>
              </a:r>
            </a:p>
          </p:txBody>
        </p:sp>
      </p:grpSp>
      <p:grpSp>
        <p:nvGrpSpPr>
          <p:cNvPr id="16" name="Group 181"/>
          <p:cNvGrpSpPr>
            <a:grpSpLocks/>
          </p:cNvGrpSpPr>
          <p:nvPr/>
        </p:nvGrpSpPr>
        <p:grpSpPr bwMode="auto">
          <a:xfrm>
            <a:off x="5921375" y="2757488"/>
            <a:ext cx="1079500" cy="671512"/>
            <a:chOff x="3742" y="1737"/>
            <a:chExt cx="680" cy="423"/>
          </a:xfrm>
        </p:grpSpPr>
        <p:sp>
          <p:nvSpPr>
            <p:cNvPr id="31898" name="AutoShape 154"/>
            <p:cNvSpPr>
              <a:spLocks/>
            </p:cNvSpPr>
            <p:nvPr/>
          </p:nvSpPr>
          <p:spPr bwMode="auto">
            <a:xfrm rot="6308102">
              <a:off x="3964" y="1702"/>
              <a:ext cx="236" cy="680"/>
            </a:xfrm>
            <a:prstGeom prst="leftBrace">
              <a:avLst>
                <a:gd name="adj1" fmla="val 51544"/>
                <a:gd name="adj2" fmla="val 46597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10" name="Text Box 166"/>
            <p:cNvSpPr txBox="1">
              <a:spLocks noChangeArrowheads="1"/>
            </p:cNvSpPr>
            <p:nvPr/>
          </p:nvSpPr>
          <p:spPr bwMode="auto">
            <a:xfrm>
              <a:off x="4001" y="1737"/>
              <a:ext cx="31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FF0000"/>
                  </a:solidFill>
                </a:rPr>
                <a:t>Pro</a:t>
              </a:r>
            </a:p>
          </p:txBody>
        </p:sp>
      </p:grpSp>
      <p:grpSp>
        <p:nvGrpSpPr>
          <p:cNvPr id="17" name="Group 183"/>
          <p:cNvGrpSpPr>
            <a:grpSpLocks/>
          </p:cNvGrpSpPr>
          <p:nvPr/>
        </p:nvGrpSpPr>
        <p:grpSpPr bwMode="auto">
          <a:xfrm>
            <a:off x="3244850" y="4005263"/>
            <a:ext cx="1020763" cy="638175"/>
            <a:chOff x="2056" y="2523"/>
            <a:chExt cx="643" cy="402"/>
          </a:xfrm>
        </p:grpSpPr>
        <p:sp>
          <p:nvSpPr>
            <p:cNvPr id="31899" name="AutoShape 155"/>
            <p:cNvSpPr>
              <a:spLocks/>
            </p:cNvSpPr>
            <p:nvPr/>
          </p:nvSpPr>
          <p:spPr bwMode="auto">
            <a:xfrm rot="6308102">
              <a:off x="2288" y="2513"/>
              <a:ext cx="180" cy="643"/>
            </a:xfrm>
            <a:prstGeom prst="leftBrace">
              <a:avLst>
                <a:gd name="adj1" fmla="val 63903"/>
                <a:gd name="adj2" fmla="val 46597"/>
              </a:avLst>
            </a:prstGeom>
            <a:noFill/>
            <a:ln w="254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11" name="Text Box 167"/>
            <p:cNvSpPr txBox="1">
              <a:spLocks noChangeArrowheads="1"/>
            </p:cNvSpPr>
            <p:nvPr/>
          </p:nvSpPr>
          <p:spPr bwMode="auto">
            <a:xfrm>
              <a:off x="2290" y="2523"/>
              <a:ext cx="3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9900"/>
                  </a:solidFill>
                </a:rPr>
                <a:t>Cys</a:t>
              </a:r>
            </a:p>
          </p:txBody>
        </p:sp>
      </p:grpSp>
      <p:grpSp>
        <p:nvGrpSpPr>
          <p:cNvPr id="18" name="Group 184"/>
          <p:cNvGrpSpPr>
            <a:grpSpLocks/>
          </p:cNvGrpSpPr>
          <p:nvPr/>
        </p:nvGrpSpPr>
        <p:grpSpPr bwMode="auto">
          <a:xfrm>
            <a:off x="4146550" y="4052888"/>
            <a:ext cx="935038" cy="608012"/>
            <a:chOff x="2624" y="2553"/>
            <a:chExt cx="589" cy="383"/>
          </a:xfrm>
        </p:grpSpPr>
        <p:sp>
          <p:nvSpPr>
            <p:cNvPr id="31900" name="AutoShape 156"/>
            <p:cNvSpPr>
              <a:spLocks/>
            </p:cNvSpPr>
            <p:nvPr/>
          </p:nvSpPr>
          <p:spPr bwMode="auto">
            <a:xfrm rot="4147318">
              <a:off x="2846" y="2569"/>
              <a:ext cx="145" cy="589"/>
            </a:xfrm>
            <a:prstGeom prst="leftBrace">
              <a:avLst>
                <a:gd name="adj1" fmla="val 76954"/>
                <a:gd name="adj2" fmla="val 47676"/>
              </a:avLst>
            </a:prstGeom>
            <a:noFill/>
            <a:ln w="254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12" name="Text Box 168"/>
            <p:cNvSpPr txBox="1">
              <a:spLocks noChangeArrowheads="1"/>
            </p:cNvSpPr>
            <p:nvPr/>
          </p:nvSpPr>
          <p:spPr bwMode="auto">
            <a:xfrm>
              <a:off x="2731" y="2553"/>
              <a:ext cx="30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9900"/>
                  </a:solidFill>
                </a:rPr>
                <a:t>Gln</a:t>
              </a:r>
            </a:p>
          </p:txBody>
        </p:sp>
      </p:grpSp>
      <p:grpSp>
        <p:nvGrpSpPr>
          <p:cNvPr id="19" name="Group 185"/>
          <p:cNvGrpSpPr>
            <a:grpSpLocks/>
          </p:cNvGrpSpPr>
          <p:nvPr/>
        </p:nvGrpSpPr>
        <p:grpSpPr bwMode="auto">
          <a:xfrm>
            <a:off x="5129213" y="3765550"/>
            <a:ext cx="1150937" cy="685800"/>
            <a:chOff x="3243" y="2372"/>
            <a:chExt cx="725" cy="432"/>
          </a:xfrm>
        </p:grpSpPr>
        <p:sp>
          <p:nvSpPr>
            <p:cNvPr id="31901" name="AutoShape 157"/>
            <p:cNvSpPr>
              <a:spLocks/>
            </p:cNvSpPr>
            <p:nvPr/>
          </p:nvSpPr>
          <p:spPr bwMode="auto">
            <a:xfrm rot="5400000">
              <a:off x="3488" y="2323"/>
              <a:ext cx="236" cy="725"/>
            </a:xfrm>
            <a:prstGeom prst="leftBrace">
              <a:avLst>
                <a:gd name="adj1" fmla="val 54955"/>
                <a:gd name="adj2" fmla="val 46597"/>
              </a:avLst>
            </a:prstGeom>
            <a:noFill/>
            <a:ln w="254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13" name="Text Box 169"/>
            <p:cNvSpPr txBox="1">
              <a:spLocks noChangeArrowheads="1"/>
            </p:cNvSpPr>
            <p:nvPr/>
          </p:nvSpPr>
          <p:spPr bwMode="auto">
            <a:xfrm>
              <a:off x="3457" y="2372"/>
              <a:ext cx="30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9900"/>
                  </a:solidFill>
                </a:rPr>
                <a:t>Gly</a:t>
              </a:r>
            </a:p>
          </p:txBody>
        </p:sp>
      </p:grpSp>
      <p:grpSp>
        <p:nvGrpSpPr>
          <p:cNvPr id="20" name="Group 186"/>
          <p:cNvGrpSpPr>
            <a:grpSpLocks/>
          </p:cNvGrpSpPr>
          <p:nvPr/>
        </p:nvGrpSpPr>
        <p:grpSpPr bwMode="auto">
          <a:xfrm>
            <a:off x="6337300" y="3981450"/>
            <a:ext cx="944563" cy="581025"/>
            <a:chOff x="4004" y="2508"/>
            <a:chExt cx="595" cy="366"/>
          </a:xfrm>
        </p:grpSpPr>
        <p:sp>
          <p:nvSpPr>
            <p:cNvPr id="31902" name="AutoShape 158"/>
            <p:cNvSpPr>
              <a:spLocks/>
            </p:cNvSpPr>
            <p:nvPr/>
          </p:nvSpPr>
          <p:spPr bwMode="auto">
            <a:xfrm rot="6498189">
              <a:off x="4220" y="2495"/>
              <a:ext cx="163" cy="595"/>
            </a:xfrm>
            <a:prstGeom prst="leftBrace">
              <a:avLst>
                <a:gd name="adj1" fmla="val 65300"/>
                <a:gd name="adj2" fmla="val 46597"/>
              </a:avLst>
            </a:prstGeom>
            <a:noFill/>
            <a:ln w="254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914" name="Text Box 170"/>
            <p:cNvSpPr txBox="1">
              <a:spLocks noChangeArrowheads="1"/>
            </p:cNvSpPr>
            <p:nvPr/>
          </p:nvSpPr>
          <p:spPr bwMode="auto">
            <a:xfrm>
              <a:off x="4228" y="2508"/>
              <a:ext cx="3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cs-CZ" sz="1600">
                  <a:solidFill>
                    <a:srgbClr val="009900"/>
                  </a:solidFill>
                </a:rPr>
                <a:t>Leu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1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3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3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3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3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3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5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3" grpId="0"/>
      <p:bldP spid="31854" grpId="0"/>
      <p:bldP spid="31855" grpId="0"/>
      <p:bldP spid="31856" grpId="0"/>
      <p:bldP spid="31857" grpId="0"/>
      <p:bldP spid="31858" grpId="0"/>
      <p:bldP spid="31860" grpId="0"/>
      <p:bldP spid="31861" grpId="0"/>
      <p:bldP spid="31862" grpId="0" animBg="1"/>
      <p:bldP spid="31863" grpId="0" animBg="1"/>
      <p:bldP spid="318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958" name="Group 238"/>
          <p:cNvGraphicFramePr>
            <a:graphicFrameLocks noGrp="1"/>
          </p:cNvGraphicFramePr>
          <p:nvPr/>
        </p:nvGraphicFramePr>
        <p:xfrm>
          <a:off x="-36513" y="7938"/>
          <a:ext cx="9223376" cy="6397627"/>
        </p:xfrm>
        <a:graphic>
          <a:graphicData uri="http://schemas.openxmlformats.org/drawingml/2006/table">
            <a:tbl>
              <a:tblPr/>
              <a:tblGrid>
                <a:gridCol w="863601"/>
                <a:gridCol w="293687"/>
                <a:gridCol w="1384300"/>
                <a:gridCol w="1371600"/>
                <a:gridCol w="2481263"/>
                <a:gridCol w="1636712"/>
                <a:gridCol w="327025"/>
                <a:gridCol w="865188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 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 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Druhý nukleotid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 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 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 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 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 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 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rowSpan="1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První nukleotid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UUU fenyalanin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UCU serin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UAU tyrosin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UGU cystein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Třetí nukleotid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UUC fenyalanin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UCC serin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UAC tyrosin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UGC cystein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UUA leucin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UCA serin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UAA stop kodon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UGA stop kodon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73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UUG leucin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UCG serin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UAG stop kodon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UGG tryptofan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CUU leucin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CCU prolin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CAU histidin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CGU arginin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CUC leucin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CCC prolin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CAC histidin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CGC arginin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08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CUA leucin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CCA prolin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CAA glutamin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CGA arginin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05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CUG leucin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CCG prolin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CAG glutamin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CGG arginin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03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AUU isoleucin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ACU threonin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AAU asparagin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AGU serin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AUC isoleucin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ACC threonin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AAC asparagin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AGC serin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AUA isoleucin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ACA threonin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AAA lysin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AGA arginin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AUG methionin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ACG threonin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AAG lysin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AGG arginin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GUU valin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GCU alanin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GAU kyselina asparagová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GGU glycin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GUC valin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GCC alanin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GAC kyselina asparagová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GGC glycin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GUA valin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GCA alanin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GAA kyselina glutamová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GGA glycin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35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GUG valin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GCG alanin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GAG kyselina glutamová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GGG glycin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268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846" name="AutoShape 126"/>
          <p:cNvSpPr>
            <a:spLocks noChangeArrowheads="1"/>
          </p:cNvSpPr>
          <p:nvPr/>
        </p:nvSpPr>
        <p:spPr bwMode="auto">
          <a:xfrm>
            <a:off x="2339975" y="4233863"/>
            <a:ext cx="1871663" cy="431800"/>
          </a:xfrm>
          <a:prstGeom prst="wedgeRectCallout">
            <a:avLst>
              <a:gd name="adj1" fmla="val -43722"/>
              <a:gd name="adj2" fmla="val 73162"/>
            </a:avLst>
          </a:prstGeom>
          <a:solidFill>
            <a:schemeClr val="bg1"/>
          </a:solidFill>
          <a:ln w="6350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kumimoji="1" lang="cs-CZ" sz="1600">
                <a:solidFill>
                  <a:srgbClr val="CC00FF"/>
                </a:solidFill>
              </a:rPr>
              <a:t>Iniciační kodon</a:t>
            </a:r>
          </a:p>
        </p:txBody>
      </p:sp>
      <p:sp>
        <p:nvSpPr>
          <p:cNvPr id="30847" name="AutoShape 127"/>
          <p:cNvSpPr>
            <a:spLocks noChangeArrowheads="1"/>
          </p:cNvSpPr>
          <p:nvPr/>
        </p:nvSpPr>
        <p:spPr bwMode="auto">
          <a:xfrm>
            <a:off x="5291138" y="273050"/>
            <a:ext cx="2089150" cy="431800"/>
          </a:xfrm>
          <a:prstGeom prst="wedgeRectCallout">
            <a:avLst>
              <a:gd name="adj1" fmla="val -65500"/>
              <a:gd name="adj2" fmla="val 219486"/>
            </a:avLst>
          </a:prstGeom>
          <a:solidFill>
            <a:schemeClr val="bg1"/>
          </a:solidFill>
          <a:ln w="6350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kumimoji="1" lang="cs-CZ" sz="1600">
                <a:solidFill>
                  <a:schemeClr val="tx1"/>
                </a:solidFill>
              </a:rPr>
              <a:t>Terminační kodony</a:t>
            </a:r>
          </a:p>
        </p:txBody>
      </p:sp>
      <p:sp>
        <p:nvSpPr>
          <p:cNvPr id="30848" name="AutoShape 128"/>
          <p:cNvSpPr>
            <a:spLocks noChangeArrowheads="1"/>
          </p:cNvSpPr>
          <p:nvPr/>
        </p:nvSpPr>
        <p:spPr bwMode="auto">
          <a:xfrm>
            <a:off x="5291138" y="273050"/>
            <a:ext cx="2089150" cy="431800"/>
          </a:xfrm>
          <a:prstGeom prst="wedgeRectCallout">
            <a:avLst>
              <a:gd name="adj1" fmla="val 54560"/>
              <a:gd name="adj2" fmla="val 232722"/>
            </a:avLst>
          </a:prstGeom>
          <a:solidFill>
            <a:schemeClr val="bg1"/>
          </a:solidFill>
          <a:ln w="6350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kumimoji="1" lang="cs-CZ" sz="1600">
                <a:solidFill>
                  <a:schemeClr val="tx1"/>
                </a:solidFill>
              </a:rPr>
              <a:t>Terminační kodony</a:t>
            </a:r>
          </a:p>
        </p:txBody>
      </p:sp>
      <p:sp>
        <p:nvSpPr>
          <p:cNvPr id="30850" name="AutoShape 130"/>
          <p:cNvSpPr>
            <a:spLocks noChangeArrowheads="1"/>
          </p:cNvSpPr>
          <p:nvPr/>
        </p:nvSpPr>
        <p:spPr bwMode="auto">
          <a:xfrm>
            <a:off x="5291138" y="273050"/>
            <a:ext cx="2089150" cy="431800"/>
          </a:xfrm>
          <a:prstGeom prst="wedgeRectCallout">
            <a:avLst>
              <a:gd name="adj1" fmla="val -48935"/>
              <a:gd name="adj2" fmla="val 316546"/>
            </a:avLst>
          </a:prstGeom>
          <a:solidFill>
            <a:schemeClr val="bg1"/>
          </a:solidFill>
          <a:ln w="6350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kumimoji="1" lang="cs-CZ" sz="1600">
                <a:solidFill>
                  <a:srgbClr val="CC00FF"/>
                </a:solidFill>
              </a:rPr>
              <a:t>Terminační kodony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0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6" grpId="0" animBg="1"/>
      <p:bldP spid="30847" grpId="0" animBg="1"/>
      <p:bldP spid="30848" grpId="0" animBg="1"/>
      <p:bldP spid="308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381328"/>
          </a:xfrm>
        </p:spPr>
        <p:txBody>
          <a:bodyPr>
            <a:normAutofit/>
          </a:bodyPr>
          <a:lstStyle/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Kodony v mRNA nerozpoznávají přímo aminokyseliny, které specifikují. 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Translace mRNA do proteinu závisí na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(transferová RNA)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Ke každému kodonu mRNA přísluší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antikodon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a tím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aminokyselina, kterou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přináší.</a:t>
            </a:r>
          </a:p>
          <a:p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vzniká transkripcí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Struktura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připomíná jetelový list,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představuje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soubor nejméně20 různých typů molekul,má jednořetězcové i dvouřetězcové oblasti, nejčastěji se v ní vyskytují minoritní dusíkaté báze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800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a molekule jsou dvě nesmírně důležitá místa-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antikodonová smyčka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aminokyselinový stonek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ten má koncovou sekvenci –CCA, na níž je navázaná odpovídající aminokyselina, dokud není poskytnuta pro tvorbu polypeptidového řetězce.</a:t>
            </a:r>
            <a:endParaRPr lang="cs-CZ" dirty="0"/>
          </a:p>
        </p:txBody>
      </p:sp>
      <p:pic>
        <p:nvPicPr>
          <p:cNvPr id="7" name="Picture 24" descr="struktura tRNA"/>
          <p:cNvPicPr>
            <a:picLocks noChangeAspect="1" noChangeArrowheads="1"/>
          </p:cNvPicPr>
          <p:nvPr/>
        </p:nvPicPr>
        <p:blipFill>
          <a:blip r:embed="rId2" cstate="print"/>
          <a:srcRect r="54303"/>
          <a:stretch>
            <a:fillRect/>
          </a:stretch>
        </p:blipFill>
        <p:spPr bwMode="auto">
          <a:xfrm>
            <a:off x="3131840" y="4040857"/>
            <a:ext cx="2088232" cy="281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8"/>
          <p:cNvSpPr>
            <a:spLocks noChangeShapeType="1"/>
          </p:cNvSpPr>
          <p:nvPr/>
        </p:nvSpPr>
        <p:spPr bwMode="auto">
          <a:xfrm flipV="1">
            <a:off x="4572000" y="4300357"/>
            <a:ext cx="944562" cy="0"/>
          </a:xfrm>
          <a:prstGeom prst="line">
            <a:avLst/>
          </a:prstGeom>
          <a:noFill/>
          <a:ln w="25400">
            <a:solidFill>
              <a:srgbClr val="339966"/>
            </a:solidFill>
            <a:miter lim="800000"/>
            <a:headEnd/>
            <a:tailEnd type="arrow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 flipH="1" flipV="1">
            <a:off x="2771800" y="6028549"/>
            <a:ext cx="1385887" cy="333375"/>
          </a:xfrm>
          <a:prstGeom prst="line">
            <a:avLst/>
          </a:prstGeom>
          <a:noFill/>
          <a:ln w="25400">
            <a:solidFill>
              <a:srgbClr val="339966"/>
            </a:solidFill>
            <a:miter lim="800000"/>
            <a:headEnd/>
            <a:tailEnd type="arrow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5508104" y="4156341"/>
            <a:ext cx="28432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kumimoji="1" lang="cs-CZ" sz="1600" dirty="0">
                <a:solidFill>
                  <a:srgbClr val="008000"/>
                </a:solidFill>
              </a:rPr>
              <a:t>Touto částí váže příslušné aminokyseliny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0" y="5812525"/>
            <a:ext cx="28432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kumimoji="1" lang="cs-CZ" sz="1600" dirty="0">
                <a:solidFill>
                  <a:srgbClr val="008000"/>
                </a:solidFill>
              </a:rPr>
              <a:t>Touto částí se páruje s kodonem v mRNA</a:t>
            </a:r>
          </a:p>
        </p:txBody>
      </p:sp>
      <p:sp>
        <p:nvSpPr>
          <p:cNvPr id="19" name="Rectangle 185"/>
          <p:cNvSpPr>
            <a:spLocks noChangeArrowheads="1"/>
          </p:cNvSpPr>
          <p:nvPr/>
        </p:nvSpPr>
        <p:spPr bwMode="auto">
          <a:xfrm>
            <a:off x="1314450" y="7938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 err="1" smtClean="0">
                <a:latin typeface="Arial" pitchFamily="34" charset="0"/>
                <a:cs typeface="Arial" pitchFamily="34" charset="0"/>
              </a:rPr>
              <a:t>tRNA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8507288" cy="5937523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1800" dirty="0">
                <a:latin typeface="Arial" pitchFamily="34" charset="0"/>
                <a:cs typeface="Arial" pitchFamily="34" charset="0"/>
              </a:rPr>
              <a:t>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minokyselina se navazuje na aminokyselinový stonek při procesu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nabíjení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914400" lvl="1" indent="-514350">
              <a:buFont typeface="+mj-lt"/>
              <a:buAutoNum type="arabicParenR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aktivace aminokyseliny- reakce s ATP </a:t>
            </a:r>
          </a:p>
          <a:p>
            <a:pPr marL="914400" lvl="1" indent="-514350">
              <a:buFont typeface="+mj-lt"/>
              <a:buAutoNum type="arabicParenR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napojení aktivované aminokyseliny na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tRNA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Proces vyžaduje katalytický účinek enzymu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aminoacyl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synthetasy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- pro každou aminokyselinu jiný enzym.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Požadovanou energii odebírá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hydrolýzou ATP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endParaRPr lang="cs-CZ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t="3262" r="1001"/>
          <a:stretch>
            <a:fillRect/>
          </a:stretch>
        </p:blipFill>
        <p:spPr bwMode="auto">
          <a:xfrm>
            <a:off x="457200" y="3068960"/>
            <a:ext cx="8147248" cy="219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237312"/>
          </a:xfrm>
        </p:spPr>
        <p:txBody>
          <a:bodyPr>
            <a:normAutofit/>
          </a:bodyPr>
          <a:lstStyle/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Ribozomy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jsou místem proteosyntézy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V eukaryotické buňce je jich řádově 10</a:t>
            </a:r>
            <a:r>
              <a:rPr lang="cs-CZ" sz="1800" baseline="30000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v prokaryotické 10</a:t>
            </a:r>
            <a:r>
              <a:rPr lang="cs-CZ" sz="18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.</a:t>
            </a:r>
            <a:endParaRPr lang="cs-CZ" sz="18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Eukaryotní ribozomy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jsou typu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80 S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(velká podjednotka 60 S, malá podjednotka 40 S),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prokaryotní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jsou typu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70 S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(velká podjednotka 50 S, malá podjednotka 30 S).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Eukaryotní ribozomy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jsou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volné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nebo jsou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součástí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drsného endoplazmatického retikula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V eukaryotních buňkách se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v semiautonomních organelách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mitochondrie, plastidy vyskytují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ribozomy prokaryotního typu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Ribozomy jsou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tvořeny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rRNA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vzniká transkripcí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syntetizuje se v jadérku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které je uloženo v jádře)- katalytická funkce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proteiny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- pouze stabilizační funkce.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Každý ribozom obsahuje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čtyři vazebná místa pro molekuly 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jedno pro mRNA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tři pro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E (exit) místo, A (aminoacylové) místo a P (peptidové) místo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Ribozomy se skládají ze dvou podjednotek-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velká a malá podjednotka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Malá podjednotka zodpovídá za nasednutí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tRNA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na kodon mRNA. Velká podjednotka katalyzuje vznik peptidové vazby mezi aminokyselinou a polypeptidovým řetězcem.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85"/>
          <p:cNvSpPr>
            <a:spLocks noChangeArrowheads="1"/>
          </p:cNvSpPr>
          <p:nvPr/>
        </p:nvSpPr>
        <p:spPr bwMode="auto">
          <a:xfrm>
            <a:off x="1314450" y="7938"/>
            <a:ext cx="6497638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Ribozomy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0"/>
            <a:ext cx="720080" cy="637786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7"/>
          <p:cNvGrpSpPr>
            <a:grpSpLocks noGrp="1"/>
          </p:cNvGrpSpPr>
          <p:nvPr>
            <p:ph idx="1"/>
          </p:nvPr>
        </p:nvGrpSpPr>
        <p:grpSpPr bwMode="auto">
          <a:xfrm>
            <a:off x="611560" y="620688"/>
            <a:ext cx="8045845" cy="4525963"/>
            <a:chOff x="400" y="1224"/>
            <a:chExt cx="2452" cy="1843"/>
          </a:xfrm>
        </p:grpSpPr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400" y="1224"/>
              <a:ext cx="539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b">
              <a:spAutoFit/>
            </a:bodyPr>
            <a:lstStyle/>
            <a:p>
              <a:r>
                <a:rPr lang="cs-CZ"/>
                <a:t>E-místo</a:t>
              </a:r>
            </a:p>
          </p:txBody>
        </p:sp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997" y="1224"/>
              <a:ext cx="529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b">
              <a:spAutoFit/>
            </a:bodyPr>
            <a:lstStyle/>
            <a:p>
              <a:r>
                <a:rPr lang="cs-CZ"/>
                <a:t>P-místo</a:t>
              </a:r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1576" y="1224"/>
              <a:ext cx="551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b">
              <a:spAutoFit/>
            </a:bodyPr>
            <a:lstStyle/>
            <a:p>
              <a:r>
                <a:rPr lang="cs-CZ"/>
                <a:t>A-místo</a:t>
              </a:r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2030" y="1501"/>
              <a:ext cx="822" cy="3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r>
                <a:rPr lang="cs-CZ" dirty="0"/>
                <a:t>Velká </a:t>
              </a:r>
            </a:p>
            <a:p>
              <a:r>
                <a:rPr lang="cs-CZ" dirty="0" smtClean="0"/>
                <a:t>ribozomální </a:t>
              </a:r>
              <a:endParaRPr lang="cs-CZ" dirty="0"/>
            </a:p>
            <a:p>
              <a:r>
                <a:rPr lang="cs-CZ" dirty="0"/>
                <a:t>jednotka</a:t>
              </a:r>
            </a:p>
          </p:txBody>
        </p:sp>
        <p:sp>
          <p:nvSpPr>
            <p:cNvPr id="9" name="Text Box 20"/>
            <p:cNvSpPr txBox="1">
              <a:spLocks noChangeArrowheads="1"/>
            </p:cNvSpPr>
            <p:nvPr/>
          </p:nvSpPr>
          <p:spPr bwMode="auto">
            <a:xfrm>
              <a:off x="2149" y="2266"/>
              <a:ext cx="409" cy="3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b">
              <a:spAutoFit/>
            </a:bodyPr>
            <a:lstStyle/>
            <a:p>
              <a:r>
                <a:rPr lang="cs-CZ" dirty="0"/>
                <a:t>Malá </a:t>
              </a:r>
            </a:p>
            <a:p>
              <a:r>
                <a:rPr lang="cs-CZ" dirty="0" smtClean="0"/>
                <a:t>ribozomální </a:t>
              </a:r>
              <a:endParaRPr lang="cs-CZ" dirty="0"/>
            </a:p>
            <a:p>
              <a:r>
                <a:rPr lang="cs-CZ" dirty="0"/>
                <a:t>jednotka</a:t>
              </a:r>
            </a:p>
          </p:txBody>
        </p:sp>
        <p:grpSp>
          <p:nvGrpSpPr>
            <p:cNvPr id="10" name="Group 21"/>
            <p:cNvGrpSpPr>
              <a:grpSpLocks/>
            </p:cNvGrpSpPr>
            <p:nvPr/>
          </p:nvGrpSpPr>
          <p:grpSpPr bwMode="auto">
            <a:xfrm>
              <a:off x="810" y="1650"/>
              <a:ext cx="964" cy="887"/>
              <a:chOff x="130" y="1716"/>
              <a:chExt cx="964" cy="887"/>
            </a:xfrm>
          </p:grpSpPr>
          <p:grpSp>
            <p:nvGrpSpPr>
              <p:cNvPr id="18" name="Group 22"/>
              <p:cNvGrpSpPr>
                <a:grpSpLocks/>
              </p:cNvGrpSpPr>
              <p:nvPr/>
            </p:nvGrpSpPr>
            <p:grpSpPr bwMode="auto">
              <a:xfrm>
                <a:off x="130" y="1716"/>
                <a:ext cx="962" cy="887"/>
                <a:chOff x="1043" y="3109"/>
                <a:chExt cx="962" cy="887"/>
              </a:xfrm>
            </p:grpSpPr>
            <p:sp>
              <p:nvSpPr>
                <p:cNvPr id="21" name="AutoShape 23"/>
                <p:cNvSpPr>
                  <a:spLocks noChangeArrowheads="1"/>
                </p:cNvSpPr>
                <p:nvPr/>
              </p:nvSpPr>
              <p:spPr bwMode="auto">
                <a:xfrm rot="13195">
                  <a:off x="1052" y="3641"/>
                  <a:ext cx="953" cy="355"/>
                </a:xfrm>
                <a:prstGeom prst="roundRect">
                  <a:avLst>
                    <a:gd name="adj" fmla="val 43171"/>
                  </a:avLst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2" name="Freeform 24"/>
                <p:cNvSpPr>
                  <a:spLocks/>
                </p:cNvSpPr>
                <p:nvPr/>
              </p:nvSpPr>
              <p:spPr bwMode="auto">
                <a:xfrm>
                  <a:off x="1043" y="3109"/>
                  <a:ext cx="952" cy="537"/>
                </a:xfrm>
                <a:custGeom>
                  <a:avLst/>
                  <a:gdLst/>
                  <a:ahLst/>
                  <a:cxnLst>
                    <a:cxn ang="0">
                      <a:pos x="438" y="30"/>
                    </a:cxn>
                    <a:cxn ang="0">
                      <a:pos x="256" y="30"/>
                    </a:cxn>
                    <a:cxn ang="0">
                      <a:pos x="166" y="120"/>
                    </a:cxn>
                    <a:cxn ang="0">
                      <a:pos x="30" y="347"/>
                    </a:cxn>
                    <a:cxn ang="0">
                      <a:pos x="75" y="574"/>
                    </a:cxn>
                    <a:cxn ang="0">
                      <a:pos x="483" y="619"/>
                    </a:cxn>
                    <a:cxn ang="0">
                      <a:pos x="846" y="529"/>
                    </a:cxn>
                    <a:cxn ang="0">
                      <a:pos x="755" y="211"/>
                    </a:cxn>
                    <a:cxn ang="0">
                      <a:pos x="619" y="30"/>
                    </a:cxn>
                    <a:cxn ang="0">
                      <a:pos x="347" y="30"/>
                    </a:cxn>
                  </a:cxnLst>
                  <a:rect l="0" t="0" r="r" b="b"/>
                  <a:pathLst>
                    <a:path w="891" h="626">
                      <a:moveTo>
                        <a:pt x="438" y="30"/>
                      </a:moveTo>
                      <a:cubicBezTo>
                        <a:pt x="369" y="22"/>
                        <a:pt x="301" y="15"/>
                        <a:pt x="256" y="30"/>
                      </a:cubicBezTo>
                      <a:cubicBezTo>
                        <a:pt x="211" y="45"/>
                        <a:pt x="204" y="67"/>
                        <a:pt x="166" y="120"/>
                      </a:cubicBezTo>
                      <a:cubicBezTo>
                        <a:pt x="128" y="173"/>
                        <a:pt x="45" y="271"/>
                        <a:pt x="30" y="347"/>
                      </a:cubicBezTo>
                      <a:cubicBezTo>
                        <a:pt x="15" y="423"/>
                        <a:pt x="0" y="529"/>
                        <a:pt x="75" y="574"/>
                      </a:cubicBezTo>
                      <a:cubicBezTo>
                        <a:pt x="150" y="619"/>
                        <a:pt x="355" y="626"/>
                        <a:pt x="483" y="619"/>
                      </a:cubicBezTo>
                      <a:cubicBezTo>
                        <a:pt x="611" y="612"/>
                        <a:pt x="801" y="597"/>
                        <a:pt x="846" y="529"/>
                      </a:cubicBezTo>
                      <a:cubicBezTo>
                        <a:pt x="891" y="461"/>
                        <a:pt x="793" y="294"/>
                        <a:pt x="755" y="211"/>
                      </a:cubicBezTo>
                      <a:cubicBezTo>
                        <a:pt x="717" y="128"/>
                        <a:pt x="687" y="60"/>
                        <a:pt x="619" y="30"/>
                      </a:cubicBezTo>
                      <a:cubicBezTo>
                        <a:pt x="551" y="0"/>
                        <a:pt x="449" y="15"/>
                        <a:pt x="347" y="30"/>
                      </a:cubicBezTo>
                    </a:path>
                  </a:pathLst>
                </a:custGeom>
                <a:solidFill>
                  <a:srgbClr val="009900"/>
                </a:solidFill>
                <a:ln w="952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23" name="AutoShape 25"/>
                <p:cNvSpPr>
                  <a:spLocks noChangeArrowheads="1"/>
                </p:cNvSpPr>
                <p:nvPr/>
              </p:nvSpPr>
              <p:spPr bwMode="auto">
                <a:xfrm>
                  <a:off x="1406" y="3351"/>
                  <a:ext cx="227" cy="5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 dirty="0"/>
                    <a:t>P</a:t>
                  </a:r>
                </a:p>
                <a:p>
                  <a:pPr algn="ctr"/>
                  <a:endParaRPr lang="cs-CZ" dirty="0"/>
                </a:p>
              </p:txBody>
            </p:sp>
            <p:sp>
              <p:nvSpPr>
                <p:cNvPr id="24" name="AutoShape 26"/>
                <p:cNvSpPr>
                  <a:spLocks noChangeArrowheads="1"/>
                </p:cNvSpPr>
                <p:nvPr/>
              </p:nvSpPr>
              <p:spPr bwMode="auto">
                <a:xfrm>
                  <a:off x="1639" y="3350"/>
                  <a:ext cx="227" cy="538"/>
                </a:xfrm>
                <a:prstGeom prst="roundRect">
                  <a:avLst>
                    <a:gd name="adj" fmla="val 41852"/>
                  </a:avLst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 dirty="0"/>
                    <a:t>A</a:t>
                  </a:r>
                </a:p>
                <a:p>
                  <a:pPr algn="ctr"/>
                  <a:endParaRPr lang="cs-CZ" dirty="0"/>
                </a:p>
              </p:txBody>
            </p:sp>
            <p:sp>
              <p:nvSpPr>
                <p:cNvPr id="25" name="AutoShape 27"/>
                <p:cNvSpPr>
                  <a:spLocks noChangeArrowheads="1"/>
                </p:cNvSpPr>
                <p:nvPr/>
              </p:nvSpPr>
              <p:spPr bwMode="auto">
                <a:xfrm>
                  <a:off x="1179" y="3351"/>
                  <a:ext cx="227" cy="39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cs-CZ"/>
                    <a:t>E</a:t>
                  </a:r>
                </a:p>
              </p:txBody>
            </p:sp>
          </p:grpSp>
          <p:sp>
            <p:nvSpPr>
              <p:cNvPr id="19" name="Line 28"/>
              <p:cNvSpPr>
                <a:spLocks noChangeShapeType="1"/>
              </p:cNvSpPr>
              <p:nvPr/>
            </p:nvSpPr>
            <p:spPr bwMode="auto">
              <a:xfrm>
                <a:off x="130" y="2358"/>
                <a:ext cx="9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b"/>
              <a:lstStyle/>
              <a:p>
                <a:endParaRPr lang="cs-CZ"/>
              </a:p>
            </p:txBody>
          </p:sp>
          <p:sp>
            <p:nvSpPr>
              <p:cNvPr id="20" name="Line 29"/>
              <p:cNvSpPr>
                <a:spLocks noChangeShapeType="1"/>
              </p:cNvSpPr>
              <p:nvPr/>
            </p:nvSpPr>
            <p:spPr bwMode="auto">
              <a:xfrm>
                <a:off x="130" y="2472"/>
                <a:ext cx="9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b"/>
              <a:lstStyle/>
              <a:p>
                <a:endParaRPr lang="cs-CZ"/>
              </a:p>
            </p:txBody>
          </p:sp>
        </p:grp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>
              <a:off x="697" y="1395"/>
              <a:ext cx="369" cy="5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/>
            <a:lstStyle/>
            <a:p>
              <a:endParaRPr lang="cs-CZ"/>
            </a:p>
          </p:txBody>
        </p:sp>
        <p:sp>
          <p:nvSpPr>
            <p:cNvPr id="12" name="Line 31"/>
            <p:cNvSpPr>
              <a:spLocks noChangeShapeType="1"/>
            </p:cNvSpPr>
            <p:nvPr/>
          </p:nvSpPr>
          <p:spPr bwMode="auto">
            <a:xfrm>
              <a:off x="1264" y="1395"/>
              <a:ext cx="0" cy="5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/>
            <a:lstStyle/>
            <a:p>
              <a:endParaRPr lang="cs-CZ"/>
            </a:p>
          </p:txBody>
        </p:sp>
        <p:sp>
          <p:nvSpPr>
            <p:cNvPr id="13" name="Line 32"/>
            <p:cNvSpPr>
              <a:spLocks noChangeShapeType="1"/>
            </p:cNvSpPr>
            <p:nvPr/>
          </p:nvSpPr>
          <p:spPr bwMode="auto">
            <a:xfrm flipH="1">
              <a:off x="1519" y="1395"/>
              <a:ext cx="227" cy="5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/>
            <a:lstStyle/>
            <a:p>
              <a:endParaRPr lang="cs-CZ"/>
            </a:p>
          </p:txBody>
        </p:sp>
        <p:sp>
          <p:nvSpPr>
            <p:cNvPr id="14" name="Line 33"/>
            <p:cNvSpPr>
              <a:spLocks noChangeShapeType="1"/>
            </p:cNvSpPr>
            <p:nvPr/>
          </p:nvSpPr>
          <p:spPr bwMode="auto">
            <a:xfrm flipV="1">
              <a:off x="1689" y="1706"/>
              <a:ext cx="341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/>
            <a:lstStyle/>
            <a:p>
              <a:endParaRPr lang="cs-CZ"/>
            </a:p>
          </p:txBody>
        </p:sp>
        <p:sp>
          <p:nvSpPr>
            <p:cNvPr id="15" name="Line 34"/>
            <p:cNvSpPr>
              <a:spLocks noChangeShapeType="1"/>
            </p:cNvSpPr>
            <p:nvPr/>
          </p:nvSpPr>
          <p:spPr bwMode="auto">
            <a:xfrm>
              <a:off x="1774" y="2358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/>
            <a:lstStyle/>
            <a:p>
              <a:endParaRPr lang="cs-CZ"/>
            </a:p>
          </p:txBody>
        </p:sp>
        <p:sp>
          <p:nvSpPr>
            <p:cNvPr id="16" name="Line 35"/>
            <p:cNvSpPr>
              <a:spLocks noChangeShapeType="1"/>
            </p:cNvSpPr>
            <p:nvPr/>
          </p:nvSpPr>
          <p:spPr bwMode="auto">
            <a:xfrm flipH="1">
              <a:off x="896" y="2358"/>
              <a:ext cx="170" cy="5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/>
            <a:lstStyle/>
            <a:p>
              <a:endParaRPr lang="cs-CZ"/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667" y="2875"/>
              <a:ext cx="1502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b">
              <a:spAutoFit/>
            </a:bodyPr>
            <a:lstStyle/>
            <a:p>
              <a:r>
                <a:rPr lang="cs-CZ"/>
                <a:t>Vazebné místo pro mRNA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1533</TotalTime>
  <Words>1755</Words>
  <Application>Microsoft Office PowerPoint</Application>
  <PresentationFormat>Předvádění na obrazovce (4:3)</PresentationFormat>
  <Paragraphs>707</Paragraphs>
  <Slides>26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Tok</vt:lpstr>
      <vt:lpstr>Translace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 </vt:lpstr>
      <vt:lpstr>Snímek 19</vt:lpstr>
      <vt:lpstr>Snímek 20</vt:lpstr>
      <vt:lpstr>Snímek 21</vt:lpstr>
      <vt:lpstr>Snímek 22</vt:lpstr>
      <vt:lpstr>Terminace translace</vt:lpstr>
      <vt:lpstr>Terminace translace</vt:lpstr>
      <vt:lpstr>Snímek 25</vt:lpstr>
      <vt:lpstr>Snímek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Sára</dc:creator>
  <cp:lastModifiedBy>Sára</cp:lastModifiedBy>
  <cp:revision>92</cp:revision>
  <dcterms:created xsi:type="dcterms:W3CDTF">2014-02-20T12:06:12Z</dcterms:created>
  <dcterms:modified xsi:type="dcterms:W3CDTF">2014-02-23T09:31:40Z</dcterms:modified>
</cp:coreProperties>
</file>