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58" r:id="rId4"/>
    <p:sldId id="260" r:id="rId5"/>
    <p:sldId id="263" r:id="rId6"/>
    <p:sldId id="265" r:id="rId7"/>
    <p:sldId id="266" r:id="rId8"/>
    <p:sldId id="267" r:id="rId9"/>
    <p:sldId id="268" r:id="rId10"/>
    <p:sldId id="269" r:id="rId11"/>
    <p:sldId id="278" r:id="rId12"/>
    <p:sldId id="273" r:id="rId13"/>
    <p:sldId id="274" r:id="rId14"/>
    <p:sldId id="275" r:id="rId15"/>
    <p:sldId id="276" r:id="rId16"/>
    <p:sldId id="277" r:id="rId17"/>
    <p:sldId id="271" r:id="rId18"/>
    <p:sldId id="279" r:id="rId19"/>
    <p:sldId id="280" r:id="rId20"/>
    <p:sldId id="281" r:id="rId21"/>
    <p:sldId id="283" r:id="rId22"/>
    <p:sldId id="284" r:id="rId23"/>
    <p:sldId id="286" r:id="rId24"/>
    <p:sldId id="287" r:id="rId25"/>
    <p:sldId id="288" r:id="rId26"/>
    <p:sldId id="289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7C7F2-2C5E-4AEE-BDFD-4696E5D69F12}" type="datetimeFigureOut">
              <a:rPr lang="cs-CZ" smtClean="0"/>
              <a:pPr/>
              <a:t>23.2.2014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3BE47E-7574-4810-926C-B68A1690785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BE47E-7574-4810-926C-B68A16907852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9E46FA-10A9-43A4-B8AB-EAD924BEAF24}" type="slidenum">
              <a:rPr lang="cs-CZ"/>
              <a:pPr/>
              <a:t>4</a:t>
            </a:fld>
            <a:endParaRPr lang="cs-CZ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07B6C3-32E2-4B42-9695-AEFE697360FC}" type="slidenum">
              <a:rPr lang="cs-CZ"/>
              <a:pPr/>
              <a:t>5</a:t>
            </a:fld>
            <a:endParaRPr lang="cs-CZ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Kodon AUG slouží jako tzv. iniciační kodon (signalizuje začátek translace) a také jako kodon, ke kterému je přiřazen methionin. Kodony UAA, UAG a UGA se nazývají terminační někdy též stop kodony. Terminační kodony signalizují konec kódující sekvence.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0B3981-1F30-4E45-9190-D0B14AB400F8}" type="slidenum">
              <a:rPr lang="cs-CZ"/>
              <a:pPr/>
              <a:t>23</a:t>
            </a:fld>
            <a:endParaRPr lang="cs-CZ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0A16A-9A2B-485A-9870-448B80DB6F99}" type="datetimeFigureOut">
              <a:rPr lang="cs-CZ" smtClean="0"/>
              <a:pPr/>
              <a:t>23.2.2014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783C-50CC-42A8-994D-A1B260DC0F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0A16A-9A2B-485A-9870-448B80DB6F99}" type="datetimeFigureOut">
              <a:rPr lang="cs-CZ" smtClean="0"/>
              <a:pPr/>
              <a:t>23.2.2014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783C-50CC-42A8-994D-A1B260DC0F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0A16A-9A2B-485A-9870-448B80DB6F99}" type="datetimeFigureOut">
              <a:rPr lang="cs-CZ" smtClean="0"/>
              <a:pPr/>
              <a:t>23.2.2014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783C-50CC-42A8-994D-A1B260DC0F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0A16A-9A2B-485A-9870-448B80DB6F99}" type="datetimeFigureOut">
              <a:rPr lang="cs-CZ" smtClean="0"/>
              <a:pPr/>
              <a:t>23.2.2014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783C-50CC-42A8-994D-A1B260DC0F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0A16A-9A2B-485A-9870-448B80DB6F99}" type="datetimeFigureOut">
              <a:rPr lang="cs-CZ" smtClean="0"/>
              <a:pPr/>
              <a:t>23.2.2014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783C-50CC-42A8-994D-A1B260DC0F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0A16A-9A2B-485A-9870-448B80DB6F99}" type="datetimeFigureOut">
              <a:rPr lang="cs-CZ" smtClean="0"/>
              <a:pPr/>
              <a:t>23.2.2014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783C-50CC-42A8-994D-A1B260DC0F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0A16A-9A2B-485A-9870-448B80DB6F99}" type="datetimeFigureOut">
              <a:rPr lang="cs-CZ" smtClean="0"/>
              <a:pPr/>
              <a:t>23.2.2014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783C-50CC-42A8-994D-A1B260DC0F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0A16A-9A2B-485A-9870-448B80DB6F99}" type="datetimeFigureOut">
              <a:rPr lang="cs-CZ" smtClean="0"/>
              <a:pPr/>
              <a:t>23.2.2014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783C-50CC-42A8-994D-A1B260DC0F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0A16A-9A2B-485A-9870-448B80DB6F99}" type="datetimeFigureOut">
              <a:rPr lang="cs-CZ" smtClean="0"/>
              <a:pPr/>
              <a:t>23.2.2014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783C-50CC-42A8-994D-A1B260DC0F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0A16A-9A2B-485A-9870-448B80DB6F99}" type="datetimeFigureOut">
              <a:rPr lang="cs-CZ" smtClean="0"/>
              <a:pPr/>
              <a:t>23.2.2014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783C-50CC-42A8-994D-A1B260DC0F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0A16A-9A2B-485A-9870-448B80DB6F99}" type="datetimeFigureOut">
              <a:rPr lang="cs-CZ" smtClean="0"/>
              <a:pPr/>
              <a:t>23.2.2014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35E783C-50CC-42A8-994D-A1B260DC0FF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30A16A-9A2B-485A-9870-448B80DB6F99}" type="datetimeFigureOut">
              <a:rPr lang="cs-CZ" smtClean="0"/>
              <a:pPr/>
              <a:t>23.2.2014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5E783C-50CC-42A8-994D-A1B260DC0FFC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vp.cz/~vondrackova/maturanti/Prezentace/(14)%20Translace%20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Translace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7200" b="1" u="sng" dirty="0">
                <a:latin typeface="Arial" pitchFamily="34" charset="0"/>
                <a:cs typeface="Arial" pitchFamily="34" charset="0"/>
              </a:rPr>
              <a:t>N</a:t>
            </a:r>
            <a:r>
              <a:rPr lang="cs-CZ" sz="7200" b="1" u="sng" dirty="0" smtClean="0">
                <a:latin typeface="Arial" pitchFamily="34" charset="0"/>
                <a:cs typeface="Arial" pitchFamily="34" charset="0"/>
              </a:rPr>
              <a:t>abití molekul </a:t>
            </a:r>
            <a:r>
              <a:rPr lang="cs-CZ" sz="7200" b="1" u="sng" dirty="0" err="1" smtClean="0">
                <a:latin typeface="Arial" pitchFamily="34" charset="0"/>
                <a:cs typeface="Arial" pitchFamily="34" charset="0"/>
              </a:rPr>
              <a:t>tRNA</a:t>
            </a:r>
            <a:r>
              <a:rPr lang="cs-CZ" sz="7200" b="1" u="sng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514350" indent="-514350">
              <a:buNone/>
            </a:pPr>
            <a:endParaRPr lang="cs-CZ" sz="7200" b="1" u="sng" dirty="0" smtClean="0">
              <a:latin typeface="Arial" pitchFamily="34" charset="0"/>
              <a:cs typeface="Arial" pitchFamily="34" charset="0"/>
            </a:endParaRPr>
          </a:p>
          <a:p>
            <a:pPr marL="1143000" indent="-1143000">
              <a:buFont typeface="+mj-lt"/>
              <a:buAutoNum type="arabicPeriod" startAt="2"/>
            </a:pPr>
            <a:r>
              <a:rPr lang="cs-CZ" sz="7200" b="1" u="sng" dirty="0" smtClean="0">
                <a:latin typeface="Arial" pitchFamily="34" charset="0"/>
                <a:cs typeface="Arial" pitchFamily="34" charset="0"/>
              </a:rPr>
              <a:t>Iniciace</a:t>
            </a:r>
            <a:endParaRPr lang="cs-CZ" sz="7200" b="1" u="sng" dirty="0">
              <a:latin typeface="Arial" pitchFamily="34" charset="0"/>
              <a:cs typeface="Arial" pitchFamily="34" charset="0"/>
            </a:endParaRPr>
          </a:p>
          <a:p>
            <a:pPr marL="914400" lvl="1" indent="-514350">
              <a:buFont typeface="+mj-lt"/>
              <a:buAutoNum type="arabicParenR"/>
            </a:pPr>
            <a:r>
              <a:rPr kumimoji="1" lang="cs-CZ" sz="7200" dirty="0">
                <a:latin typeface="Arial" pitchFamily="34" charset="0"/>
                <a:cs typeface="Arial" pitchFamily="34" charset="0"/>
              </a:rPr>
              <a:t>s</a:t>
            </a:r>
            <a:r>
              <a:rPr kumimoji="1" lang="cs-CZ" sz="7200" dirty="0" smtClean="0">
                <a:latin typeface="Arial" pitchFamily="34" charset="0"/>
                <a:cs typeface="Arial" pitchFamily="34" charset="0"/>
              </a:rPr>
              <a:t>pojení malé ribozomální podjednotky s </a:t>
            </a:r>
            <a:r>
              <a:rPr kumimoji="1" lang="cs-CZ" sz="7200" b="1" dirty="0" smtClean="0">
                <a:latin typeface="Arial" pitchFamily="34" charset="0"/>
                <a:cs typeface="Arial" pitchFamily="34" charset="0"/>
              </a:rPr>
              <a:t>iniciační </a:t>
            </a:r>
            <a:r>
              <a:rPr kumimoji="1" lang="cs-CZ" sz="7200" b="1" dirty="0" err="1" smtClean="0">
                <a:latin typeface="Arial" pitchFamily="34" charset="0"/>
                <a:cs typeface="Arial" pitchFamily="34" charset="0"/>
              </a:rPr>
              <a:t>tRNA</a:t>
            </a:r>
            <a:r>
              <a:rPr kumimoji="1" lang="cs-CZ" sz="7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která má na sobě vázaný </a:t>
            </a:r>
            <a:r>
              <a:rPr kumimoji="1" lang="cs-CZ" sz="7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methionin</a:t>
            </a:r>
            <a:r>
              <a:rPr kumimoji="1" lang="cs-CZ" sz="7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(u bakterií formyl-methionin)</a:t>
            </a:r>
          </a:p>
          <a:p>
            <a:pPr marL="914400" lvl="1" indent="-514350">
              <a:buNone/>
            </a:pPr>
            <a:r>
              <a:rPr kumimoji="1" lang="cs-CZ" sz="7200" dirty="0">
                <a:latin typeface="Arial" pitchFamily="34" charset="0"/>
                <a:cs typeface="Arial" pitchFamily="34" charset="0"/>
              </a:rPr>
              <a:t>	</a:t>
            </a:r>
            <a:r>
              <a:rPr kumimoji="1" lang="cs-CZ" sz="7200" dirty="0" smtClean="0">
                <a:latin typeface="Arial" pitchFamily="34" charset="0"/>
                <a:cs typeface="Arial" pitchFamily="34" charset="0"/>
              </a:rPr>
              <a:t>u </a:t>
            </a:r>
            <a:r>
              <a:rPr kumimoji="1" lang="cs-CZ" sz="7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eukaryot je iniciační </a:t>
            </a:r>
            <a:r>
              <a:rPr kumimoji="1" lang="cs-CZ" sz="72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tRNA</a:t>
            </a:r>
            <a:r>
              <a:rPr kumimoji="1" lang="cs-CZ" sz="7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 navázaným methioninem připojená k malé ribozomální jednotce za asistence několika tzv. </a:t>
            </a:r>
            <a:r>
              <a:rPr kumimoji="1" lang="cs-CZ" sz="7200" b="1" dirty="0" smtClean="0">
                <a:latin typeface="Arial" pitchFamily="34" charset="0"/>
                <a:cs typeface="Arial" pitchFamily="34" charset="0"/>
              </a:rPr>
              <a:t>iniciačních faktorů</a:t>
            </a:r>
          </a:p>
          <a:p>
            <a:pPr marL="914400" lvl="1" indent="-514350">
              <a:buFont typeface="+mj-lt"/>
              <a:buAutoNum type="arabicParenR"/>
            </a:pPr>
            <a:r>
              <a:rPr lang="cs-CZ" sz="7200" dirty="0" smtClean="0">
                <a:latin typeface="Arial" pitchFamily="34" charset="0"/>
                <a:cs typeface="Arial" pitchFamily="34" charset="0"/>
              </a:rPr>
              <a:t>nalezení </a:t>
            </a:r>
            <a:r>
              <a:rPr lang="cs-CZ" sz="7200" b="1" dirty="0" smtClean="0">
                <a:latin typeface="Arial" pitchFamily="34" charset="0"/>
                <a:cs typeface="Arial" pitchFamily="34" charset="0"/>
              </a:rPr>
              <a:t>iniciačního kodonu AUG </a:t>
            </a:r>
            <a:r>
              <a:rPr lang="cs-CZ" sz="7200" dirty="0" smtClean="0">
                <a:latin typeface="Arial" pitchFamily="34" charset="0"/>
                <a:cs typeface="Arial" pitchFamily="34" charset="0"/>
              </a:rPr>
              <a:t>na molekule mRNA malou ribozomální podjednotkou s navázanou iniciační </a:t>
            </a:r>
            <a:r>
              <a:rPr lang="cs-CZ" sz="7200" dirty="0" err="1" smtClean="0">
                <a:latin typeface="Arial" pitchFamily="34" charset="0"/>
                <a:cs typeface="Arial" pitchFamily="34" charset="0"/>
              </a:rPr>
              <a:t>tRNA</a:t>
            </a:r>
            <a:endParaRPr lang="cs-CZ" sz="7200" dirty="0" smtClean="0">
              <a:latin typeface="Arial" pitchFamily="34" charset="0"/>
              <a:cs typeface="Arial" pitchFamily="34" charset="0"/>
            </a:endParaRPr>
          </a:p>
          <a:p>
            <a:pPr marL="914400" lvl="1" indent="-514350">
              <a:buFont typeface="+mj-lt"/>
              <a:buAutoNum type="arabicParenR"/>
            </a:pPr>
            <a:r>
              <a:rPr lang="cs-CZ" sz="7200" dirty="0">
                <a:latin typeface="Arial" pitchFamily="34" charset="0"/>
                <a:cs typeface="Arial" pitchFamily="34" charset="0"/>
              </a:rPr>
              <a:t>s</a:t>
            </a:r>
            <a:r>
              <a:rPr lang="cs-CZ" sz="7200" dirty="0" smtClean="0">
                <a:latin typeface="Arial" pitchFamily="34" charset="0"/>
                <a:cs typeface="Arial" pitchFamily="34" charset="0"/>
              </a:rPr>
              <a:t>pojení malé ribozomální podjednotky s navázanou iniciační </a:t>
            </a:r>
            <a:r>
              <a:rPr lang="cs-CZ" sz="7200" dirty="0" err="1" smtClean="0">
                <a:latin typeface="Arial" pitchFamily="34" charset="0"/>
                <a:cs typeface="Arial" pitchFamily="34" charset="0"/>
              </a:rPr>
              <a:t>tRNA</a:t>
            </a:r>
            <a:r>
              <a:rPr lang="cs-CZ" sz="72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cs-CZ" sz="7200" b="1" dirty="0" smtClean="0">
                <a:latin typeface="Arial" pitchFamily="34" charset="0"/>
                <a:cs typeface="Arial" pitchFamily="34" charset="0"/>
              </a:rPr>
              <a:t>velké ribozomální podjednotky</a:t>
            </a:r>
            <a:r>
              <a:rPr lang="cs-CZ" sz="7200" dirty="0" smtClean="0">
                <a:latin typeface="Arial" pitchFamily="34" charset="0"/>
                <a:cs typeface="Arial" pitchFamily="34" charset="0"/>
              </a:rPr>
              <a:t> na molekule mRNA obvykle blízko jejího 5'-konce</a:t>
            </a:r>
          </a:p>
          <a:p>
            <a:pPr marL="914400" lvl="1" indent="-514350">
              <a:buFont typeface="+mj-lt"/>
              <a:buAutoNum type="arabicParenR"/>
            </a:pPr>
            <a:r>
              <a:rPr lang="cs-CZ" sz="7200" dirty="0">
                <a:latin typeface="Arial" pitchFamily="34" charset="0"/>
                <a:cs typeface="Arial" pitchFamily="34" charset="0"/>
              </a:rPr>
              <a:t>n</a:t>
            </a:r>
            <a:r>
              <a:rPr lang="cs-CZ" sz="7200" dirty="0" smtClean="0">
                <a:latin typeface="Arial" pitchFamily="34" charset="0"/>
                <a:cs typeface="Arial" pitchFamily="34" charset="0"/>
              </a:rPr>
              <a:t>avázání </a:t>
            </a:r>
            <a:r>
              <a:rPr lang="cs-CZ" sz="7200" b="1" dirty="0" smtClean="0">
                <a:latin typeface="Arial" pitchFamily="34" charset="0"/>
                <a:cs typeface="Arial" pitchFamily="34" charset="0"/>
              </a:rPr>
              <a:t>další molekuly </a:t>
            </a:r>
            <a:r>
              <a:rPr lang="cs-CZ" sz="7200" b="1" dirty="0" err="1" smtClean="0">
                <a:latin typeface="Arial" pitchFamily="34" charset="0"/>
                <a:cs typeface="Arial" pitchFamily="34" charset="0"/>
              </a:rPr>
              <a:t>tRNA</a:t>
            </a:r>
            <a:r>
              <a:rPr lang="cs-CZ" sz="7200" dirty="0" smtClean="0">
                <a:latin typeface="Arial" pitchFamily="34" charset="0"/>
                <a:cs typeface="Arial" pitchFamily="34" charset="0"/>
              </a:rPr>
              <a:t>, která přináší </a:t>
            </a:r>
            <a:r>
              <a:rPr lang="cs-CZ" sz="7200" b="1" dirty="0" smtClean="0">
                <a:latin typeface="Arial" pitchFamily="34" charset="0"/>
                <a:cs typeface="Arial" pitchFamily="34" charset="0"/>
              </a:rPr>
              <a:t>aminokyselinu aa2</a:t>
            </a:r>
          </a:p>
          <a:p>
            <a:pPr marL="914400" lvl="1" indent="-514350">
              <a:buFont typeface="+mj-lt"/>
              <a:buAutoNum type="arabicParenR"/>
            </a:pPr>
            <a:r>
              <a:rPr kumimoji="1" lang="cs-CZ" sz="7200" dirty="0" smtClean="0">
                <a:latin typeface="Arial" pitchFamily="34" charset="0"/>
                <a:cs typeface="Arial" pitchFamily="34" charset="0"/>
              </a:rPr>
              <a:t>vznik</a:t>
            </a:r>
            <a:r>
              <a:rPr kumimoji="1" lang="cs-CZ" sz="72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1" lang="cs-CZ" sz="7200" b="1" dirty="0" smtClean="0">
                <a:latin typeface="Arial" pitchFamily="34" charset="0"/>
                <a:cs typeface="Arial" pitchFamily="34" charset="0"/>
              </a:rPr>
              <a:t>peptidové vazby </a:t>
            </a:r>
            <a:r>
              <a:rPr kumimoji="1" lang="cs-CZ" sz="7200" b="0" dirty="0" smtClean="0">
                <a:latin typeface="Arial" pitchFamily="34" charset="0"/>
                <a:cs typeface="Arial" pitchFamily="34" charset="0"/>
              </a:rPr>
              <a:t>mezi methioninem a přicházející aminokyselinou </a:t>
            </a:r>
            <a:r>
              <a:rPr kumimoji="1" lang="cs-CZ" sz="7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aa</a:t>
            </a:r>
            <a:r>
              <a:rPr kumimoji="1" lang="cs-CZ" sz="7200" b="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kumimoji="1" lang="cs-CZ" sz="7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cs-CZ" sz="7200" b="1" dirty="0" smtClean="0">
                <a:latin typeface="Arial" pitchFamily="34" charset="0"/>
                <a:cs typeface="Arial" pitchFamily="34" charset="0"/>
              </a:rPr>
              <a:t>ribozom začíná stavět polypeptid</a:t>
            </a:r>
          </a:p>
          <a:p>
            <a:pPr marL="914400" lvl="1" indent="-514350">
              <a:buNone/>
            </a:pPr>
            <a:r>
              <a:rPr lang="cs-CZ" sz="7200" dirty="0" smtClean="0">
                <a:latin typeface="Arial" pitchFamily="34" charset="0"/>
                <a:cs typeface="Arial" pitchFamily="34" charset="0"/>
              </a:rPr>
              <a:t>	methionin je napojen C koncem peptidovou vazbou na aminoskupinu aminokyseliny aa2 pomocí enzymu </a:t>
            </a:r>
            <a:r>
              <a:rPr lang="cs-CZ" sz="7200" b="1" dirty="0" smtClean="0">
                <a:latin typeface="Arial" pitchFamily="34" charset="0"/>
                <a:cs typeface="Arial" pitchFamily="34" charset="0"/>
              </a:rPr>
              <a:t>transpeptidas</a:t>
            </a:r>
            <a:r>
              <a:rPr lang="cs-CZ" sz="7200" b="1" dirty="0">
                <a:latin typeface="Arial" pitchFamily="34" charset="0"/>
                <a:cs typeface="Arial" pitchFamily="34" charset="0"/>
              </a:rPr>
              <a:t>y</a:t>
            </a:r>
            <a:r>
              <a:rPr lang="cs-CZ" sz="7200" b="1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cs-CZ" sz="7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7200" b="1" dirty="0" smtClean="0">
                <a:latin typeface="Arial" pitchFamily="34" charset="0"/>
                <a:cs typeface="Arial" pitchFamily="34" charset="0"/>
              </a:rPr>
              <a:t>peptidyltransferasy</a:t>
            </a:r>
            <a:endParaRPr lang="cs-CZ" sz="7200" b="1" dirty="0">
              <a:latin typeface="Arial" pitchFamily="34" charset="0"/>
              <a:cs typeface="Arial" pitchFamily="34" charset="0"/>
            </a:endParaRPr>
          </a:p>
          <a:p>
            <a:pPr marL="914400" lvl="1" indent="-514350">
              <a:buFont typeface="+mj-lt"/>
              <a:buAutoNum type="arabicParenR"/>
            </a:pPr>
            <a:r>
              <a:rPr kumimoji="1" lang="cs-CZ" sz="7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posunutí</a:t>
            </a:r>
            <a:r>
              <a:rPr kumimoji="1" lang="cs-CZ" sz="7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kumimoji="1" lang="cs-CZ" sz="7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ribozomu o 3 nukleotidy </a:t>
            </a:r>
            <a:r>
              <a:rPr kumimoji="1" lang="cs-CZ" sz="7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podél mRNA</a:t>
            </a:r>
            <a:r>
              <a:rPr kumimoji="1" lang="cs-CZ" sz="7200" dirty="0" smtClean="0">
                <a:latin typeface="Arial" pitchFamily="34" charset="0"/>
                <a:cs typeface="Arial" pitchFamily="34" charset="0"/>
              </a:rPr>
              <a:t>, uvolnění </a:t>
            </a:r>
            <a:r>
              <a:rPr kumimoji="1" lang="cs-CZ" sz="7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tRNA</a:t>
            </a:r>
            <a:r>
              <a:rPr kumimoji="1" lang="cs-CZ" sz="7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bez navázané aminokyseliny= </a:t>
            </a:r>
            <a:r>
              <a:rPr kumimoji="1" lang="cs-CZ" sz="7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vybité</a:t>
            </a:r>
            <a:r>
              <a:rPr kumimoji="1" lang="cs-CZ" sz="7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z E-místa a přesun </a:t>
            </a:r>
            <a:r>
              <a:rPr kumimoji="1" lang="cs-CZ" sz="72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tRNA</a:t>
            </a:r>
            <a:r>
              <a:rPr kumimoji="1" lang="cs-CZ" sz="7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z A-místa do P-místa =&gt; pokračovaní procesu</a:t>
            </a:r>
            <a:endParaRPr kumimoji="1" lang="cs-CZ" sz="7200" dirty="0">
              <a:latin typeface="Arial" pitchFamily="34" charset="0"/>
              <a:cs typeface="Arial" pitchFamily="34" charset="0"/>
            </a:endParaRPr>
          </a:p>
          <a:p>
            <a:pPr marL="914400" lvl="1" indent="-514350">
              <a:buFont typeface="+mj-lt"/>
              <a:buAutoNum type="arabicParenR"/>
            </a:pPr>
            <a:endParaRPr kumimoji="1" lang="cs-CZ" sz="7200" dirty="0" smtClean="0">
              <a:latin typeface="Arial" pitchFamily="34" charset="0"/>
              <a:cs typeface="Arial" pitchFamily="34" charset="0"/>
            </a:endParaRPr>
          </a:p>
          <a:p>
            <a:pPr marL="914400" lvl="1" indent="-514350">
              <a:buFont typeface="+mj-lt"/>
              <a:buAutoNum type="arabicParenR"/>
            </a:pPr>
            <a:endParaRPr lang="cs-CZ" sz="3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kumimoji="1" lang="cs-CZ" sz="3800" dirty="0">
                <a:latin typeface="Arial" pitchFamily="34" charset="0"/>
                <a:cs typeface="Arial" pitchFamily="34" charset="0"/>
              </a:rPr>
              <a:t>	</a:t>
            </a:r>
            <a:endParaRPr kumimoji="1" lang="cs-CZ" sz="38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kumimoji="1" lang="cs-CZ" sz="3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endParaRPr kumimoji="1" lang="cs-CZ" b="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31" name="Rectangle 185"/>
          <p:cNvSpPr>
            <a:spLocks noChangeArrowheads="1"/>
          </p:cNvSpPr>
          <p:nvPr/>
        </p:nvSpPr>
        <p:spPr bwMode="auto">
          <a:xfrm>
            <a:off x="1314450" y="7938"/>
            <a:ext cx="6497638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cs-CZ" sz="4000" dirty="0" smtClean="0">
                <a:latin typeface="Arial" pitchFamily="34" charset="0"/>
                <a:cs typeface="Arial" pitchFamily="34" charset="0"/>
              </a:rPr>
              <a:t>Postup translace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7" name="Line 17"/>
          <p:cNvSpPr>
            <a:spLocks noChangeShapeType="1"/>
          </p:cNvSpPr>
          <p:nvPr/>
        </p:nvSpPr>
        <p:spPr bwMode="auto">
          <a:xfrm>
            <a:off x="1763713" y="1773238"/>
            <a:ext cx="936625" cy="503237"/>
          </a:xfrm>
          <a:prstGeom prst="line">
            <a:avLst/>
          </a:prstGeom>
          <a:noFill/>
          <a:ln w="25400">
            <a:solidFill>
              <a:srgbClr val="FF00FF"/>
            </a:solidFill>
            <a:miter lim="800000"/>
            <a:headEnd type="arrow" w="lg" len="med"/>
            <a:tailEnd type="none" w="lg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2700338" y="1989138"/>
            <a:ext cx="2087562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cs-CZ">
                <a:solidFill>
                  <a:srgbClr val="CC00FF"/>
                </a:solidFill>
              </a:rPr>
              <a:t>iniciační tRNA</a:t>
            </a:r>
            <a:r>
              <a:rPr kumimoji="1" lang="cs-CZ">
                <a:solidFill>
                  <a:schemeClr val="tx1"/>
                </a:solidFill>
              </a:rPr>
              <a:t>, </a:t>
            </a:r>
          </a:p>
          <a:p>
            <a:r>
              <a:rPr kumimoji="1" lang="cs-CZ">
                <a:solidFill>
                  <a:schemeClr val="tx1"/>
                </a:solidFill>
              </a:rPr>
              <a:t>která má na sobě vázaný methionin</a:t>
            </a:r>
          </a:p>
        </p:txBody>
      </p:sp>
      <p:sp>
        <p:nvSpPr>
          <p:cNvPr id="29" name="Line 63"/>
          <p:cNvSpPr>
            <a:spLocks noChangeShapeType="1"/>
          </p:cNvSpPr>
          <p:nvPr/>
        </p:nvSpPr>
        <p:spPr bwMode="auto">
          <a:xfrm>
            <a:off x="1908175" y="3556000"/>
            <a:ext cx="936625" cy="503238"/>
          </a:xfrm>
          <a:prstGeom prst="line">
            <a:avLst/>
          </a:prstGeom>
          <a:noFill/>
          <a:ln w="25400">
            <a:solidFill>
              <a:srgbClr val="FF00FF"/>
            </a:solidFill>
            <a:miter lim="800000"/>
            <a:headEnd type="arrow" w="lg" len="med"/>
            <a:tailEnd type="none" w="lg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30" name="Text Box 64"/>
          <p:cNvSpPr txBox="1">
            <a:spLocks noChangeArrowheads="1"/>
          </p:cNvSpPr>
          <p:nvPr/>
        </p:nvSpPr>
        <p:spPr bwMode="auto">
          <a:xfrm>
            <a:off x="2844800" y="3716338"/>
            <a:ext cx="20875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cs-CZ">
                <a:solidFill>
                  <a:srgbClr val="CC00FF"/>
                </a:solidFill>
              </a:rPr>
              <a:t>Malá ribosomální podjednotka</a:t>
            </a:r>
            <a:endParaRPr kumimoji="1" lang="cs-CZ">
              <a:solidFill>
                <a:schemeClr val="tx1"/>
              </a:solidFill>
            </a:endParaRPr>
          </a:p>
        </p:txBody>
      </p:sp>
      <p:grpSp>
        <p:nvGrpSpPr>
          <p:cNvPr id="31" name="Group 21"/>
          <p:cNvGrpSpPr>
            <a:grpSpLocks/>
          </p:cNvGrpSpPr>
          <p:nvPr/>
        </p:nvGrpSpPr>
        <p:grpSpPr bwMode="auto">
          <a:xfrm>
            <a:off x="539750" y="5564188"/>
            <a:ext cx="8389938" cy="960437"/>
            <a:chOff x="340" y="3505"/>
            <a:chExt cx="5285" cy="605"/>
          </a:xfrm>
        </p:grpSpPr>
        <p:sp>
          <p:nvSpPr>
            <p:cNvPr id="32" name="Freeform 15"/>
            <p:cNvSpPr>
              <a:spLocks/>
            </p:cNvSpPr>
            <p:nvPr/>
          </p:nvSpPr>
          <p:spPr bwMode="auto">
            <a:xfrm rot="308523">
              <a:off x="657" y="3505"/>
              <a:ext cx="4717" cy="378"/>
            </a:xfrm>
            <a:custGeom>
              <a:avLst/>
              <a:gdLst/>
              <a:ahLst/>
              <a:cxnLst>
                <a:cxn ang="0">
                  <a:pos x="0" y="363"/>
                </a:cxn>
                <a:cxn ang="0">
                  <a:pos x="1588" y="91"/>
                </a:cxn>
                <a:cxn ang="0">
                  <a:pos x="2994" y="545"/>
                </a:cxn>
                <a:cxn ang="0">
                  <a:pos x="4717" y="0"/>
                </a:cxn>
              </a:cxnLst>
              <a:rect l="0" t="0" r="r" b="b"/>
              <a:pathLst>
                <a:path w="4717" h="560">
                  <a:moveTo>
                    <a:pt x="0" y="363"/>
                  </a:moveTo>
                  <a:cubicBezTo>
                    <a:pt x="544" y="212"/>
                    <a:pt x="1089" y="61"/>
                    <a:pt x="1588" y="91"/>
                  </a:cubicBezTo>
                  <a:cubicBezTo>
                    <a:pt x="2087" y="121"/>
                    <a:pt x="2473" y="560"/>
                    <a:pt x="2994" y="545"/>
                  </a:cubicBezTo>
                  <a:cubicBezTo>
                    <a:pt x="3515" y="530"/>
                    <a:pt x="4116" y="265"/>
                    <a:pt x="4717" y="0"/>
                  </a:cubicBezTo>
                </a:path>
              </a:pathLst>
            </a:custGeom>
            <a:noFill/>
            <a:ln w="28575" cap="flat" cmpd="sng">
              <a:solidFill>
                <a:srgbClr val="3366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33" name="Text Box 16"/>
            <p:cNvSpPr txBox="1">
              <a:spLocks noChangeArrowheads="1"/>
            </p:cNvSpPr>
            <p:nvPr/>
          </p:nvSpPr>
          <p:spPr bwMode="auto">
            <a:xfrm>
              <a:off x="4410" y="3898"/>
              <a:ext cx="49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600">
                  <a:solidFill>
                    <a:srgbClr val="3366FF"/>
                  </a:solidFill>
                </a:rPr>
                <a:t>mRNA</a:t>
              </a:r>
            </a:p>
          </p:txBody>
        </p:sp>
        <p:sp>
          <p:nvSpPr>
            <p:cNvPr id="34" name="Text Box 19"/>
            <p:cNvSpPr txBox="1">
              <a:spLocks noChangeArrowheads="1"/>
            </p:cNvSpPr>
            <p:nvPr/>
          </p:nvSpPr>
          <p:spPr bwMode="auto">
            <a:xfrm>
              <a:off x="340" y="3505"/>
              <a:ext cx="2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600">
                  <a:solidFill>
                    <a:schemeClr val="tx1"/>
                  </a:solidFill>
                </a:rPr>
                <a:t>5'</a:t>
              </a:r>
            </a:p>
          </p:txBody>
        </p:sp>
        <p:sp>
          <p:nvSpPr>
            <p:cNvPr id="35" name="Text Box 20"/>
            <p:cNvSpPr txBox="1">
              <a:spLocks noChangeArrowheads="1"/>
            </p:cNvSpPr>
            <p:nvPr/>
          </p:nvSpPr>
          <p:spPr bwMode="auto">
            <a:xfrm>
              <a:off x="5375" y="3686"/>
              <a:ext cx="2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600">
                  <a:solidFill>
                    <a:schemeClr val="tx1"/>
                  </a:solidFill>
                </a:rPr>
                <a:t>3'</a:t>
              </a:r>
            </a:p>
          </p:txBody>
        </p:sp>
      </p:grpSp>
      <p:sp>
        <p:nvSpPr>
          <p:cNvPr id="36" name="Rectangle 72"/>
          <p:cNvSpPr>
            <a:spLocks noChangeArrowheads="1"/>
          </p:cNvSpPr>
          <p:nvPr/>
        </p:nvSpPr>
        <p:spPr bwMode="auto">
          <a:xfrm>
            <a:off x="3492500" y="5516563"/>
            <a:ext cx="20955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1" lang="cs-CZ" sz="1000" b="0" dirty="0">
                <a:solidFill>
                  <a:srgbClr val="FF0000"/>
                </a:solidFill>
                <a:latin typeface="Arial Black" pitchFamily="34" charset="0"/>
              </a:rPr>
              <a:t>AUG</a:t>
            </a:r>
          </a:p>
        </p:txBody>
      </p:sp>
      <p:grpSp>
        <p:nvGrpSpPr>
          <p:cNvPr id="37" name="Group 99"/>
          <p:cNvGrpSpPr>
            <a:grpSpLocks noChangeAspect="1"/>
          </p:cNvGrpSpPr>
          <p:nvPr/>
        </p:nvGrpSpPr>
        <p:grpSpPr bwMode="auto">
          <a:xfrm>
            <a:off x="1031875" y="2938463"/>
            <a:ext cx="1514475" cy="581025"/>
            <a:chOff x="797" y="355"/>
            <a:chExt cx="477" cy="183"/>
          </a:xfrm>
        </p:grpSpPr>
        <p:sp>
          <p:nvSpPr>
            <p:cNvPr id="38" name="AutoShape 100"/>
            <p:cNvSpPr>
              <a:spLocks noChangeAspect="1" noChangeArrowheads="1"/>
            </p:cNvSpPr>
            <p:nvPr/>
          </p:nvSpPr>
          <p:spPr bwMode="auto">
            <a:xfrm>
              <a:off x="797" y="360"/>
              <a:ext cx="477" cy="178"/>
            </a:xfrm>
            <a:prstGeom prst="roundRect">
              <a:avLst>
                <a:gd name="adj" fmla="val 43171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3600" tIns="0" rIns="3600" bIns="0" anchor="ctr"/>
            <a:lstStyle/>
            <a:p>
              <a:endParaRPr lang="cs-CZ"/>
            </a:p>
          </p:txBody>
        </p:sp>
        <p:sp>
          <p:nvSpPr>
            <p:cNvPr id="39" name="Arc 101"/>
            <p:cNvSpPr>
              <a:spLocks noChangeAspect="1"/>
            </p:cNvSpPr>
            <p:nvPr/>
          </p:nvSpPr>
          <p:spPr bwMode="auto">
            <a:xfrm rot="10800000" flipH="1">
              <a:off x="867" y="355"/>
              <a:ext cx="113" cy="56"/>
            </a:xfrm>
            <a:custGeom>
              <a:avLst/>
              <a:gdLst>
                <a:gd name="G0" fmla="+- 21597 0 0"/>
                <a:gd name="G1" fmla="+- 21600 0 0"/>
                <a:gd name="G2" fmla="+- 21600 0 0"/>
                <a:gd name="T0" fmla="*/ 0 w 43197"/>
                <a:gd name="T1" fmla="*/ 21219 h 21600"/>
                <a:gd name="T2" fmla="*/ 43197 w 43197"/>
                <a:gd name="T3" fmla="*/ 21600 h 21600"/>
                <a:gd name="T4" fmla="*/ 21597 w 4319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7" h="21600" fill="none" extrusionOk="0">
                  <a:moveTo>
                    <a:pt x="0" y="21219"/>
                  </a:moveTo>
                  <a:cubicBezTo>
                    <a:pt x="208" y="9440"/>
                    <a:pt x="9816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</a:path>
                <a:path w="43197" h="21600" stroke="0" extrusionOk="0">
                  <a:moveTo>
                    <a:pt x="0" y="21219"/>
                  </a:moveTo>
                  <a:cubicBezTo>
                    <a:pt x="208" y="9440"/>
                    <a:pt x="9816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  <a:lnTo>
                    <a:pt x="21597" y="2160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0" name="Arc 102"/>
            <p:cNvSpPr>
              <a:spLocks noChangeAspect="1"/>
            </p:cNvSpPr>
            <p:nvPr/>
          </p:nvSpPr>
          <p:spPr bwMode="auto">
            <a:xfrm rot="10800000" flipH="1">
              <a:off x="980" y="355"/>
              <a:ext cx="113" cy="71"/>
            </a:xfrm>
            <a:custGeom>
              <a:avLst/>
              <a:gdLst>
                <a:gd name="G0" fmla="+- 21597 0 0"/>
                <a:gd name="G1" fmla="+- 21600 0 0"/>
                <a:gd name="G2" fmla="+- 21600 0 0"/>
                <a:gd name="T0" fmla="*/ 0 w 43197"/>
                <a:gd name="T1" fmla="*/ 21219 h 21600"/>
                <a:gd name="T2" fmla="*/ 43197 w 43197"/>
                <a:gd name="T3" fmla="*/ 21600 h 21600"/>
                <a:gd name="T4" fmla="*/ 21597 w 4319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7" h="21600" fill="none" extrusionOk="0">
                  <a:moveTo>
                    <a:pt x="0" y="21219"/>
                  </a:moveTo>
                  <a:cubicBezTo>
                    <a:pt x="208" y="9440"/>
                    <a:pt x="9816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</a:path>
                <a:path w="43197" h="21600" stroke="0" extrusionOk="0">
                  <a:moveTo>
                    <a:pt x="0" y="21219"/>
                  </a:moveTo>
                  <a:cubicBezTo>
                    <a:pt x="208" y="9440"/>
                    <a:pt x="9816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  <a:lnTo>
                    <a:pt x="21597" y="2160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" name="Arc 103"/>
            <p:cNvSpPr>
              <a:spLocks noChangeAspect="1"/>
            </p:cNvSpPr>
            <p:nvPr/>
          </p:nvSpPr>
          <p:spPr bwMode="auto">
            <a:xfrm rot="10800000" flipH="1">
              <a:off x="1093" y="355"/>
              <a:ext cx="113" cy="71"/>
            </a:xfrm>
            <a:custGeom>
              <a:avLst/>
              <a:gdLst>
                <a:gd name="G0" fmla="+- 21597 0 0"/>
                <a:gd name="G1" fmla="+- 21600 0 0"/>
                <a:gd name="G2" fmla="+- 21600 0 0"/>
                <a:gd name="T0" fmla="*/ 0 w 43197"/>
                <a:gd name="T1" fmla="*/ 21219 h 21600"/>
                <a:gd name="T2" fmla="*/ 43197 w 43197"/>
                <a:gd name="T3" fmla="*/ 21600 h 21600"/>
                <a:gd name="T4" fmla="*/ 21597 w 4319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7" h="21600" fill="none" extrusionOk="0">
                  <a:moveTo>
                    <a:pt x="0" y="21219"/>
                  </a:moveTo>
                  <a:cubicBezTo>
                    <a:pt x="208" y="9440"/>
                    <a:pt x="9816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</a:path>
                <a:path w="43197" h="21600" stroke="0" extrusionOk="0">
                  <a:moveTo>
                    <a:pt x="0" y="21219"/>
                  </a:moveTo>
                  <a:cubicBezTo>
                    <a:pt x="208" y="9440"/>
                    <a:pt x="9816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  <a:lnTo>
                    <a:pt x="21597" y="2160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42" name="Group 6"/>
          <p:cNvGrpSpPr>
            <a:grpSpLocks/>
          </p:cNvGrpSpPr>
          <p:nvPr/>
        </p:nvGrpSpPr>
        <p:grpSpPr bwMode="auto">
          <a:xfrm>
            <a:off x="1116013" y="819150"/>
            <a:ext cx="617537" cy="1008063"/>
            <a:chOff x="1610" y="2024"/>
            <a:chExt cx="389" cy="635"/>
          </a:xfrm>
        </p:grpSpPr>
        <p:grpSp>
          <p:nvGrpSpPr>
            <p:cNvPr id="43" name="Group 7"/>
            <p:cNvGrpSpPr>
              <a:grpSpLocks/>
            </p:cNvGrpSpPr>
            <p:nvPr/>
          </p:nvGrpSpPr>
          <p:grpSpPr bwMode="auto">
            <a:xfrm>
              <a:off x="1725" y="2296"/>
              <a:ext cx="274" cy="363"/>
              <a:chOff x="1156" y="2205"/>
              <a:chExt cx="274" cy="363"/>
            </a:xfrm>
          </p:grpSpPr>
          <p:sp>
            <p:nvSpPr>
              <p:cNvPr id="46" name="AutoShape 8"/>
              <p:cNvSpPr>
                <a:spLocks noChangeArrowheads="1"/>
              </p:cNvSpPr>
              <p:nvPr/>
            </p:nvSpPr>
            <p:spPr bwMode="auto">
              <a:xfrm>
                <a:off x="1224" y="2205"/>
                <a:ext cx="136" cy="273"/>
              </a:xfrm>
              <a:prstGeom prst="roundRect">
                <a:avLst>
                  <a:gd name="adj" fmla="val 50000"/>
                </a:avLst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" name="AutoShape 9"/>
              <p:cNvSpPr>
                <a:spLocks noChangeArrowheads="1"/>
              </p:cNvSpPr>
              <p:nvPr/>
            </p:nvSpPr>
            <p:spPr bwMode="auto">
              <a:xfrm rot="16200000">
                <a:off x="1225" y="2318"/>
                <a:ext cx="136" cy="274"/>
              </a:xfrm>
              <a:prstGeom prst="roundRect">
                <a:avLst>
                  <a:gd name="adj" fmla="val 50000"/>
                </a:avLst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" name="Oval 10"/>
              <p:cNvSpPr>
                <a:spLocks noChangeArrowheads="1"/>
              </p:cNvSpPr>
              <p:nvPr/>
            </p:nvSpPr>
            <p:spPr bwMode="auto">
              <a:xfrm>
                <a:off x="1202" y="2523"/>
                <a:ext cx="45" cy="45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9" name="Oval 11"/>
              <p:cNvSpPr>
                <a:spLocks noChangeArrowheads="1"/>
              </p:cNvSpPr>
              <p:nvPr/>
            </p:nvSpPr>
            <p:spPr bwMode="auto">
              <a:xfrm>
                <a:off x="1338" y="2523"/>
                <a:ext cx="45" cy="45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50" name="Oval 12"/>
              <p:cNvSpPr>
                <a:spLocks noChangeArrowheads="1"/>
              </p:cNvSpPr>
              <p:nvPr/>
            </p:nvSpPr>
            <p:spPr bwMode="auto">
              <a:xfrm>
                <a:off x="1269" y="2523"/>
                <a:ext cx="45" cy="45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44" name="Line 13"/>
            <p:cNvSpPr>
              <a:spLocks noChangeShapeType="1"/>
            </p:cNvSpPr>
            <p:nvPr/>
          </p:nvSpPr>
          <p:spPr bwMode="auto">
            <a:xfrm>
              <a:off x="1861" y="2206"/>
              <a:ext cx="0" cy="90"/>
            </a:xfrm>
            <a:prstGeom prst="line">
              <a:avLst/>
            </a:prstGeom>
            <a:noFill/>
            <a:ln w="25400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45" name="Rectangle 14"/>
            <p:cNvSpPr>
              <a:spLocks noChangeArrowheads="1"/>
            </p:cNvSpPr>
            <p:nvPr/>
          </p:nvSpPr>
          <p:spPr bwMode="auto">
            <a:xfrm>
              <a:off x="1610" y="2024"/>
              <a:ext cx="273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1200">
                  <a:solidFill>
                    <a:schemeClr val="tx1"/>
                  </a:solidFill>
                </a:rPr>
                <a:t>Met</a:t>
              </a:r>
            </a:p>
          </p:txBody>
        </p:sp>
      </p:grpSp>
      <p:sp>
        <p:nvSpPr>
          <p:cNvPr id="51" name="Rectangle 185"/>
          <p:cNvSpPr>
            <a:spLocks noChangeArrowheads="1"/>
          </p:cNvSpPr>
          <p:nvPr/>
        </p:nvSpPr>
        <p:spPr bwMode="auto">
          <a:xfrm>
            <a:off x="1314450" y="7938"/>
            <a:ext cx="6497638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cs-CZ" sz="4000" dirty="0">
                <a:latin typeface="Arial" pitchFamily="34" charset="0"/>
                <a:cs typeface="Arial" pitchFamily="34" charset="0"/>
              </a:rPr>
              <a:t>Iniciace translace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24 0.0525 C 0.01233 0.07169 0.01406 0.09158 0.01632 0.11124 C 0.01805 0.12627 0.01719 0.13113 0.02274 0.14246 C 0.02587 0.15449 0.02674 0.18524 0.02934 0.18895 " pathEditMode="relative" rAng="0" ptsTypes="fffA">
                                      <p:cBhvr>
                                        <p:cTn id="4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" y="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  <p:bldP spid="28" grpId="0"/>
      <p:bldP spid="28" grpId="1"/>
      <p:bldP spid="29" grpId="0" animBg="1"/>
      <p:bldP spid="29" grpId="1" animBg="1"/>
      <p:bldP spid="30" grpId="0"/>
      <p:bldP spid="30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5"/>
          <p:cNvGrpSpPr>
            <a:grpSpLocks/>
          </p:cNvGrpSpPr>
          <p:nvPr/>
        </p:nvGrpSpPr>
        <p:grpSpPr bwMode="auto">
          <a:xfrm>
            <a:off x="1031875" y="2133600"/>
            <a:ext cx="1514475" cy="1430338"/>
            <a:chOff x="650" y="1344"/>
            <a:chExt cx="954" cy="901"/>
          </a:xfrm>
        </p:grpSpPr>
        <p:grpSp>
          <p:nvGrpSpPr>
            <p:cNvPr id="3" name="Group 187"/>
            <p:cNvGrpSpPr>
              <a:grpSpLocks noChangeAspect="1"/>
            </p:cNvGrpSpPr>
            <p:nvPr/>
          </p:nvGrpSpPr>
          <p:grpSpPr bwMode="auto">
            <a:xfrm>
              <a:off x="650" y="1879"/>
              <a:ext cx="954" cy="366"/>
              <a:chOff x="797" y="355"/>
              <a:chExt cx="477" cy="183"/>
            </a:xfrm>
          </p:grpSpPr>
          <p:sp>
            <p:nvSpPr>
              <p:cNvPr id="54460" name="AutoShape 188"/>
              <p:cNvSpPr>
                <a:spLocks noChangeAspect="1" noChangeArrowheads="1"/>
              </p:cNvSpPr>
              <p:nvPr/>
            </p:nvSpPr>
            <p:spPr bwMode="auto">
              <a:xfrm>
                <a:off x="797" y="360"/>
                <a:ext cx="477" cy="178"/>
              </a:xfrm>
              <a:prstGeom prst="roundRect">
                <a:avLst>
                  <a:gd name="adj" fmla="val 43171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3600" tIns="0" rIns="3600" bIns="0" anchor="ctr"/>
              <a:lstStyle/>
              <a:p>
                <a:endParaRPr lang="cs-CZ"/>
              </a:p>
            </p:txBody>
          </p:sp>
          <p:sp>
            <p:nvSpPr>
              <p:cNvPr id="54461" name="Arc 189"/>
              <p:cNvSpPr>
                <a:spLocks noChangeAspect="1"/>
              </p:cNvSpPr>
              <p:nvPr/>
            </p:nvSpPr>
            <p:spPr bwMode="auto">
              <a:xfrm rot="10800000" flipH="1">
                <a:off x="867" y="355"/>
                <a:ext cx="113" cy="56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19 h 21600"/>
                  <a:gd name="T2" fmla="*/ 43197 w 43197"/>
                  <a:gd name="T3" fmla="*/ 21600 h 21600"/>
                  <a:gd name="T4" fmla="*/ 21597 w 431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54462" name="Arc 190"/>
              <p:cNvSpPr>
                <a:spLocks noChangeAspect="1"/>
              </p:cNvSpPr>
              <p:nvPr/>
            </p:nvSpPr>
            <p:spPr bwMode="auto">
              <a:xfrm rot="10800000" flipH="1">
                <a:off x="980" y="355"/>
                <a:ext cx="113" cy="71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19 h 21600"/>
                  <a:gd name="T2" fmla="*/ 43197 w 43197"/>
                  <a:gd name="T3" fmla="*/ 21600 h 21600"/>
                  <a:gd name="T4" fmla="*/ 21597 w 431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54463" name="Arc 191"/>
              <p:cNvSpPr>
                <a:spLocks noChangeAspect="1"/>
              </p:cNvSpPr>
              <p:nvPr/>
            </p:nvSpPr>
            <p:spPr bwMode="auto">
              <a:xfrm rot="10800000" flipH="1">
                <a:off x="1093" y="355"/>
                <a:ext cx="113" cy="71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19 h 21600"/>
                  <a:gd name="T2" fmla="*/ 43197 w 43197"/>
                  <a:gd name="T3" fmla="*/ 21600 h 21600"/>
                  <a:gd name="T4" fmla="*/ 21597 w 431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4" name="Group 193"/>
            <p:cNvGrpSpPr>
              <a:grpSpLocks/>
            </p:cNvGrpSpPr>
            <p:nvPr/>
          </p:nvGrpSpPr>
          <p:grpSpPr bwMode="auto">
            <a:xfrm>
              <a:off x="875" y="1344"/>
              <a:ext cx="389" cy="634"/>
              <a:chOff x="1037" y="1344"/>
              <a:chExt cx="389" cy="634"/>
            </a:xfrm>
          </p:grpSpPr>
          <p:sp>
            <p:nvSpPr>
              <p:cNvPr id="54419" name="Line 147"/>
              <p:cNvSpPr>
                <a:spLocks noChangeShapeType="1"/>
              </p:cNvSpPr>
              <p:nvPr/>
            </p:nvSpPr>
            <p:spPr bwMode="auto">
              <a:xfrm>
                <a:off x="1292" y="1526"/>
                <a:ext cx="0" cy="90"/>
              </a:xfrm>
              <a:prstGeom prst="line">
                <a:avLst/>
              </a:prstGeom>
              <a:noFill/>
              <a:ln w="25400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cs-CZ"/>
              </a:p>
            </p:txBody>
          </p:sp>
          <p:grpSp>
            <p:nvGrpSpPr>
              <p:cNvPr id="5" name="Group 192"/>
              <p:cNvGrpSpPr>
                <a:grpSpLocks/>
              </p:cNvGrpSpPr>
              <p:nvPr/>
            </p:nvGrpSpPr>
            <p:grpSpPr bwMode="auto">
              <a:xfrm>
                <a:off x="1037" y="1344"/>
                <a:ext cx="389" cy="634"/>
                <a:chOff x="2256" y="1344"/>
                <a:chExt cx="389" cy="634"/>
              </a:xfrm>
            </p:grpSpPr>
            <p:grpSp>
              <p:nvGrpSpPr>
                <p:cNvPr id="6" name="Group 141"/>
                <p:cNvGrpSpPr>
                  <a:grpSpLocks/>
                </p:cNvGrpSpPr>
                <p:nvPr/>
              </p:nvGrpSpPr>
              <p:grpSpPr bwMode="auto">
                <a:xfrm>
                  <a:off x="2371" y="1615"/>
                  <a:ext cx="274" cy="363"/>
                  <a:chOff x="1156" y="2205"/>
                  <a:chExt cx="274" cy="363"/>
                </a:xfrm>
              </p:grpSpPr>
              <p:sp>
                <p:nvSpPr>
                  <p:cNvPr id="54414" name="AutoShape 142"/>
                  <p:cNvSpPr>
                    <a:spLocks noChangeArrowheads="1"/>
                  </p:cNvSpPr>
                  <p:nvPr/>
                </p:nvSpPr>
                <p:spPr bwMode="auto">
                  <a:xfrm>
                    <a:off x="1224" y="2205"/>
                    <a:ext cx="136" cy="273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3366FF"/>
                  </a:solidFill>
                  <a:ln w="9525">
                    <a:solidFill>
                      <a:srgbClr val="3366FF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54415" name="AutoShape 143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1225" y="2318"/>
                    <a:ext cx="136" cy="274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3366FF"/>
                  </a:solidFill>
                  <a:ln w="9525">
                    <a:solidFill>
                      <a:srgbClr val="3366FF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54416" name="Oval 144"/>
                  <p:cNvSpPr>
                    <a:spLocks noChangeArrowheads="1"/>
                  </p:cNvSpPr>
                  <p:nvPr/>
                </p:nvSpPr>
                <p:spPr bwMode="auto">
                  <a:xfrm>
                    <a:off x="1202" y="2523"/>
                    <a:ext cx="45" cy="45"/>
                  </a:xfrm>
                  <a:prstGeom prst="ellipse">
                    <a:avLst/>
                  </a:prstGeom>
                  <a:solidFill>
                    <a:srgbClr val="3366FF"/>
                  </a:solidFill>
                  <a:ln w="9525">
                    <a:solidFill>
                      <a:srgbClr val="3366FF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54417" name="Oval 145"/>
                  <p:cNvSpPr>
                    <a:spLocks noChangeArrowheads="1"/>
                  </p:cNvSpPr>
                  <p:nvPr/>
                </p:nvSpPr>
                <p:spPr bwMode="auto">
                  <a:xfrm>
                    <a:off x="1338" y="2523"/>
                    <a:ext cx="45" cy="45"/>
                  </a:xfrm>
                  <a:prstGeom prst="ellipse">
                    <a:avLst/>
                  </a:prstGeom>
                  <a:solidFill>
                    <a:srgbClr val="3366FF"/>
                  </a:solidFill>
                  <a:ln w="9525">
                    <a:solidFill>
                      <a:srgbClr val="3366FF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54418" name="Oval 146"/>
                  <p:cNvSpPr>
                    <a:spLocks noChangeArrowheads="1"/>
                  </p:cNvSpPr>
                  <p:nvPr/>
                </p:nvSpPr>
                <p:spPr bwMode="auto">
                  <a:xfrm>
                    <a:off x="1269" y="2523"/>
                    <a:ext cx="45" cy="45"/>
                  </a:xfrm>
                  <a:prstGeom prst="ellipse">
                    <a:avLst/>
                  </a:prstGeom>
                  <a:solidFill>
                    <a:srgbClr val="3366FF"/>
                  </a:solidFill>
                  <a:ln w="9525">
                    <a:solidFill>
                      <a:srgbClr val="3366FF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  <p:sp>
              <p:nvSpPr>
                <p:cNvPr id="54420" name="Rectangle 148"/>
                <p:cNvSpPr>
                  <a:spLocks noChangeArrowheads="1"/>
                </p:cNvSpPr>
                <p:nvPr/>
              </p:nvSpPr>
              <p:spPr bwMode="auto">
                <a:xfrm>
                  <a:off x="2256" y="1344"/>
                  <a:ext cx="273" cy="182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kumimoji="1" lang="cs-CZ" sz="1200">
                      <a:solidFill>
                        <a:schemeClr val="tx1"/>
                      </a:solidFill>
                    </a:rPr>
                    <a:t>Met</a:t>
                  </a:r>
                </a:p>
              </p:txBody>
            </p:sp>
          </p:grpSp>
        </p:grpSp>
      </p:grpSp>
      <p:sp>
        <p:nvSpPr>
          <p:cNvPr id="54437" name="Rectangle 165"/>
          <p:cNvSpPr>
            <a:spLocks noChangeArrowheads="1"/>
          </p:cNvSpPr>
          <p:nvPr/>
        </p:nvSpPr>
        <p:spPr bwMode="auto">
          <a:xfrm>
            <a:off x="3492500" y="5516563"/>
            <a:ext cx="20955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1" lang="cs-CZ" sz="1000" b="0">
                <a:solidFill>
                  <a:srgbClr val="FF0000"/>
                </a:solidFill>
                <a:latin typeface="Arial Black" pitchFamily="34" charset="0"/>
              </a:rPr>
              <a:t>AUG</a:t>
            </a:r>
          </a:p>
        </p:txBody>
      </p:sp>
      <p:grpSp>
        <p:nvGrpSpPr>
          <p:cNvPr id="7" name="Group 159"/>
          <p:cNvGrpSpPr>
            <a:grpSpLocks/>
          </p:cNvGrpSpPr>
          <p:nvPr/>
        </p:nvGrpSpPr>
        <p:grpSpPr bwMode="auto">
          <a:xfrm>
            <a:off x="539750" y="5564188"/>
            <a:ext cx="8389938" cy="960437"/>
            <a:chOff x="340" y="3505"/>
            <a:chExt cx="5285" cy="605"/>
          </a:xfrm>
        </p:grpSpPr>
        <p:sp>
          <p:nvSpPr>
            <p:cNvPr id="54432" name="Freeform 160"/>
            <p:cNvSpPr>
              <a:spLocks/>
            </p:cNvSpPr>
            <p:nvPr/>
          </p:nvSpPr>
          <p:spPr bwMode="auto">
            <a:xfrm rot="308523">
              <a:off x="657" y="3505"/>
              <a:ext cx="4717" cy="378"/>
            </a:xfrm>
            <a:custGeom>
              <a:avLst/>
              <a:gdLst/>
              <a:ahLst/>
              <a:cxnLst>
                <a:cxn ang="0">
                  <a:pos x="0" y="363"/>
                </a:cxn>
                <a:cxn ang="0">
                  <a:pos x="1588" y="91"/>
                </a:cxn>
                <a:cxn ang="0">
                  <a:pos x="2994" y="545"/>
                </a:cxn>
                <a:cxn ang="0">
                  <a:pos x="4717" y="0"/>
                </a:cxn>
              </a:cxnLst>
              <a:rect l="0" t="0" r="r" b="b"/>
              <a:pathLst>
                <a:path w="4717" h="560">
                  <a:moveTo>
                    <a:pt x="0" y="363"/>
                  </a:moveTo>
                  <a:cubicBezTo>
                    <a:pt x="544" y="212"/>
                    <a:pt x="1089" y="61"/>
                    <a:pt x="1588" y="91"/>
                  </a:cubicBezTo>
                  <a:cubicBezTo>
                    <a:pt x="2087" y="121"/>
                    <a:pt x="2473" y="560"/>
                    <a:pt x="2994" y="545"/>
                  </a:cubicBezTo>
                  <a:cubicBezTo>
                    <a:pt x="3515" y="530"/>
                    <a:pt x="4116" y="265"/>
                    <a:pt x="4717" y="0"/>
                  </a:cubicBezTo>
                </a:path>
              </a:pathLst>
            </a:custGeom>
            <a:noFill/>
            <a:ln w="28575" cap="flat" cmpd="sng">
              <a:solidFill>
                <a:srgbClr val="3366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54433" name="Text Box 161"/>
            <p:cNvSpPr txBox="1">
              <a:spLocks noChangeArrowheads="1"/>
            </p:cNvSpPr>
            <p:nvPr/>
          </p:nvSpPr>
          <p:spPr bwMode="auto">
            <a:xfrm>
              <a:off x="4410" y="3898"/>
              <a:ext cx="49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600">
                  <a:solidFill>
                    <a:srgbClr val="3366FF"/>
                  </a:solidFill>
                </a:rPr>
                <a:t>mRNA</a:t>
              </a:r>
            </a:p>
          </p:txBody>
        </p:sp>
        <p:sp>
          <p:nvSpPr>
            <p:cNvPr id="54434" name="Text Box 162"/>
            <p:cNvSpPr txBox="1">
              <a:spLocks noChangeArrowheads="1"/>
            </p:cNvSpPr>
            <p:nvPr/>
          </p:nvSpPr>
          <p:spPr bwMode="auto">
            <a:xfrm>
              <a:off x="340" y="3505"/>
              <a:ext cx="2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600">
                  <a:solidFill>
                    <a:schemeClr val="tx1"/>
                  </a:solidFill>
                </a:rPr>
                <a:t>5'</a:t>
              </a:r>
            </a:p>
          </p:txBody>
        </p:sp>
        <p:sp>
          <p:nvSpPr>
            <p:cNvPr id="54435" name="Text Box 163"/>
            <p:cNvSpPr txBox="1">
              <a:spLocks noChangeArrowheads="1"/>
            </p:cNvSpPr>
            <p:nvPr/>
          </p:nvSpPr>
          <p:spPr bwMode="auto">
            <a:xfrm>
              <a:off x="5375" y="3686"/>
              <a:ext cx="2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600">
                  <a:solidFill>
                    <a:schemeClr val="tx1"/>
                  </a:solidFill>
                </a:rPr>
                <a:t>3'</a:t>
              </a:r>
            </a:p>
          </p:txBody>
        </p:sp>
      </p:grpSp>
      <p:sp>
        <p:nvSpPr>
          <p:cNvPr id="27" name="Rectangle 185"/>
          <p:cNvSpPr>
            <a:spLocks noChangeArrowheads="1"/>
          </p:cNvSpPr>
          <p:nvPr/>
        </p:nvSpPr>
        <p:spPr bwMode="auto">
          <a:xfrm>
            <a:off x="1314450" y="7938"/>
            <a:ext cx="6497638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cs-CZ" sz="4000" dirty="0">
                <a:latin typeface="Arial" pitchFamily="34" charset="0"/>
                <a:cs typeface="Arial" pitchFamily="34" charset="0"/>
              </a:rPr>
              <a:t>Iniciace translace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0.0125 C -0.02049 0.05764 -0.0408 0.10324 -0.04531 0.15486 C -0.04948 0.20578 -0.0316 0.28796 -0.02674 0.3206 C -0.02135 0.3537 -0.01823 0.35185 -0.01458 0.35069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" y="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4"/>
          <p:cNvGrpSpPr>
            <a:grpSpLocks/>
          </p:cNvGrpSpPr>
          <p:nvPr/>
        </p:nvGrpSpPr>
        <p:grpSpPr bwMode="auto">
          <a:xfrm rot="-223077">
            <a:off x="836613" y="1314450"/>
            <a:ext cx="1511300" cy="877888"/>
            <a:chOff x="2784" y="2336"/>
            <a:chExt cx="476" cy="277"/>
          </a:xfrm>
        </p:grpSpPr>
        <p:sp>
          <p:nvSpPr>
            <p:cNvPr id="59497" name="Freeform 105"/>
            <p:cNvSpPr>
              <a:spLocks noChangeAspect="1"/>
            </p:cNvSpPr>
            <p:nvPr/>
          </p:nvSpPr>
          <p:spPr bwMode="auto">
            <a:xfrm rot="139383">
              <a:off x="2784" y="2336"/>
              <a:ext cx="476" cy="269"/>
            </a:xfrm>
            <a:custGeom>
              <a:avLst/>
              <a:gdLst/>
              <a:ahLst/>
              <a:cxnLst>
                <a:cxn ang="0">
                  <a:pos x="438" y="30"/>
                </a:cxn>
                <a:cxn ang="0">
                  <a:pos x="256" y="30"/>
                </a:cxn>
                <a:cxn ang="0">
                  <a:pos x="166" y="120"/>
                </a:cxn>
                <a:cxn ang="0">
                  <a:pos x="30" y="347"/>
                </a:cxn>
                <a:cxn ang="0">
                  <a:pos x="75" y="574"/>
                </a:cxn>
                <a:cxn ang="0">
                  <a:pos x="483" y="619"/>
                </a:cxn>
                <a:cxn ang="0">
                  <a:pos x="846" y="529"/>
                </a:cxn>
                <a:cxn ang="0">
                  <a:pos x="755" y="211"/>
                </a:cxn>
                <a:cxn ang="0">
                  <a:pos x="619" y="30"/>
                </a:cxn>
                <a:cxn ang="0">
                  <a:pos x="347" y="30"/>
                </a:cxn>
              </a:cxnLst>
              <a:rect l="0" t="0" r="r" b="b"/>
              <a:pathLst>
                <a:path w="891" h="626">
                  <a:moveTo>
                    <a:pt x="438" y="30"/>
                  </a:moveTo>
                  <a:cubicBezTo>
                    <a:pt x="369" y="22"/>
                    <a:pt x="301" y="15"/>
                    <a:pt x="256" y="30"/>
                  </a:cubicBezTo>
                  <a:cubicBezTo>
                    <a:pt x="211" y="45"/>
                    <a:pt x="204" y="67"/>
                    <a:pt x="166" y="120"/>
                  </a:cubicBezTo>
                  <a:cubicBezTo>
                    <a:pt x="128" y="173"/>
                    <a:pt x="45" y="271"/>
                    <a:pt x="30" y="347"/>
                  </a:cubicBezTo>
                  <a:cubicBezTo>
                    <a:pt x="15" y="423"/>
                    <a:pt x="0" y="529"/>
                    <a:pt x="75" y="574"/>
                  </a:cubicBezTo>
                  <a:cubicBezTo>
                    <a:pt x="150" y="619"/>
                    <a:pt x="355" y="626"/>
                    <a:pt x="483" y="619"/>
                  </a:cubicBezTo>
                  <a:cubicBezTo>
                    <a:pt x="611" y="612"/>
                    <a:pt x="801" y="597"/>
                    <a:pt x="846" y="529"/>
                  </a:cubicBezTo>
                  <a:cubicBezTo>
                    <a:pt x="891" y="461"/>
                    <a:pt x="793" y="294"/>
                    <a:pt x="755" y="211"/>
                  </a:cubicBezTo>
                  <a:cubicBezTo>
                    <a:pt x="717" y="128"/>
                    <a:pt x="687" y="60"/>
                    <a:pt x="619" y="30"/>
                  </a:cubicBezTo>
                  <a:cubicBezTo>
                    <a:pt x="551" y="0"/>
                    <a:pt x="449" y="15"/>
                    <a:pt x="347" y="30"/>
                  </a:cubicBezTo>
                </a:path>
              </a:pathLst>
            </a:custGeom>
            <a:solidFill>
              <a:srgbClr val="009900"/>
            </a:solidFill>
            <a:ln w="9525" cap="flat" cmpd="sng">
              <a:solidFill>
                <a:srgbClr val="0099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3600" tIns="0" rIns="3600" bIns="0"/>
            <a:lstStyle/>
            <a:p>
              <a:endParaRPr lang="cs-CZ"/>
            </a:p>
          </p:txBody>
        </p:sp>
        <p:sp>
          <p:nvSpPr>
            <p:cNvPr id="59498" name="Arc 106"/>
            <p:cNvSpPr>
              <a:spLocks/>
            </p:cNvSpPr>
            <p:nvPr/>
          </p:nvSpPr>
          <p:spPr bwMode="auto">
            <a:xfrm rot="139384" flipH="1">
              <a:off x="2859" y="2475"/>
              <a:ext cx="116" cy="13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042"/>
                <a:gd name="T1" fmla="*/ 21621 h 21621"/>
                <a:gd name="T2" fmla="*/ 43042 w 43042"/>
                <a:gd name="T3" fmla="*/ 18992 h 21621"/>
                <a:gd name="T4" fmla="*/ 21600 w 43042"/>
                <a:gd name="T5" fmla="*/ 21600 h 21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042" h="21621" fill="none" extrusionOk="0">
                  <a:moveTo>
                    <a:pt x="0" y="21620"/>
                  </a:moveTo>
                  <a:cubicBezTo>
                    <a:pt x="0" y="21613"/>
                    <a:pt x="0" y="2160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2520" y="-1"/>
                    <a:pt x="41723" y="8151"/>
                    <a:pt x="43041" y="18992"/>
                  </a:cubicBezTo>
                </a:path>
                <a:path w="43042" h="21621" stroke="0" extrusionOk="0">
                  <a:moveTo>
                    <a:pt x="0" y="21620"/>
                  </a:moveTo>
                  <a:cubicBezTo>
                    <a:pt x="0" y="21613"/>
                    <a:pt x="0" y="2160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2520" y="-1"/>
                    <a:pt x="41723" y="8151"/>
                    <a:pt x="43041" y="18992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cs-CZ"/>
                <a:t>E</a:t>
              </a:r>
            </a:p>
          </p:txBody>
        </p:sp>
        <p:sp>
          <p:nvSpPr>
            <p:cNvPr id="59499" name="Arc 107"/>
            <p:cNvSpPr>
              <a:spLocks/>
            </p:cNvSpPr>
            <p:nvPr/>
          </p:nvSpPr>
          <p:spPr bwMode="auto">
            <a:xfrm rot="139384" flipH="1">
              <a:off x="2972" y="2479"/>
              <a:ext cx="113" cy="131"/>
            </a:xfrm>
            <a:custGeom>
              <a:avLst/>
              <a:gdLst>
                <a:gd name="G0" fmla="+- 21597 0 0"/>
                <a:gd name="G1" fmla="+- 21600 0 0"/>
                <a:gd name="G2" fmla="+- 21600 0 0"/>
                <a:gd name="T0" fmla="*/ 0 w 43197"/>
                <a:gd name="T1" fmla="*/ 21219 h 21600"/>
                <a:gd name="T2" fmla="*/ 43197 w 43197"/>
                <a:gd name="T3" fmla="*/ 21600 h 21600"/>
                <a:gd name="T4" fmla="*/ 21597 w 4319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7" h="21600" fill="none" extrusionOk="0">
                  <a:moveTo>
                    <a:pt x="0" y="21219"/>
                  </a:moveTo>
                  <a:cubicBezTo>
                    <a:pt x="208" y="9440"/>
                    <a:pt x="9816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</a:path>
                <a:path w="43197" h="21600" stroke="0" extrusionOk="0">
                  <a:moveTo>
                    <a:pt x="0" y="21219"/>
                  </a:moveTo>
                  <a:cubicBezTo>
                    <a:pt x="208" y="9440"/>
                    <a:pt x="9816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  <a:lnTo>
                    <a:pt x="21597" y="2160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cs-CZ"/>
                <a:t>P</a:t>
              </a:r>
            </a:p>
          </p:txBody>
        </p:sp>
        <p:sp>
          <p:nvSpPr>
            <p:cNvPr id="59500" name="Arc 108"/>
            <p:cNvSpPr>
              <a:spLocks/>
            </p:cNvSpPr>
            <p:nvPr/>
          </p:nvSpPr>
          <p:spPr bwMode="auto">
            <a:xfrm rot="139384" flipH="1">
              <a:off x="3080" y="2483"/>
              <a:ext cx="112" cy="130"/>
            </a:xfrm>
            <a:custGeom>
              <a:avLst/>
              <a:gdLst>
                <a:gd name="G0" fmla="+- 21554 0 0"/>
                <a:gd name="G1" fmla="+- 21600 0 0"/>
                <a:gd name="G2" fmla="+- 21600 0 0"/>
                <a:gd name="T0" fmla="*/ 0 w 43154"/>
                <a:gd name="T1" fmla="*/ 20189 h 23036"/>
                <a:gd name="T2" fmla="*/ 43106 w 43154"/>
                <a:gd name="T3" fmla="*/ 23036 h 23036"/>
                <a:gd name="T4" fmla="*/ 21554 w 43154"/>
                <a:gd name="T5" fmla="*/ 21600 h 23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54" h="23036" fill="none" extrusionOk="0">
                  <a:moveTo>
                    <a:pt x="0" y="20189"/>
                  </a:moveTo>
                  <a:cubicBezTo>
                    <a:pt x="743" y="8831"/>
                    <a:pt x="10172" y="-1"/>
                    <a:pt x="21554" y="0"/>
                  </a:cubicBezTo>
                  <a:cubicBezTo>
                    <a:pt x="33483" y="0"/>
                    <a:pt x="43154" y="9670"/>
                    <a:pt x="43154" y="21600"/>
                  </a:cubicBezTo>
                  <a:cubicBezTo>
                    <a:pt x="43154" y="22079"/>
                    <a:pt x="43138" y="22558"/>
                    <a:pt x="43106" y="23036"/>
                  </a:cubicBezTo>
                </a:path>
                <a:path w="43154" h="23036" stroke="0" extrusionOk="0">
                  <a:moveTo>
                    <a:pt x="0" y="20189"/>
                  </a:moveTo>
                  <a:cubicBezTo>
                    <a:pt x="743" y="8831"/>
                    <a:pt x="10172" y="-1"/>
                    <a:pt x="21554" y="0"/>
                  </a:cubicBezTo>
                  <a:cubicBezTo>
                    <a:pt x="33483" y="0"/>
                    <a:pt x="43154" y="9670"/>
                    <a:pt x="43154" y="21600"/>
                  </a:cubicBezTo>
                  <a:cubicBezTo>
                    <a:pt x="43154" y="22079"/>
                    <a:pt x="43138" y="22558"/>
                    <a:pt x="43106" y="23036"/>
                  </a:cubicBezTo>
                  <a:lnTo>
                    <a:pt x="21554" y="2160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cs-CZ"/>
                <a:t>A</a:t>
              </a:r>
            </a:p>
          </p:txBody>
        </p:sp>
      </p:grpSp>
      <p:grpSp>
        <p:nvGrpSpPr>
          <p:cNvPr id="3" name="Group 145"/>
          <p:cNvGrpSpPr>
            <a:grpSpLocks/>
          </p:cNvGrpSpPr>
          <p:nvPr/>
        </p:nvGrpSpPr>
        <p:grpSpPr bwMode="auto">
          <a:xfrm>
            <a:off x="2906713" y="4559300"/>
            <a:ext cx="1530350" cy="1435100"/>
            <a:chOff x="1831" y="2872"/>
            <a:chExt cx="964" cy="904"/>
          </a:xfrm>
        </p:grpSpPr>
        <p:grpSp>
          <p:nvGrpSpPr>
            <p:cNvPr id="4" name="Group 140"/>
            <p:cNvGrpSpPr>
              <a:grpSpLocks/>
            </p:cNvGrpSpPr>
            <p:nvPr/>
          </p:nvGrpSpPr>
          <p:grpSpPr bwMode="auto">
            <a:xfrm rot="339965">
              <a:off x="1831" y="2897"/>
              <a:ext cx="952" cy="553"/>
              <a:chOff x="2784" y="2336"/>
              <a:chExt cx="476" cy="277"/>
            </a:xfrm>
          </p:grpSpPr>
          <p:sp>
            <p:nvSpPr>
              <p:cNvPr id="59533" name="Freeform 141"/>
              <p:cNvSpPr>
                <a:spLocks noChangeAspect="1"/>
              </p:cNvSpPr>
              <p:nvPr/>
            </p:nvSpPr>
            <p:spPr bwMode="auto">
              <a:xfrm rot="139383">
                <a:off x="2784" y="2336"/>
                <a:ext cx="476" cy="269"/>
              </a:xfrm>
              <a:custGeom>
                <a:avLst/>
                <a:gdLst/>
                <a:ahLst/>
                <a:cxnLst>
                  <a:cxn ang="0">
                    <a:pos x="438" y="30"/>
                  </a:cxn>
                  <a:cxn ang="0">
                    <a:pos x="256" y="30"/>
                  </a:cxn>
                  <a:cxn ang="0">
                    <a:pos x="166" y="120"/>
                  </a:cxn>
                  <a:cxn ang="0">
                    <a:pos x="30" y="347"/>
                  </a:cxn>
                  <a:cxn ang="0">
                    <a:pos x="75" y="574"/>
                  </a:cxn>
                  <a:cxn ang="0">
                    <a:pos x="483" y="619"/>
                  </a:cxn>
                  <a:cxn ang="0">
                    <a:pos x="846" y="529"/>
                  </a:cxn>
                  <a:cxn ang="0">
                    <a:pos x="755" y="211"/>
                  </a:cxn>
                  <a:cxn ang="0">
                    <a:pos x="619" y="30"/>
                  </a:cxn>
                  <a:cxn ang="0">
                    <a:pos x="347" y="30"/>
                  </a:cxn>
                </a:cxnLst>
                <a:rect l="0" t="0" r="r" b="b"/>
                <a:pathLst>
                  <a:path w="891" h="626">
                    <a:moveTo>
                      <a:pt x="438" y="30"/>
                    </a:moveTo>
                    <a:cubicBezTo>
                      <a:pt x="369" y="22"/>
                      <a:pt x="301" y="15"/>
                      <a:pt x="256" y="30"/>
                    </a:cubicBezTo>
                    <a:cubicBezTo>
                      <a:pt x="211" y="45"/>
                      <a:pt x="204" y="67"/>
                      <a:pt x="166" y="120"/>
                    </a:cubicBezTo>
                    <a:cubicBezTo>
                      <a:pt x="128" y="173"/>
                      <a:pt x="45" y="271"/>
                      <a:pt x="30" y="347"/>
                    </a:cubicBezTo>
                    <a:cubicBezTo>
                      <a:pt x="15" y="423"/>
                      <a:pt x="0" y="529"/>
                      <a:pt x="75" y="574"/>
                    </a:cubicBezTo>
                    <a:cubicBezTo>
                      <a:pt x="150" y="619"/>
                      <a:pt x="355" y="626"/>
                      <a:pt x="483" y="619"/>
                    </a:cubicBezTo>
                    <a:cubicBezTo>
                      <a:pt x="611" y="612"/>
                      <a:pt x="801" y="597"/>
                      <a:pt x="846" y="529"/>
                    </a:cubicBezTo>
                    <a:cubicBezTo>
                      <a:pt x="891" y="461"/>
                      <a:pt x="793" y="294"/>
                      <a:pt x="755" y="211"/>
                    </a:cubicBezTo>
                    <a:cubicBezTo>
                      <a:pt x="717" y="128"/>
                      <a:pt x="687" y="60"/>
                      <a:pt x="619" y="30"/>
                    </a:cubicBezTo>
                    <a:cubicBezTo>
                      <a:pt x="551" y="0"/>
                      <a:pt x="449" y="15"/>
                      <a:pt x="347" y="30"/>
                    </a:cubicBezTo>
                  </a:path>
                </a:pathLst>
              </a:custGeom>
              <a:solidFill>
                <a:srgbClr val="009900"/>
              </a:solidFill>
              <a:ln w="9525" cap="flat" cmpd="sng">
                <a:solidFill>
                  <a:srgbClr val="009900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3600" tIns="0" rIns="3600" bIns="0"/>
              <a:lstStyle/>
              <a:p>
                <a:endParaRPr lang="cs-CZ"/>
              </a:p>
            </p:txBody>
          </p:sp>
          <p:sp>
            <p:nvSpPr>
              <p:cNvPr id="59534" name="Arc 142"/>
              <p:cNvSpPr>
                <a:spLocks/>
              </p:cNvSpPr>
              <p:nvPr/>
            </p:nvSpPr>
            <p:spPr bwMode="auto">
              <a:xfrm rot="139384" flipH="1">
                <a:off x="2859" y="2475"/>
                <a:ext cx="116" cy="130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0 w 43042"/>
                  <a:gd name="T1" fmla="*/ 21621 h 21621"/>
                  <a:gd name="T2" fmla="*/ 43042 w 43042"/>
                  <a:gd name="T3" fmla="*/ 18992 h 21621"/>
                  <a:gd name="T4" fmla="*/ 21600 w 43042"/>
                  <a:gd name="T5" fmla="*/ 21600 h 21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042" h="21621" fill="none" extrusionOk="0">
                    <a:moveTo>
                      <a:pt x="0" y="21620"/>
                    </a:moveTo>
                    <a:cubicBezTo>
                      <a:pt x="0" y="21613"/>
                      <a:pt x="0" y="2160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2520" y="-1"/>
                      <a:pt x="41723" y="8151"/>
                      <a:pt x="43041" y="18992"/>
                    </a:cubicBezTo>
                  </a:path>
                  <a:path w="43042" h="21621" stroke="0" extrusionOk="0">
                    <a:moveTo>
                      <a:pt x="0" y="21620"/>
                    </a:moveTo>
                    <a:cubicBezTo>
                      <a:pt x="0" y="21613"/>
                      <a:pt x="0" y="2160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2520" y="-1"/>
                      <a:pt x="41723" y="8151"/>
                      <a:pt x="43041" y="18992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rgbClr val="0099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cs-CZ"/>
                  <a:t>E</a:t>
                </a:r>
              </a:p>
            </p:txBody>
          </p:sp>
          <p:sp>
            <p:nvSpPr>
              <p:cNvPr id="59535" name="Arc 143"/>
              <p:cNvSpPr>
                <a:spLocks/>
              </p:cNvSpPr>
              <p:nvPr/>
            </p:nvSpPr>
            <p:spPr bwMode="auto">
              <a:xfrm rot="139384" flipH="1">
                <a:off x="2972" y="2479"/>
                <a:ext cx="113" cy="131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19 h 21600"/>
                  <a:gd name="T2" fmla="*/ 43197 w 43197"/>
                  <a:gd name="T3" fmla="*/ 21600 h 21600"/>
                  <a:gd name="T4" fmla="*/ 21597 w 431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rgbClr val="0099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cs-CZ"/>
                  <a:t>P</a:t>
                </a:r>
              </a:p>
            </p:txBody>
          </p:sp>
          <p:sp>
            <p:nvSpPr>
              <p:cNvPr id="59536" name="Arc 144"/>
              <p:cNvSpPr>
                <a:spLocks/>
              </p:cNvSpPr>
              <p:nvPr/>
            </p:nvSpPr>
            <p:spPr bwMode="auto">
              <a:xfrm rot="139384" flipH="1">
                <a:off x="3080" y="2483"/>
                <a:ext cx="112" cy="130"/>
              </a:xfrm>
              <a:custGeom>
                <a:avLst/>
                <a:gdLst>
                  <a:gd name="G0" fmla="+- 21554 0 0"/>
                  <a:gd name="G1" fmla="+- 21600 0 0"/>
                  <a:gd name="G2" fmla="+- 21600 0 0"/>
                  <a:gd name="T0" fmla="*/ 0 w 43154"/>
                  <a:gd name="T1" fmla="*/ 20189 h 23036"/>
                  <a:gd name="T2" fmla="*/ 43106 w 43154"/>
                  <a:gd name="T3" fmla="*/ 23036 h 23036"/>
                  <a:gd name="T4" fmla="*/ 21554 w 43154"/>
                  <a:gd name="T5" fmla="*/ 21600 h 230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54" h="23036" fill="none" extrusionOk="0">
                    <a:moveTo>
                      <a:pt x="0" y="20189"/>
                    </a:moveTo>
                    <a:cubicBezTo>
                      <a:pt x="743" y="8831"/>
                      <a:pt x="10172" y="-1"/>
                      <a:pt x="21554" y="0"/>
                    </a:cubicBezTo>
                    <a:cubicBezTo>
                      <a:pt x="33483" y="0"/>
                      <a:pt x="43154" y="9670"/>
                      <a:pt x="43154" y="21600"/>
                    </a:cubicBezTo>
                    <a:cubicBezTo>
                      <a:pt x="43154" y="22079"/>
                      <a:pt x="43138" y="22558"/>
                      <a:pt x="43106" y="23036"/>
                    </a:cubicBezTo>
                  </a:path>
                  <a:path w="43154" h="23036" stroke="0" extrusionOk="0">
                    <a:moveTo>
                      <a:pt x="0" y="20189"/>
                    </a:moveTo>
                    <a:cubicBezTo>
                      <a:pt x="743" y="8831"/>
                      <a:pt x="10172" y="-1"/>
                      <a:pt x="21554" y="0"/>
                    </a:cubicBezTo>
                    <a:cubicBezTo>
                      <a:pt x="33483" y="0"/>
                      <a:pt x="43154" y="9670"/>
                      <a:pt x="43154" y="21600"/>
                    </a:cubicBezTo>
                    <a:cubicBezTo>
                      <a:pt x="43154" y="22079"/>
                      <a:pt x="43138" y="22558"/>
                      <a:pt x="43106" y="23036"/>
                    </a:cubicBezTo>
                    <a:lnTo>
                      <a:pt x="21554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rgbClr val="0099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cs-CZ"/>
                  <a:t>A</a:t>
                </a:r>
              </a:p>
            </p:txBody>
          </p:sp>
        </p:grpSp>
        <p:grpSp>
          <p:nvGrpSpPr>
            <p:cNvPr id="5" name="Group 126"/>
            <p:cNvGrpSpPr>
              <a:grpSpLocks/>
            </p:cNvGrpSpPr>
            <p:nvPr/>
          </p:nvGrpSpPr>
          <p:grpSpPr bwMode="auto">
            <a:xfrm rot="657725">
              <a:off x="1841" y="2872"/>
              <a:ext cx="954" cy="904"/>
              <a:chOff x="550" y="2869"/>
              <a:chExt cx="954" cy="904"/>
            </a:xfrm>
          </p:grpSpPr>
          <p:sp>
            <p:nvSpPr>
              <p:cNvPr id="59519" name="AutoShape 127"/>
              <p:cNvSpPr>
                <a:spLocks noChangeAspect="1" noChangeArrowheads="1"/>
              </p:cNvSpPr>
              <p:nvPr/>
            </p:nvSpPr>
            <p:spPr bwMode="auto">
              <a:xfrm rot="-322326">
                <a:off x="550" y="3417"/>
                <a:ext cx="954" cy="356"/>
              </a:xfrm>
              <a:prstGeom prst="roundRect">
                <a:avLst>
                  <a:gd name="adj" fmla="val 43171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3600" tIns="0" rIns="3600" bIns="0" anchor="ctr"/>
              <a:lstStyle/>
              <a:p>
                <a:endParaRPr lang="cs-CZ"/>
              </a:p>
            </p:txBody>
          </p:sp>
          <p:sp>
            <p:nvSpPr>
              <p:cNvPr id="59520" name="Arc 128"/>
              <p:cNvSpPr>
                <a:spLocks noChangeAspect="1"/>
              </p:cNvSpPr>
              <p:nvPr/>
            </p:nvSpPr>
            <p:spPr bwMode="auto">
              <a:xfrm rot="10477674" flipH="1">
                <a:off x="679" y="3429"/>
                <a:ext cx="226" cy="112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19 h 21600"/>
                  <a:gd name="T2" fmla="*/ 43197 w 43197"/>
                  <a:gd name="T3" fmla="*/ 21600 h 21600"/>
                  <a:gd name="T4" fmla="*/ 21597 w 431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59521" name="Arc 129"/>
              <p:cNvSpPr>
                <a:spLocks noChangeAspect="1"/>
              </p:cNvSpPr>
              <p:nvPr/>
            </p:nvSpPr>
            <p:spPr bwMode="auto">
              <a:xfrm rot="10477674" flipH="1">
                <a:off x="905" y="3408"/>
                <a:ext cx="226" cy="142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19 h 21600"/>
                  <a:gd name="T2" fmla="*/ 43197 w 43197"/>
                  <a:gd name="T3" fmla="*/ 21600 h 21600"/>
                  <a:gd name="T4" fmla="*/ 21597 w 431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59522" name="Arc 130"/>
              <p:cNvSpPr>
                <a:spLocks noChangeAspect="1"/>
              </p:cNvSpPr>
              <p:nvPr/>
            </p:nvSpPr>
            <p:spPr bwMode="auto">
              <a:xfrm rot="10477674" flipH="1">
                <a:off x="1130" y="3379"/>
                <a:ext cx="226" cy="142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19 h 21600"/>
                  <a:gd name="T2" fmla="*/ 43197 w 43197"/>
                  <a:gd name="T3" fmla="*/ 21600 h 21600"/>
                  <a:gd name="T4" fmla="*/ 21597 w 431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59523" name="Line 131"/>
              <p:cNvSpPr>
                <a:spLocks noChangeShapeType="1"/>
              </p:cNvSpPr>
              <p:nvPr/>
            </p:nvSpPr>
            <p:spPr bwMode="auto">
              <a:xfrm rot="-322326">
                <a:off x="987" y="3045"/>
                <a:ext cx="0" cy="90"/>
              </a:xfrm>
              <a:prstGeom prst="line">
                <a:avLst/>
              </a:prstGeom>
              <a:noFill/>
              <a:ln w="25400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cs-CZ"/>
              </a:p>
            </p:txBody>
          </p:sp>
          <p:grpSp>
            <p:nvGrpSpPr>
              <p:cNvPr id="6" name="Group 132"/>
              <p:cNvGrpSpPr>
                <a:grpSpLocks/>
              </p:cNvGrpSpPr>
              <p:nvPr/>
            </p:nvGrpSpPr>
            <p:grpSpPr bwMode="auto">
              <a:xfrm rot="-322326">
                <a:off x="741" y="2869"/>
                <a:ext cx="389" cy="634"/>
                <a:chOff x="2256" y="1344"/>
                <a:chExt cx="389" cy="634"/>
              </a:xfrm>
            </p:grpSpPr>
            <p:grpSp>
              <p:nvGrpSpPr>
                <p:cNvPr id="7" name="Group 133"/>
                <p:cNvGrpSpPr>
                  <a:grpSpLocks/>
                </p:cNvGrpSpPr>
                <p:nvPr/>
              </p:nvGrpSpPr>
              <p:grpSpPr bwMode="auto">
                <a:xfrm>
                  <a:off x="2371" y="1615"/>
                  <a:ext cx="274" cy="363"/>
                  <a:chOff x="1156" y="2205"/>
                  <a:chExt cx="274" cy="363"/>
                </a:xfrm>
              </p:grpSpPr>
              <p:sp>
                <p:nvSpPr>
                  <p:cNvPr id="59526" name="AutoShape 134"/>
                  <p:cNvSpPr>
                    <a:spLocks noChangeArrowheads="1"/>
                  </p:cNvSpPr>
                  <p:nvPr/>
                </p:nvSpPr>
                <p:spPr bwMode="auto">
                  <a:xfrm>
                    <a:off x="1224" y="2205"/>
                    <a:ext cx="136" cy="273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3366FF"/>
                  </a:solidFill>
                  <a:ln w="9525">
                    <a:solidFill>
                      <a:srgbClr val="3366FF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59527" name="AutoShape 135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1225" y="2318"/>
                    <a:ext cx="136" cy="274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3366FF"/>
                  </a:solidFill>
                  <a:ln w="9525">
                    <a:solidFill>
                      <a:srgbClr val="3366FF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59528" name="Oval 136"/>
                  <p:cNvSpPr>
                    <a:spLocks noChangeArrowheads="1"/>
                  </p:cNvSpPr>
                  <p:nvPr/>
                </p:nvSpPr>
                <p:spPr bwMode="auto">
                  <a:xfrm>
                    <a:off x="1202" y="2523"/>
                    <a:ext cx="45" cy="45"/>
                  </a:xfrm>
                  <a:prstGeom prst="ellipse">
                    <a:avLst/>
                  </a:prstGeom>
                  <a:solidFill>
                    <a:srgbClr val="3366FF"/>
                  </a:solidFill>
                  <a:ln w="9525">
                    <a:solidFill>
                      <a:srgbClr val="3366FF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59529" name="Oval 137"/>
                  <p:cNvSpPr>
                    <a:spLocks noChangeArrowheads="1"/>
                  </p:cNvSpPr>
                  <p:nvPr/>
                </p:nvSpPr>
                <p:spPr bwMode="auto">
                  <a:xfrm>
                    <a:off x="1338" y="2523"/>
                    <a:ext cx="45" cy="45"/>
                  </a:xfrm>
                  <a:prstGeom prst="ellipse">
                    <a:avLst/>
                  </a:prstGeom>
                  <a:solidFill>
                    <a:srgbClr val="3366FF"/>
                  </a:solidFill>
                  <a:ln w="9525">
                    <a:solidFill>
                      <a:srgbClr val="3366FF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59530" name="Oval 138"/>
                  <p:cNvSpPr>
                    <a:spLocks noChangeArrowheads="1"/>
                  </p:cNvSpPr>
                  <p:nvPr/>
                </p:nvSpPr>
                <p:spPr bwMode="auto">
                  <a:xfrm>
                    <a:off x="1269" y="2523"/>
                    <a:ext cx="45" cy="45"/>
                  </a:xfrm>
                  <a:prstGeom prst="ellipse">
                    <a:avLst/>
                  </a:prstGeom>
                  <a:solidFill>
                    <a:srgbClr val="3366FF"/>
                  </a:solidFill>
                  <a:ln w="9525">
                    <a:solidFill>
                      <a:srgbClr val="3366FF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  <p:sp>
              <p:nvSpPr>
                <p:cNvPr id="59531" name="Rectangle 139"/>
                <p:cNvSpPr>
                  <a:spLocks noChangeArrowheads="1"/>
                </p:cNvSpPr>
                <p:nvPr/>
              </p:nvSpPr>
              <p:spPr bwMode="auto">
                <a:xfrm>
                  <a:off x="2256" y="1344"/>
                  <a:ext cx="273" cy="182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kumimoji="1" lang="cs-CZ" sz="1200">
                      <a:solidFill>
                        <a:schemeClr val="tx1"/>
                      </a:solidFill>
                    </a:rPr>
                    <a:t>Met</a:t>
                  </a:r>
                </a:p>
              </p:txBody>
            </p:sp>
          </p:grpSp>
        </p:grpSp>
      </p:grpSp>
      <p:grpSp>
        <p:nvGrpSpPr>
          <p:cNvPr id="8" name="Group 125"/>
          <p:cNvGrpSpPr>
            <a:grpSpLocks/>
          </p:cNvGrpSpPr>
          <p:nvPr/>
        </p:nvGrpSpPr>
        <p:grpSpPr bwMode="auto">
          <a:xfrm rot="273830">
            <a:off x="873125" y="4554538"/>
            <a:ext cx="1514475" cy="1435100"/>
            <a:chOff x="550" y="2869"/>
            <a:chExt cx="954" cy="904"/>
          </a:xfrm>
        </p:grpSpPr>
        <p:sp>
          <p:nvSpPr>
            <p:cNvPr id="59503" name="AutoShape 111"/>
            <p:cNvSpPr>
              <a:spLocks noChangeAspect="1" noChangeArrowheads="1"/>
            </p:cNvSpPr>
            <p:nvPr/>
          </p:nvSpPr>
          <p:spPr bwMode="auto">
            <a:xfrm rot="-322326">
              <a:off x="550" y="3417"/>
              <a:ext cx="954" cy="356"/>
            </a:xfrm>
            <a:prstGeom prst="roundRect">
              <a:avLst>
                <a:gd name="adj" fmla="val 43171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3600" tIns="0" rIns="3600" bIns="0" anchor="ctr"/>
            <a:lstStyle/>
            <a:p>
              <a:endParaRPr lang="cs-CZ"/>
            </a:p>
          </p:txBody>
        </p:sp>
        <p:sp>
          <p:nvSpPr>
            <p:cNvPr id="59504" name="Arc 112"/>
            <p:cNvSpPr>
              <a:spLocks noChangeAspect="1"/>
            </p:cNvSpPr>
            <p:nvPr/>
          </p:nvSpPr>
          <p:spPr bwMode="auto">
            <a:xfrm rot="10477674" flipH="1">
              <a:off x="679" y="3429"/>
              <a:ext cx="226" cy="112"/>
            </a:xfrm>
            <a:custGeom>
              <a:avLst/>
              <a:gdLst>
                <a:gd name="G0" fmla="+- 21597 0 0"/>
                <a:gd name="G1" fmla="+- 21600 0 0"/>
                <a:gd name="G2" fmla="+- 21600 0 0"/>
                <a:gd name="T0" fmla="*/ 0 w 43197"/>
                <a:gd name="T1" fmla="*/ 21219 h 21600"/>
                <a:gd name="T2" fmla="*/ 43197 w 43197"/>
                <a:gd name="T3" fmla="*/ 21600 h 21600"/>
                <a:gd name="T4" fmla="*/ 21597 w 4319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7" h="21600" fill="none" extrusionOk="0">
                  <a:moveTo>
                    <a:pt x="0" y="21219"/>
                  </a:moveTo>
                  <a:cubicBezTo>
                    <a:pt x="208" y="9440"/>
                    <a:pt x="9816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</a:path>
                <a:path w="43197" h="21600" stroke="0" extrusionOk="0">
                  <a:moveTo>
                    <a:pt x="0" y="21219"/>
                  </a:moveTo>
                  <a:cubicBezTo>
                    <a:pt x="208" y="9440"/>
                    <a:pt x="9816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  <a:lnTo>
                    <a:pt x="21597" y="2160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9505" name="Arc 113"/>
            <p:cNvSpPr>
              <a:spLocks noChangeAspect="1"/>
            </p:cNvSpPr>
            <p:nvPr/>
          </p:nvSpPr>
          <p:spPr bwMode="auto">
            <a:xfrm rot="10477674" flipH="1">
              <a:off x="905" y="3408"/>
              <a:ext cx="226" cy="142"/>
            </a:xfrm>
            <a:custGeom>
              <a:avLst/>
              <a:gdLst>
                <a:gd name="G0" fmla="+- 21597 0 0"/>
                <a:gd name="G1" fmla="+- 21600 0 0"/>
                <a:gd name="G2" fmla="+- 21600 0 0"/>
                <a:gd name="T0" fmla="*/ 0 w 43197"/>
                <a:gd name="T1" fmla="*/ 21219 h 21600"/>
                <a:gd name="T2" fmla="*/ 43197 w 43197"/>
                <a:gd name="T3" fmla="*/ 21600 h 21600"/>
                <a:gd name="T4" fmla="*/ 21597 w 4319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7" h="21600" fill="none" extrusionOk="0">
                  <a:moveTo>
                    <a:pt x="0" y="21219"/>
                  </a:moveTo>
                  <a:cubicBezTo>
                    <a:pt x="208" y="9440"/>
                    <a:pt x="9816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</a:path>
                <a:path w="43197" h="21600" stroke="0" extrusionOk="0">
                  <a:moveTo>
                    <a:pt x="0" y="21219"/>
                  </a:moveTo>
                  <a:cubicBezTo>
                    <a:pt x="208" y="9440"/>
                    <a:pt x="9816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  <a:lnTo>
                    <a:pt x="21597" y="2160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9506" name="Arc 114"/>
            <p:cNvSpPr>
              <a:spLocks noChangeAspect="1"/>
            </p:cNvSpPr>
            <p:nvPr/>
          </p:nvSpPr>
          <p:spPr bwMode="auto">
            <a:xfrm rot="10477674" flipH="1">
              <a:off x="1130" y="3379"/>
              <a:ext cx="226" cy="142"/>
            </a:xfrm>
            <a:custGeom>
              <a:avLst/>
              <a:gdLst>
                <a:gd name="G0" fmla="+- 21597 0 0"/>
                <a:gd name="G1" fmla="+- 21600 0 0"/>
                <a:gd name="G2" fmla="+- 21600 0 0"/>
                <a:gd name="T0" fmla="*/ 0 w 43197"/>
                <a:gd name="T1" fmla="*/ 21219 h 21600"/>
                <a:gd name="T2" fmla="*/ 43197 w 43197"/>
                <a:gd name="T3" fmla="*/ 21600 h 21600"/>
                <a:gd name="T4" fmla="*/ 21597 w 4319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7" h="21600" fill="none" extrusionOk="0">
                  <a:moveTo>
                    <a:pt x="0" y="21219"/>
                  </a:moveTo>
                  <a:cubicBezTo>
                    <a:pt x="208" y="9440"/>
                    <a:pt x="9816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</a:path>
                <a:path w="43197" h="21600" stroke="0" extrusionOk="0">
                  <a:moveTo>
                    <a:pt x="0" y="21219"/>
                  </a:moveTo>
                  <a:cubicBezTo>
                    <a:pt x="208" y="9440"/>
                    <a:pt x="9816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  <a:lnTo>
                    <a:pt x="21597" y="2160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9508" name="Line 116"/>
            <p:cNvSpPr>
              <a:spLocks noChangeShapeType="1"/>
            </p:cNvSpPr>
            <p:nvPr/>
          </p:nvSpPr>
          <p:spPr bwMode="auto">
            <a:xfrm rot="-322326">
              <a:off x="987" y="3045"/>
              <a:ext cx="0" cy="90"/>
            </a:xfrm>
            <a:prstGeom prst="line">
              <a:avLst/>
            </a:prstGeom>
            <a:noFill/>
            <a:ln w="25400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grpSp>
          <p:nvGrpSpPr>
            <p:cNvPr id="9" name="Group 117"/>
            <p:cNvGrpSpPr>
              <a:grpSpLocks/>
            </p:cNvGrpSpPr>
            <p:nvPr/>
          </p:nvGrpSpPr>
          <p:grpSpPr bwMode="auto">
            <a:xfrm rot="-322326">
              <a:off x="741" y="2869"/>
              <a:ext cx="389" cy="634"/>
              <a:chOff x="2256" y="1344"/>
              <a:chExt cx="389" cy="634"/>
            </a:xfrm>
          </p:grpSpPr>
          <p:grpSp>
            <p:nvGrpSpPr>
              <p:cNvPr id="10" name="Group 118"/>
              <p:cNvGrpSpPr>
                <a:grpSpLocks/>
              </p:cNvGrpSpPr>
              <p:nvPr/>
            </p:nvGrpSpPr>
            <p:grpSpPr bwMode="auto">
              <a:xfrm>
                <a:off x="2371" y="1615"/>
                <a:ext cx="274" cy="363"/>
                <a:chOff x="1156" y="2205"/>
                <a:chExt cx="274" cy="363"/>
              </a:xfrm>
            </p:grpSpPr>
            <p:sp>
              <p:nvSpPr>
                <p:cNvPr id="59511" name="AutoShape 119"/>
                <p:cNvSpPr>
                  <a:spLocks noChangeArrowheads="1"/>
                </p:cNvSpPr>
                <p:nvPr/>
              </p:nvSpPr>
              <p:spPr bwMode="auto">
                <a:xfrm>
                  <a:off x="1224" y="2205"/>
                  <a:ext cx="136" cy="27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3366FF"/>
                </a:solidFill>
                <a:ln w="9525">
                  <a:solidFill>
                    <a:srgbClr val="3366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59512" name="AutoShape 120"/>
                <p:cNvSpPr>
                  <a:spLocks noChangeArrowheads="1"/>
                </p:cNvSpPr>
                <p:nvPr/>
              </p:nvSpPr>
              <p:spPr bwMode="auto">
                <a:xfrm rot="16200000">
                  <a:off x="1225" y="2318"/>
                  <a:ext cx="136" cy="274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3366FF"/>
                </a:solidFill>
                <a:ln w="9525">
                  <a:solidFill>
                    <a:srgbClr val="3366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59513" name="Oval 121"/>
                <p:cNvSpPr>
                  <a:spLocks noChangeArrowheads="1"/>
                </p:cNvSpPr>
                <p:nvPr/>
              </p:nvSpPr>
              <p:spPr bwMode="auto">
                <a:xfrm>
                  <a:off x="1202" y="2523"/>
                  <a:ext cx="45" cy="45"/>
                </a:xfrm>
                <a:prstGeom prst="ellipse">
                  <a:avLst/>
                </a:prstGeom>
                <a:solidFill>
                  <a:srgbClr val="3366FF"/>
                </a:solidFill>
                <a:ln w="9525">
                  <a:solidFill>
                    <a:srgbClr val="3366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59514" name="Oval 122"/>
                <p:cNvSpPr>
                  <a:spLocks noChangeArrowheads="1"/>
                </p:cNvSpPr>
                <p:nvPr/>
              </p:nvSpPr>
              <p:spPr bwMode="auto">
                <a:xfrm>
                  <a:off x="1338" y="2523"/>
                  <a:ext cx="45" cy="45"/>
                </a:xfrm>
                <a:prstGeom prst="ellipse">
                  <a:avLst/>
                </a:prstGeom>
                <a:solidFill>
                  <a:srgbClr val="3366FF"/>
                </a:solidFill>
                <a:ln w="9525">
                  <a:solidFill>
                    <a:srgbClr val="3366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59515" name="Oval 123"/>
                <p:cNvSpPr>
                  <a:spLocks noChangeArrowheads="1"/>
                </p:cNvSpPr>
                <p:nvPr/>
              </p:nvSpPr>
              <p:spPr bwMode="auto">
                <a:xfrm>
                  <a:off x="1269" y="2523"/>
                  <a:ext cx="45" cy="45"/>
                </a:xfrm>
                <a:prstGeom prst="ellipse">
                  <a:avLst/>
                </a:prstGeom>
                <a:solidFill>
                  <a:srgbClr val="3366FF"/>
                </a:solidFill>
                <a:ln w="9525">
                  <a:solidFill>
                    <a:srgbClr val="3366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59516" name="Rectangle 124"/>
              <p:cNvSpPr>
                <a:spLocks noChangeArrowheads="1"/>
              </p:cNvSpPr>
              <p:nvPr/>
            </p:nvSpPr>
            <p:spPr bwMode="auto">
              <a:xfrm>
                <a:off x="2256" y="1344"/>
                <a:ext cx="273" cy="18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kumimoji="1" lang="cs-CZ" sz="1200">
                    <a:solidFill>
                      <a:schemeClr val="tx1"/>
                    </a:solidFill>
                  </a:rPr>
                  <a:t>Met</a:t>
                </a:r>
              </a:p>
            </p:txBody>
          </p:sp>
        </p:grpSp>
      </p:grpSp>
      <p:sp>
        <p:nvSpPr>
          <p:cNvPr id="59402" name="Rectangle 10"/>
          <p:cNvSpPr>
            <a:spLocks noChangeArrowheads="1"/>
          </p:cNvSpPr>
          <p:nvPr/>
        </p:nvSpPr>
        <p:spPr bwMode="auto">
          <a:xfrm>
            <a:off x="3492500" y="5516563"/>
            <a:ext cx="20955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1" lang="cs-CZ" sz="1000" b="0">
                <a:solidFill>
                  <a:srgbClr val="FF0000"/>
                </a:solidFill>
                <a:latin typeface="Arial Black" pitchFamily="34" charset="0"/>
              </a:rPr>
              <a:t>AUG</a:t>
            </a:r>
          </a:p>
        </p:txBody>
      </p:sp>
      <p:sp>
        <p:nvSpPr>
          <p:cNvPr id="59417" name="Rectangle 25"/>
          <p:cNvSpPr>
            <a:spLocks noChangeArrowheads="1"/>
          </p:cNvSpPr>
          <p:nvPr/>
        </p:nvSpPr>
        <p:spPr bwMode="auto">
          <a:xfrm>
            <a:off x="3498850" y="5516563"/>
            <a:ext cx="20955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1" lang="cs-CZ" sz="1000" b="0">
                <a:solidFill>
                  <a:srgbClr val="FF0000"/>
                </a:solidFill>
                <a:latin typeface="Arial Black" pitchFamily="34" charset="0"/>
              </a:rPr>
              <a:t>AUG</a:t>
            </a:r>
          </a:p>
        </p:txBody>
      </p:sp>
      <p:sp>
        <p:nvSpPr>
          <p:cNvPr id="59435" name="Rectangle 43"/>
          <p:cNvSpPr>
            <a:spLocks noChangeArrowheads="1"/>
          </p:cNvSpPr>
          <p:nvPr/>
        </p:nvSpPr>
        <p:spPr bwMode="auto">
          <a:xfrm>
            <a:off x="3498850" y="5516563"/>
            <a:ext cx="20955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1" lang="cs-CZ" sz="1000" b="0">
                <a:solidFill>
                  <a:srgbClr val="FF0000"/>
                </a:solidFill>
                <a:latin typeface="Arial Black" pitchFamily="34" charset="0"/>
              </a:rPr>
              <a:t>AUG</a:t>
            </a:r>
          </a:p>
        </p:txBody>
      </p:sp>
      <p:grpSp>
        <p:nvGrpSpPr>
          <p:cNvPr id="11" name="Group 70"/>
          <p:cNvGrpSpPr>
            <a:grpSpLocks/>
          </p:cNvGrpSpPr>
          <p:nvPr/>
        </p:nvGrpSpPr>
        <p:grpSpPr bwMode="auto">
          <a:xfrm>
            <a:off x="539750" y="5564188"/>
            <a:ext cx="8389938" cy="960437"/>
            <a:chOff x="340" y="3505"/>
            <a:chExt cx="5285" cy="605"/>
          </a:xfrm>
        </p:grpSpPr>
        <p:sp>
          <p:nvSpPr>
            <p:cNvPr id="59463" name="Freeform 71"/>
            <p:cNvSpPr>
              <a:spLocks/>
            </p:cNvSpPr>
            <p:nvPr/>
          </p:nvSpPr>
          <p:spPr bwMode="auto">
            <a:xfrm rot="308523">
              <a:off x="657" y="3505"/>
              <a:ext cx="4717" cy="378"/>
            </a:xfrm>
            <a:custGeom>
              <a:avLst/>
              <a:gdLst/>
              <a:ahLst/>
              <a:cxnLst>
                <a:cxn ang="0">
                  <a:pos x="0" y="363"/>
                </a:cxn>
                <a:cxn ang="0">
                  <a:pos x="1588" y="91"/>
                </a:cxn>
                <a:cxn ang="0">
                  <a:pos x="2994" y="545"/>
                </a:cxn>
                <a:cxn ang="0">
                  <a:pos x="4717" y="0"/>
                </a:cxn>
              </a:cxnLst>
              <a:rect l="0" t="0" r="r" b="b"/>
              <a:pathLst>
                <a:path w="4717" h="560">
                  <a:moveTo>
                    <a:pt x="0" y="363"/>
                  </a:moveTo>
                  <a:cubicBezTo>
                    <a:pt x="544" y="212"/>
                    <a:pt x="1089" y="61"/>
                    <a:pt x="1588" y="91"/>
                  </a:cubicBezTo>
                  <a:cubicBezTo>
                    <a:pt x="2087" y="121"/>
                    <a:pt x="2473" y="560"/>
                    <a:pt x="2994" y="545"/>
                  </a:cubicBezTo>
                  <a:cubicBezTo>
                    <a:pt x="3515" y="530"/>
                    <a:pt x="4116" y="265"/>
                    <a:pt x="4717" y="0"/>
                  </a:cubicBezTo>
                </a:path>
              </a:pathLst>
            </a:custGeom>
            <a:noFill/>
            <a:ln w="28575" cap="flat" cmpd="sng">
              <a:solidFill>
                <a:srgbClr val="3366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59464" name="Text Box 72"/>
            <p:cNvSpPr txBox="1">
              <a:spLocks noChangeArrowheads="1"/>
            </p:cNvSpPr>
            <p:nvPr/>
          </p:nvSpPr>
          <p:spPr bwMode="auto">
            <a:xfrm>
              <a:off x="4410" y="3898"/>
              <a:ext cx="49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600">
                  <a:solidFill>
                    <a:srgbClr val="3366FF"/>
                  </a:solidFill>
                </a:rPr>
                <a:t>mRNA</a:t>
              </a:r>
            </a:p>
          </p:txBody>
        </p:sp>
        <p:sp>
          <p:nvSpPr>
            <p:cNvPr id="59465" name="Text Box 73"/>
            <p:cNvSpPr txBox="1">
              <a:spLocks noChangeArrowheads="1"/>
            </p:cNvSpPr>
            <p:nvPr/>
          </p:nvSpPr>
          <p:spPr bwMode="auto">
            <a:xfrm>
              <a:off x="340" y="3505"/>
              <a:ext cx="2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600">
                  <a:solidFill>
                    <a:schemeClr val="tx1"/>
                  </a:solidFill>
                </a:rPr>
                <a:t>5'</a:t>
              </a:r>
            </a:p>
          </p:txBody>
        </p:sp>
        <p:sp>
          <p:nvSpPr>
            <p:cNvPr id="59466" name="Text Box 74"/>
            <p:cNvSpPr txBox="1">
              <a:spLocks noChangeArrowheads="1"/>
            </p:cNvSpPr>
            <p:nvPr/>
          </p:nvSpPr>
          <p:spPr bwMode="auto">
            <a:xfrm>
              <a:off x="5375" y="3686"/>
              <a:ext cx="2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600" dirty="0">
                  <a:solidFill>
                    <a:schemeClr val="tx1"/>
                  </a:solidFill>
                </a:rPr>
                <a:t>3'</a:t>
              </a:r>
            </a:p>
          </p:txBody>
        </p:sp>
      </p:grpSp>
      <p:sp>
        <p:nvSpPr>
          <p:cNvPr id="59468" name="Line 76"/>
          <p:cNvSpPr>
            <a:spLocks noChangeShapeType="1"/>
          </p:cNvSpPr>
          <p:nvPr/>
        </p:nvSpPr>
        <p:spPr bwMode="auto">
          <a:xfrm flipH="1">
            <a:off x="755650" y="2205038"/>
            <a:ext cx="431800" cy="792162"/>
          </a:xfrm>
          <a:prstGeom prst="line">
            <a:avLst/>
          </a:prstGeom>
          <a:noFill/>
          <a:ln w="25400">
            <a:solidFill>
              <a:srgbClr val="FF00FF"/>
            </a:solidFill>
            <a:miter lim="800000"/>
            <a:headEnd type="arrow" w="lg" len="med"/>
            <a:tailEnd type="none" w="lg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59469" name="Text Box 77"/>
          <p:cNvSpPr txBox="1">
            <a:spLocks noChangeArrowheads="1"/>
          </p:cNvSpPr>
          <p:nvPr/>
        </p:nvSpPr>
        <p:spPr bwMode="auto">
          <a:xfrm>
            <a:off x="468313" y="2997200"/>
            <a:ext cx="20875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cs-CZ">
                <a:solidFill>
                  <a:srgbClr val="CC00FF"/>
                </a:solidFill>
              </a:rPr>
              <a:t>Velká ribosomální podjednotka</a:t>
            </a:r>
            <a:endParaRPr kumimoji="1" lang="cs-CZ">
              <a:solidFill>
                <a:schemeClr val="tx1"/>
              </a:solidFill>
            </a:endParaRPr>
          </a:p>
        </p:txBody>
      </p:sp>
      <p:sp>
        <p:nvSpPr>
          <p:cNvPr id="55" name="Rectangle 185"/>
          <p:cNvSpPr>
            <a:spLocks noChangeArrowheads="1"/>
          </p:cNvSpPr>
          <p:nvPr/>
        </p:nvSpPr>
        <p:spPr bwMode="auto">
          <a:xfrm>
            <a:off x="1314450" y="7938"/>
            <a:ext cx="6497638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cs-CZ" sz="4000" dirty="0">
                <a:latin typeface="Arial" pitchFamily="34" charset="0"/>
                <a:cs typeface="Arial" pitchFamily="34" charset="0"/>
              </a:rPr>
              <a:t>Iniciace translace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44444E-6 C 0.02396 -0.00371 0.04792 -0.00718 0.07309 -0.00903 C 0.09827 -0.01088 0.12674 -0.01297 0.15087 -0.01158 C 0.175 -0.01019 0.19653 -0.00579 0.21823 -0.00116 " pathEditMode="relative" ptsTypes="aa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594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594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22222E-6 L 0.22153 0.47245 " pathEditMode="relative" ptsTypes="AA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68" grpId="0" animBg="1"/>
      <p:bldP spid="59468" grpId="1" animBg="1"/>
      <p:bldP spid="59469" grpId="0"/>
      <p:bldP spid="59469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2"/>
          <p:cNvGrpSpPr>
            <a:grpSpLocks/>
          </p:cNvGrpSpPr>
          <p:nvPr/>
        </p:nvGrpSpPr>
        <p:grpSpPr bwMode="auto">
          <a:xfrm>
            <a:off x="2879725" y="4559300"/>
            <a:ext cx="1557338" cy="1435100"/>
            <a:chOff x="1814" y="2872"/>
            <a:chExt cx="981" cy="904"/>
          </a:xfrm>
        </p:grpSpPr>
        <p:grpSp>
          <p:nvGrpSpPr>
            <p:cNvPr id="3" name="Group 182"/>
            <p:cNvGrpSpPr>
              <a:grpSpLocks/>
            </p:cNvGrpSpPr>
            <p:nvPr/>
          </p:nvGrpSpPr>
          <p:grpSpPr bwMode="auto">
            <a:xfrm rot="253109">
              <a:off x="1814" y="2898"/>
              <a:ext cx="980" cy="553"/>
              <a:chOff x="2784" y="2336"/>
              <a:chExt cx="476" cy="277"/>
            </a:xfrm>
          </p:grpSpPr>
          <p:sp>
            <p:nvSpPr>
              <p:cNvPr id="56503" name="Freeform 183"/>
              <p:cNvSpPr>
                <a:spLocks noChangeAspect="1"/>
              </p:cNvSpPr>
              <p:nvPr/>
            </p:nvSpPr>
            <p:spPr bwMode="auto">
              <a:xfrm rot="139383">
                <a:off x="2784" y="2336"/>
                <a:ext cx="476" cy="269"/>
              </a:xfrm>
              <a:custGeom>
                <a:avLst/>
                <a:gdLst/>
                <a:ahLst/>
                <a:cxnLst>
                  <a:cxn ang="0">
                    <a:pos x="438" y="30"/>
                  </a:cxn>
                  <a:cxn ang="0">
                    <a:pos x="256" y="30"/>
                  </a:cxn>
                  <a:cxn ang="0">
                    <a:pos x="166" y="120"/>
                  </a:cxn>
                  <a:cxn ang="0">
                    <a:pos x="30" y="347"/>
                  </a:cxn>
                  <a:cxn ang="0">
                    <a:pos x="75" y="574"/>
                  </a:cxn>
                  <a:cxn ang="0">
                    <a:pos x="483" y="619"/>
                  </a:cxn>
                  <a:cxn ang="0">
                    <a:pos x="846" y="529"/>
                  </a:cxn>
                  <a:cxn ang="0">
                    <a:pos x="755" y="211"/>
                  </a:cxn>
                  <a:cxn ang="0">
                    <a:pos x="619" y="30"/>
                  </a:cxn>
                  <a:cxn ang="0">
                    <a:pos x="347" y="30"/>
                  </a:cxn>
                </a:cxnLst>
                <a:rect l="0" t="0" r="r" b="b"/>
                <a:pathLst>
                  <a:path w="891" h="626">
                    <a:moveTo>
                      <a:pt x="438" y="30"/>
                    </a:moveTo>
                    <a:cubicBezTo>
                      <a:pt x="369" y="22"/>
                      <a:pt x="301" y="15"/>
                      <a:pt x="256" y="30"/>
                    </a:cubicBezTo>
                    <a:cubicBezTo>
                      <a:pt x="211" y="45"/>
                      <a:pt x="204" y="67"/>
                      <a:pt x="166" y="120"/>
                    </a:cubicBezTo>
                    <a:cubicBezTo>
                      <a:pt x="128" y="173"/>
                      <a:pt x="45" y="271"/>
                      <a:pt x="30" y="347"/>
                    </a:cubicBezTo>
                    <a:cubicBezTo>
                      <a:pt x="15" y="423"/>
                      <a:pt x="0" y="529"/>
                      <a:pt x="75" y="574"/>
                    </a:cubicBezTo>
                    <a:cubicBezTo>
                      <a:pt x="150" y="619"/>
                      <a:pt x="355" y="626"/>
                      <a:pt x="483" y="619"/>
                    </a:cubicBezTo>
                    <a:cubicBezTo>
                      <a:pt x="611" y="612"/>
                      <a:pt x="801" y="597"/>
                      <a:pt x="846" y="529"/>
                    </a:cubicBezTo>
                    <a:cubicBezTo>
                      <a:pt x="891" y="461"/>
                      <a:pt x="793" y="294"/>
                      <a:pt x="755" y="211"/>
                    </a:cubicBezTo>
                    <a:cubicBezTo>
                      <a:pt x="717" y="128"/>
                      <a:pt x="687" y="60"/>
                      <a:pt x="619" y="30"/>
                    </a:cubicBezTo>
                    <a:cubicBezTo>
                      <a:pt x="551" y="0"/>
                      <a:pt x="449" y="15"/>
                      <a:pt x="347" y="30"/>
                    </a:cubicBezTo>
                  </a:path>
                </a:pathLst>
              </a:custGeom>
              <a:solidFill>
                <a:srgbClr val="009900"/>
              </a:solidFill>
              <a:ln w="9525" cap="flat" cmpd="sng">
                <a:solidFill>
                  <a:srgbClr val="009900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3600" tIns="0" rIns="3600" bIns="0"/>
              <a:lstStyle/>
              <a:p>
                <a:endParaRPr lang="cs-CZ"/>
              </a:p>
            </p:txBody>
          </p:sp>
          <p:sp>
            <p:nvSpPr>
              <p:cNvPr id="56504" name="Arc 184"/>
              <p:cNvSpPr>
                <a:spLocks/>
              </p:cNvSpPr>
              <p:nvPr/>
            </p:nvSpPr>
            <p:spPr bwMode="auto">
              <a:xfrm rot="139384" flipH="1">
                <a:off x="2859" y="2475"/>
                <a:ext cx="116" cy="130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0 w 43042"/>
                  <a:gd name="T1" fmla="*/ 21621 h 21621"/>
                  <a:gd name="T2" fmla="*/ 43042 w 43042"/>
                  <a:gd name="T3" fmla="*/ 18992 h 21621"/>
                  <a:gd name="T4" fmla="*/ 21600 w 43042"/>
                  <a:gd name="T5" fmla="*/ 21600 h 21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042" h="21621" fill="none" extrusionOk="0">
                    <a:moveTo>
                      <a:pt x="0" y="21620"/>
                    </a:moveTo>
                    <a:cubicBezTo>
                      <a:pt x="0" y="21613"/>
                      <a:pt x="0" y="2160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2520" y="-1"/>
                      <a:pt x="41723" y="8151"/>
                      <a:pt x="43041" y="18992"/>
                    </a:cubicBezTo>
                  </a:path>
                  <a:path w="43042" h="21621" stroke="0" extrusionOk="0">
                    <a:moveTo>
                      <a:pt x="0" y="21620"/>
                    </a:moveTo>
                    <a:cubicBezTo>
                      <a:pt x="0" y="21613"/>
                      <a:pt x="0" y="2160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2520" y="-1"/>
                      <a:pt x="41723" y="8151"/>
                      <a:pt x="43041" y="18992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rgbClr val="0099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cs-CZ"/>
                  <a:t>E</a:t>
                </a:r>
              </a:p>
            </p:txBody>
          </p:sp>
          <p:sp>
            <p:nvSpPr>
              <p:cNvPr id="56505" name="Arc 185"/>
              <p:cNvSpPr>
                <a:spLocks/>
              </p:cNvSpPr>
              <p:nvPr/>
            </p:nvSpPr>
            <p:spPr bwMode="auto">
              <a:xfrm rot="139384" flipH="1">
                <a:off x="2972" y="2479"/>
                <a:ext cx="113" cy="131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19 h 21600"/>
                  <a:gd name="T2" fmla="*/ 43197 w 43197"/>
                  <a:gd name="T3" fmla="*/ 21600 h 21600"/>
                  <a:gd name="T4" fmla="*/ 21597 w 431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rgbClr val="0099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cs-CZ"/>
                  <a:t>P</a:t>
                </a:r>
              </a:p>
            </p:txBody>
          </p:sp>
          <p:sp>
            <p:nvSpPr>
              <p:cNvPr id="56506" name="Arc 186"/>
              <p:cNvSpPr>
                <a:spLocks/>
              </p:cNvSpPr>
              <p:nvPr/>
            </p:nvSpPr>
            <p:spPr bwMode="auto">
              <a:xfrm rot="139384" flipH="1">
                <a:off x="3080" y="2483"/>
                <a:ext cx="112" cy="130"/>
              </a:xfrm>
              <a:custGeom>
                <a:avLst/>
                <a:gdLst>
                  <a:gd name="G0" fmla="+- 21554 0 0"/>
                  <a:gd name="G1" fmla="+- 21600 0 0"/>
                  <a:gd name="G2" fmla="+- 21600 0 0"/>
                  <a:gd name="T0" fmla="*/ 0 w 43154"/>
                  <a:gd name="T1" fmla="*/ 20189 h 23036"/>
                  <a:gd name="T2" fmla="*/ 43106 w 43154"/>
                  <a:gd name="T3" fmla="*/ 23036 h 23036"/>
                  <a:gd name="T4" fmla="*/ 21554 w 43154"/>
                  <a:gd name="T5" fmla="*/ 21600 h 230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54" h="23036" fill="none" extrusionOk="0">
                    <a:moveTo>
                      <a:pt x="0" y="20189"/>
                    </a:moveTo>
                    <a:cubicBezTo>
                      <a:pt x="743" y="8831"/>
                      <a:pt x="10172" y="-1"/>
                      <a:pt x="21554" y="0"/>
                    </a:cubicBezTo>
                    <a:cubicBezTo>
                      <a:pt x="33483" y="0"/>
                      <a:pt x="43154" y="9670"/>
                      <a:pt x="43154" y="21600"/>
                    </a:cubicBezTo>
                    <a:cubicBezTo>
                      <a:pt x="43154" y="22079"/>
                      <a:pt x="43138" y="22558"/>
                      <a:pt x="43106" y="23036"/>
                    </a:cubicBezTo>
                  </a:path>
                  <a:path w="43154" h="23036" stroke="0" extrusionOk="0">
                    <a:moveTo>
                      <a:pt x="0" y="20189"/>
                    </a:moveTo>
                    <a:cubicBezTo>
                      <a:pt x="743" y="8831"/>
                      <a:pt x="10172" y="-1"/>
                      <a:pt x="21554" y="0"/>
                    </a:cubicBezTo>
                    <a:cubicBezTo>
                      <a:pt x="33483" y="0"/>
                      <a:pt x="43154" y="9670"/>
                      <a:pt x="43154" y="21600"/>
                    </a:cubicBezTo>
                    <a:cubicBezTo>
                      <a:pt x="43154" y="22079"/>
                      <a:pt x="43138" y="22558"/>
                      <a:pt x="43106" y="23036"/>
                    </a:cubicBezTo>
                    <a:lnTo>
                      <a:pt x="21554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rgbClr val="0099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cs-CZ"/>
                  <a:t>A</a:t>
                </a:r>
              </a:p>
            </p:txBody>
          </p:sp>
        </p:grpSp>
        <p:grpSp>
          <p:nvGrpSpPr>
            <p:cNvPr id="4" name="Group 187"/>
            <p:cNvGrpSpPr>
              <a:grpSpLocks/>
            </p:cNvGrpSpPr>
            <p:nvPr/>
          </p:nvGrpSpPr>
          <p:grpSpPr bwMode="auto">
            <a:xfrm rot="657725">
              <a:off x="1841" y="2872"/>
              <a:ext cx="954" cy="904"/>
              <a:chOff x="550" y="2869"/>
              <a:chExt cx="954" cy="904"/>
            </a:xfrm>
          </p:grpSpPr>
          <p:sp>
            <p:nvSpPr>
              <p:cNvPr id="56508" name="AutoShape 188"/>
              <p:cNvSpPr>
                <a:spLocks noChangeAspect="1" noChangeArrowheads="1"/>
              </p:cNvSpPr>
              <p:nvPr/>
            </p:nvSpPr>
            <p:spPr bwMode="auto">
              <a:xfrm rot="-322326">
                <a:off x="550" y="3417"/>
                <a:ext cx="954" cy="356"/>
              </a:xfrm>
              <a:prstGeom prst="roundRect">
                <a:avLst>
                  <a:gd name="adj" fmla="val 43171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3600" tIns="0" rIns="3600" bIns="0" anchor="ctr"/>
              <a:lstStyle/>
              <a:p>
                <a:endParaRPr lang="cs-CZ"/>
              </a:p>
            </p:txBody>
          </p:sp>
          <p:sp>
            <p:nvSpPr>
              <p:cNvPr id="56509" name="Arc 189"/>
              <p:cNvSpPr>
                <a:spLocks noChangeAspect="1"/>
              </p:cNvSpPr>
              <p:nvPr/>
            </p:nvSpPr>
            <p:spPr bwMode="auto">
              <a:xfrm rot="10477674" flipH="1">
                <a:off x="679" y="3429"/>
                <a:ext cx="226" cy="112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19 h 21600"/>
                  <a:gd name="T2" fmla="*/ 43197 w 43197"/>
                  <a:gd name="T3" fmla="*/ 21600 h 21600"/>
                  <a:gd name="T4" fmla="*/ 21597 w 431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56510" name="Arc 190"/>
              <p:cNvSpPr>
                <a:spLocks noChangeAspect="1"/>
              </p:cNvSpPr>
              <p:nvPr/>
            </p:nvSpPr>
            <p:spPr bwMode="auto">
              <a:xfrm rot="10477674" flipH="1">
                <a:off x="905" y="3408"/>
                <a:ext cx="226" cy="142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19 h 21600"/>
                  <a:gd name="T2" fmla="*/ 43197 w 43197"/>
                  <a:gd name="T3" fmla="*/ 21600 h 21600"/>
                  <a:gd name="T4" fmla="*/ 21597 w 431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56511" name="Arc 191"/>
              <p:cNvSpPr>
                <a:spLocks noChangeAspect="1"/>
              </p:cNvSpPr>
              <p:nvPr/>
            </p:nvSpPr>
            <p:spPr bwMode="auto">
              <a:xfrm rot="10477674" flipH="1">
                <a:off x="1130" y="3379"/>
                <a:ext cx="226" cy="142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19 h 21600"/>
                  <a:gd name="T2" fmla="*/ 43197 w 43197"/>
                  <a:gd name="T3" fmla="*/ 21600 h 21600"/>
                  <a:gd name="T4" fmla="*/ 21597 w 431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56512" name="Line 192"/>
              <p:cNvSpPr>
                <a:spLocks noChangeShapeType="1"/>
              </p:cNvSpPr>
              <p:nvPr/>
            </p:nvSpPr>
            <p:spPr bwMode="auto">
              <a:xfrm rot="-322326">
                <a:off x="987" y="3045"/>
                <a:ext cx="0" cy="90"/>
              </a:xfrm>
              <a:prstGeom prst="line">
                <a:avLst/>
              </a:prstGeom>
              <a:noFill/>
              <a:ln w="25400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cs-CZ"/>
              </a:p>
            </p:txBody>
          </p:sp>
          <p:grpSp>
            <p:nvGrpSpPr>
              <p:cNvPr id="5" name="Group 193"/>
              <p:cNvGrpSpPr>
                <a:grpSpLocks/>
              </p:cNvGrpSpPr>
              <p:nvPr/>
            </p:nvGrpSpPr>
            <p:grpSpPr bwMode="auto">
              <a:xfrm rot="-322326">
                <a:off x="741" y="2869"/>
                <a:ext cx="389" cy="634"/>
                <a:chOff x="2256" y="1344"/>
                <a:chExt cx="389" cy="634"/>
              </a:xfrm>
            </p:grpSpPr>
            <p:grpSp>
              <p:nvGrpSpPr>
                <p:cNvPr id="6" name="Group 194"/>
                <p:cNvGrpSpPr>
                  <a:grpSpLocks/>
                </p:cNvGrpSpPr>
                <p:nvPr/>
              </p:nvGrpSpPr>
              <p:grpSpPr bwMode="auto">
                <a:xfrm>
                  <a:off x="2371" y="1615"/>
                  <a:ext cx="274" cy="363"/>
                  <a:chOff x="1156" y="2205"/>
                  <a:chExt cx="274" cy="363"/>
                </a:xfrm>
              </p:grpSpPr>
              <p:sp>
                <p:nvSpPr>
                  <p:cNvPr id="56515" name="AutoShape 195"/>
                  <p:cNvSpPr>
                    <a:spLocks noChangeArrowheads="1"/>
                  </p:cNvSpPr>
                  <p:nvPr/>
                </p:nvSpPr>
                <p:spPr bwMode="auto">
                  <a:xfrm>
                    <a:off x="1224" y="2205"/>
                    <a:ext cx="136" cy="273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3366FF"/>
                  </a:solidFill>
                  <a:ln w="9525">
                    <a:solidFill>
                      <a:srgbClr val="3366FF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56516" name="AutoShape 196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1225" y="2318"/>
                    <a:ext cx="136" cy="274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3366FF"/>
                  </a:solidFill>
                  <a:ln w="9525">
                    <a:solidFill>
                      <a:srgbClr val="3366FF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56517" name="Oval 197"/>
                  <p:cNvSpPr>
                    <a:spLocks noChangeArrowheads="1"/>
                  </p:cNvSpPr>
                  <p:nvPr/>
                </p:nvSpPr>
                <p:spPr bwMode="auto">
                  <a:xfrm>
                    <a:off x="1202" y="2523"/>
                    <a:ext cx="45" cy="45"/>
                  </a:xfrm>
                  <a:prstGeom prst="ellipse">
                    <a:avLst/>
                  </a:prstGeom>
                  <a:solidFill>
                    <a:srgbClr val="3366FF"/>
                  </a:solidFill>
                  <a:ln w="9525">
                    <a:solidFill>
                      <a:srgbClr val="3366FF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56518" name="Oval 198"/>
                  <p:cNvSpPr>
                    <a:spLocks noChangeArrowheads="1"/>
                  </p:cNvSpPr>
                  <p:nvPr/>
                </p:nvSpPr>
                <p:spPr bwMode="auto">
                  <a:xfrm>
                    <a:off x="1338" y="2523"/>
                    <a:ext cx="45" cy="45"/>
                  </a:xfrm>
                  <a:prstGeom prst="ellipse">
                    <a:avLst/>
                  </a:prstGeom>
                  <a:solidFill>
                    <a:srgbClr val="3366FF"/>
                  </a:solidFill>
                  <a:ln w="9525">
                    <a:solidFill>
                      <a:srgbClr val="3366FF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56519" name="Oval 199"/>
                  <p:cNvSpPr>
                    <a:spLocks noChangeArrowheads="1"/>
                  </p:cNvSpPr>
                  <p:nvPr/>
                </p:nvSpPr>
                <p:spPr bwMode="auto">
                  <a:xfrm>
                    <a:off x="1269" y="2523"/>
                    <a:ext cx="45" cy="45"/>
                  </a:xfrm>
                  <a:prstGeom prst="ellipse">
                    <a:avLst/>
                  </a:prstGeom>
                  <a:solidFill>
                    <a:srgbClr val="3366FF"/>
                  </a:solidFill>
                  <a:ln w="9525">
                    <a:solidFill>
                      <a:srgbClr val="3366FF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  <p:sp>
              <p:nvSpPr>
                <p:cNvPr id="56520" name="Rectangle 200"/>
                <p:cNvSpPr>
                  <a:spLocks noChangeArrowheads="1"/>
                </p:cNvSpPr>
                <p:nvPr/>
              </p:nvSpPr>
              <p:spPr bwMode="auto">
                <a:xfrm>
                  <a:off x="2256" y="1344"/>
                  <a:ext cx="273" cy="182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kumimoji="1" lang="cs-CZ" sz="1200">
                      <a:solidFill>
                        <a:schemeClr val="tx1"/>
                      </a:solidFill>
                    </a:rPr>
                    <a:t>Met</a:t>
                  </a:r>
                </a:p>
              </p:txBody>
            </p:sp>
          </p:grpSp>
        </p:grpSp>
        <p:sp>
          <p:nvSpPr>
            <p:cNvPr id="56521" name="Rectangle 201"/>
            <p:cNvSpPr>
              <a:spLocks noChangeArrowheads="1"/>
            </p:cNvSpPr>
            <p:nvPr/>
          </p:nvSpPr>
          <p:spPr bwMode="auto">
            <a:xfrm>
              <a:off x="2204" y="3475"/>
              <a:ext cx="132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1000" b="0">
                  <a:solidFill>
                    <a:srgbClr val="FF0000"/>
                  </a:solidFill>
                  <a:latin typeface="Arial Black" pitchFamily="34" charset="0"/>
                </a:rPr>
                <a:t>AUG</a:t>
              </a:r>
            </a:p>
          </p:txBody>
        </p:sp>
      </p:grpSp>
      <p:grpSp>
        <p:nvGrpSpPr>
          <p:cNvPr id="7" name="Group 66"/>
          <p:cNvGrpSpPr>
            <a:grpSpLocks/>
          </p:cNvGrpSpPr>
          <p:nvPr/>
        </p:nvGrpSpPr>
        <p:grpSpPr bwMode="auto">
          <a:xfrm>
            <a:off x="539750" y="5564188"/>
            <a:ext cx="8389938" cy="960437"/>
            <a:chOff x="340" y="3505"/>
            <a:chExt cx="5285" cy="605"/>
          </a:xfrm>
        </p:grpSpPr>
        <p:sp>
          <p:nvSpPr>
            <p:cNvPr id="56387" name="Freeform 67"/>
            <p:cNvSpPr>
              <a:spLocks/>
            </p:cNvSpPr>
            <p:nvPr/>
          </p:nvSpPr>
          <p:spPr bwMode="auto">
            <a:xfrm rot="308523">
              <a:off x="657" y="3505"/>
              <a:ext cx="4717" cy="378"/>
            </a:xfrm>
            <a:custGeom>
              <a:avLst/>
              <a:gdLst/>
              <a:ahLst/>
              <a:cxnLst>
                <a:cxn ang="0">
                  <a:pos x="0" y="363"/>
                </a:cxn>
                <a:cxn ang="0">
                  <a:pos x="1588" y="91"/>
                </a:cxn>
                <a:cxn ang="0">
                  <a:pos x="2994" y="545"/>
                </a:cxn>
                <a:cxn ang="0">
                  <a:pos x="4717" y="0"/>
                </a:cxn>
              </a:cxnLst>
              <a:rect l="0" t="0" r="r" b="b"/>
              <a:pathLst>
                <a:path w="4717" h="560">
                  <a:moveTo>
                    <a:pt x="0" y="363"/>
                  </a:moveTo>
                  <a:cubicBezTo>
                    <a:pt x="544" y="212"/>
                    <a:pt x="1089" y="61"/>
                    <a:pt x="1588" y="91"/>
                  </a:cubicBezTo>
                  <a:cubicBezTo>
                    <a:pt x="2087" y="121"/>
                    <a:pt x="2473" y="560"/>
                    <a:pt x="2994" y="545"/>
                  </a:cubicBezTo>
                  <a:cubicBezTo>
                    <a:pt x="3515" y="530"/>
                    <a:pt x="4116" y="265"/>
                    <a:pt x="4717" y="0"/>
                  </a:cubicBezTo>
                </a:path>
              </a:pathLst>
            </a:custGeom>
            <a:noFill/>
            <a:ln w="28575" cap="flat" cmpd="sng">
              <a:solidFill>
                <a:srgbClr val="3366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56388" name="Text Box 68"/>
            <p:cNvSpPr txBox="1">
              <a:spLocks noChangeArrowheads="1"/>
            </p:cNvSpPr>
            <p:nvPr/>
          </p:nvSpPr>
          <p:spPr bwMode="auto">
            <a:xfrm>
              <a:off x="4410" y="3898"/>
              <a:ext cx="49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600">
                  <a:solidFill>
                    <a:srgbClr val="3366FF"/>
                  </a:solidFill>
                </a:rPr>
                <a:t>mRNA</a:t>
              </a:r>
            </a:p>
          </p:txBody>
        </p:sp>
        <p:sp>
          <p:nvSpPr>
            <p:cNvPr id="56389" name="Text Box 69"/>
            <p:cNvSpPr txBox="1">
              <a:spLocks noChangeArrowheads="1"/>
            </p:cNvSpPr>
            <p:nvPr/>
          </p:nvSpPr>
          <p:spPr bwMode="auto">
            <a:xfrm>
              <a:off x="340" y="3505"/>
              <a:ext cx="2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600">
                  <a:solidFill>
                    <a:schemeClr val="tx1"/>
                  </a:solidFill>
                </a:rPr>
                <a:t>5'</a:t>
              </a:r>
            </a:p>
          </p:txBody>
        </p:sp>
        <p:sp>
          <p:nvSpPr>
            <p:cNvPr id="56390" name="Text Box 70"/>
            <p:cNvSpPr txBox="1">
              <a:spLocks noChangeArrowheads="1"/>
            </p:cNvSpPr>
            <p:nvPr/>
          </p:nvSpPr>
          <p:spPr bwMode="auto">
            <a:xfrm>
              <a:off x="5375" y="3686"/>
              <a:ext cx="2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600">
                  <a:solidFill>
                    <a:schemeClr val="tx1"/>
                  </a:solidFill>
                </a:rPr>
                <a:t>3'</a:t>
              </a:r>
            </a:p>
          </p:txBody>
        </p:sp>
      </p:grpSp>
      <p:grpSp>
        <p:nvGrpSpPr>
          <p:cNvPr id="8" name="Group 165"/>
          <p:cNvGrpSpPr>
            <a:grpSpLocks/>
          </p:cNvGrpSpPr>
          <p:nvPr/>
        </p:nvGrpSpPr>
        <p:grpSpPr bwMode="auto">
          <a:xfrm>
            <a:off x="1262063" y="1160463"/>
            <a:ext cx="609600" cy="1008062"/>
            <a:chOff x="2541" y="2750"/>
            <a:chExt cx="384" cy="635"/>
          </a:xfrm>
        </p:grpSpPr>
        <p:grpSp>
          <p:nvGrpSpPr>
            <p:cNvPr id="9" name="Group 166"/>
            <p:cNvGrpSpPr>
              <a:grpSpLocks/>
            </p:cNvGrpSpPr>
            <p:nvPr/>
          </p:nvGrpSpPr>
          <p:grpSpPr bwMode="auto">
            <a:xfrm>
              <a:off x="2541" y="3022"/>
              <a:ext cx="274" cy="363"/>
              <a:chOff x="1156" y="2205"/>
              <a:chExt cx="274" cy="363"/>
            </a:xfrm>
          </p:grpSpPr>
          <p:sp>
            <p:nvSpPr>
              <p:cNvPr id="56487" name="AutoShape 167"/>
              <p:cNvSpPr>
                <a:spLocks noChangeArrowheads="1"/>
              </p:cNvSpPr>
              <p:nvPr/>
            </p:nvSpPr>
            <p:spPr bwMode="auto">
              <a:xfrm>
                <a:off x="1224" y="2205"/>
                <a:ext cx="136" cy="273"/>
              </a:xfrm>
              <a:prstGeom prst="roundRect">
                <a:avLst>
                  <a:gd name="adj" fmla="val 50000"/>
                </a:avLst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56488" name="AutoShape 168"/>
              <p:cNvSpPr>
                <a:spLocks noChangeArrowheads="1"/>
              </p:cNvSpPr>
              <p:nvPr/>
            </p:nvSpPr>
            <p:spPr bwMode="auto">
              <a:xfrm rot="16200000">
                <a:off x="1225" y="2318"/>
                <a:ext cx="136" cy="274"/>
              </a:xfrm>
              <a:prstGeom prst="roundRect">
                <a:avLst>
                  <a:gd name="adj" fmla="val 50000"/>
                </a:avLst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56489" name="Oval 169"/>
              <p:cNvSpPr>
                <a:spLocks noChangeArrowheads="1"/>
              </p:cNvSpPr>
              <p:nvPr/>
            </p:nvSpPr>
            <p:spPr bwMode="auto">
              <a:xfrm>
                <a:off x="1202" y="2523"/>
                <a:ext cx="45" cy="45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56490" name="Oval 170"/>
              <p:cNvSpPr>
                <a:spLocks noChangeArrowheads="1"/>
              </p:cNvSpPr>
              <p:nvPr/>
            </p:nvSpPr>
            <p:spPr bwMode="auto">
              <a:xfrm>
                <a:off x="1338" y="2523"/>
                <a:ext cx="45" cy="45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56491" name="Oval 171"/>
              <p:cNvSpPr>
                <a:spLocks noChangeArrowheads="1"/>
              </p:cNvSpPr>
              <p:nvPr/>
            </p:nvSpPr>
            <p:spPr bwMode="auto">
              <a:xfrm>
                <a:off x="1269" y="2523"/>
                <a:ext cx="45" cy="45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56492" name="Line 172"/>
            <p:cNvSpPr>
              <a:spLocks noChangeShapeType="1"/>
            </p:cNvSpPr>
            <p:nvPr/>
          </p:nvSpPr>
          <p:spPr bwMode="auto">
            <a:xfrm>
              <a:off x="2677" y="2932"/>
              <a:ext cx="0" cy="90"/>
            </a:xfrm>
            <a:prstGeom prst="line">
              <a:avLst/>
            </a:prstGeom>
            <a:noFill/>
            <a:ln w="25400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56493" name="Rectangle 173"/>
            <p:cNvSpPr>
              <a:spLocks noChangeArrowheads="1"/>
            </p:cNvSpPr>
            <p:nvPr/>
          </p:nvSpPr>
          <p:spPr bwMode="auto">
            <a:xfrm>
              <a:off x="2652" y="2750"/>
              <a:ext cx="273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1200">
                  <a:solidFill>
                    <a:schemeClr val="tx1"/>
                  </a:solidFill>
                </a:rPr>
                <a:t>aa</a:t>
              </a:r>
              <a:r>
                <a:rPr kumimoji="1" lang="cs-CZ" sz="1200" baseline="-25000">
                  <a:solidFill>
                    <a:schemeClr val="tx1"/>
                  </a:solidFill>
                </a:rPr>
                <a:t>2</a:t>
              </a:r>
            </a:p>
          </p:txBody>
        </p:sp>
      </p:grpSp>
      <p:sp>
        <p:nvSpPr>
          <p:cNvPr id="41" name="Rectangle 185"/>
          <p:cNvSpPr>
            <a:spLocks noChangeArrowheads="1"/>
          </p:cNvSpPr>
          <p:nvPr/>
        </p:nvSpPr>
        <p:spPr bwMode="auto">
          <a:xfrm>
            <a:off x="1314450" y="7938"/>
            <a:ext cx="6497638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cs-CZ" sz="4000" dirty="0">
                <a:latin typeface="Arial" pitchFamily="34" charset="0"/>
                <a:cs typeface="Arial" pitchFamily="34" charset="0"/>
              </a:rPr>
              <a:t>Iniciace translace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3 0.07355 C -0.00173 0.07355 -0.00034 0.09274 0.0007 0.09598 C 0.00365 0.10477 0.00955 0.1117 0.01441 0.11887 C 0.02032 0.1272 0.02431 0.13552 0.03212 0.14154 C 0.03351 0.14408 0.03507 0.14663 0.03664 0.14894 C 0.03785 0.15009 0.03994 0.15056 0.04132 0.15241 C 0.04862 0.16235 0.03941 0.15726 0.04879 0.16096 C 0.06285 0.18687 0.08768 0.20375 0.10382 0.2278 C 0.11216 0.23983 0.11823 0.25601 0.12917 0.26457 C 0.13264 0.27058 0.13768 0.27267 0.14132 0.27868 C 0.14688 0.28793 0.14063 0.28423 0.14844 0.28747 C 0.14966 0.28932 0.15053 0.2914 0.15157 0.29279 C 0.1533 0.29487 0.1566 0.2951 0.15764 0.29811 C 0.15799 0.30019 0.15556 0.30134 0.15469 0.30319 C 0.16007 0.30967 0.1658 0.31406 0.17119 0.32054 C 0.17726 0.32817 0.18178 0.33488 0.19028 0.33835 C 0.19341 0.34089 0.19757 0.34251 0.2007 0.34552 C 0.21025 0.35338 0.20035 0.34875 0.20973 0.35222 C 0.21511 0.36147 0.20973 0.355 0.21875 0.35939 C 0.22379 0.3617 0.22535 0.3661 0.23073 0.36795 C 0.23351 0.37072 0.23664 0.3728 0.23959 0.37535 C 0.24323 0.37789 0.25157 0.37859 0.25157 0.37882 C 0.25747 0.38344 0.26216 0.3883 0.26789 0.39293 C 0.28959 0.429 0.27691 0.43386 0.27691 0.5037 " pathEditMode="relative" rAng="0" ptsTypes="fffffffffffffffffffffff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2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1512888" y="4902200"/>
            <a:ext cx="1530350" cy="1406525"/>
            <a:chOff x="952" y="2585"/>
            <a:chExt cx="482" cy="443"/>
          </a:xfrm>
        </p:grpSpPr>
        <p:grpSp>
          <p:nvGrpSpPr>
            <p:cNvPr id="3" name="Group 5"/>
            <p:cNvGrpSpPr>
              <a:grpSpLocks noChangeAspect="1"/>
            </p:cNvGrpSpPr>
            <p:nvPr/>
          </p:nvGrpSpPr>
          <p:grpSpPr bwMode="auto">
            <a:xfrm>
              <a:off x="952" y="2585"/>
              <a:ext cx="476" cy="283"/>
              <a:chOff x="1927" y="1792"/>
              <a:chExt cx="476" cy="283"/>
            </a:xfrm>
          </p:grpSpPr>
          <p:sp>
            <p:nvSpPr>
              <p:cNvPr id="84998" name="Freeform 6"/>
              <p:cNvSpPr>
                <a:spLocks noChangeAspect="1"/>
              </p:cNvSpPr>
              <p:nvPr/>
            </p:nvSpPr>
            <p:spPr bwMode="auto">
              <a:xfrm>
                <a:off x="1927" y="1792"/>
                <a:ext cx="476" cy="269"/>
              </a:xfrm>
              <a:custGeom>
                <a:avLst/>
                <a:gdLst/>
                <a:ahLst/>
                <a:cxnLst>
                  <a:cxn ang="0">
                    <a:pos x="438" y="30"/>
                  </a:cxn>
                  <a:cxn ang="0">
                    <a:pos x="256" y="30"/>
                  </a:cxn>
                  <a:cxn ang="0">
                    <a:pos x="166" y="120"/>
                  </a:cxn>
                  <a:cxn ang="0">
                    <a:pos x="30" y="347"/>
                  </a:cxn>
                  <a:cxn ang="0">
                    <a:pos x="75" y="574"/>
                  </a:cxn>
                  <a:cxn ang="0">
                    <a:pos x="483" y="619"/>
                  </a:cxn>
                  <a:cxn ang="0">
                    <a:pos x="846" y="529"/>
                  </a:cxn>
                  <a:cxn ang="0">
                    <a:pos x="755" y="211"/>
                  </a:cxn>
                  <a:cxn ang="0">
                    <a:pos x="619" y="30"/>
                  </a:cxn>
                  <a:cxn ang="0">
                    <a:pos x="347" y="30"/>
                  </a:cxn>
                </a:cxnLst>
                <a:rect l="0" t="0" r="r" b="b"/>
                <a:pathLst>
                  <a:path w="891" h="626">
                    <a:moveTo>
                      <a:pt x="438" y="30"/>
                    </a:moveTo>
                    <a:cubicBezTo>
                      <a:pt x="369" y="22"/>
                      <a:pt x="301" y="15"/>
                      <a:pt x="256" y="30"/>
                    </a:cubicBezTo>
                    <a:cubicBezTo>
                      <a:pt x="211" y="45"/>
                      <a:pt x="204" y="67"/>
                      <a:pt x="166" y="120"/>
                    </a:cubicBezTo>
                    <a:cubicBezTo>
                      <a:pt x="128" y="173"/>
                      <a:pt x="45" y="271"/>
                      <a:pt x="30" y="347"/>
                    </a:cubicBezTo>
                    <a:cubicBezTo>
                      <a:pt x="15" y="423"/>
                      <a:pt x="0" y="529"/>
                      <a:pt x="75" y="574"/>
                    </a:cubicBezTo>
                    <a:cubicBezTo>
                      <a:pt x="150" y="619"/>
                      <a:pt x="355" y="626"/>
                      <a:pt x="483" y="619"/>
                    </a:cubicBezTo>
                    <a:cubicBezTo>
                      <a:pt x="611" y="612"/>
                      <a:pt x="801" y="597"/>
                      <a:pt x="846" y="529"/>
                    </a:cubicBezTo>
                    <a:cubicBezTo>
                      <a:pt x="891" y="461"/>
                      <a:pt x="793" y="294"/>
                      <a:pt x="755" y="211"/>
                    </a:cubicBezTo>
                    <a:cubicBezTo>
                      <a:pt x="717" y="128"/>
                      <a:pt x="687" y="60"/>
                      <a:pt x="619" y="30"/>
                    </a:cubicBezTo>
                    <a:cubicBezTo>
                      <a:pt x="551" y="0"/>
                      <a:pt x="449" y="15"/>
                      <a:pt x="347" y="30"/>
                    </a:cubicBezTo>
                  </a:path>
                </a:pathLst>
              </a:custGeom>
              <a:solidFill>
                <a:srgbClr val="009900"/>
              </a:solidFill>
              <a:ln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3600" tIns="0" rIns="3600" bIns="0"/>
              <a:lstStyle/>
              <a:p>
                <a:endParaRPr lang="cs-CZ"/>
              </a:p>
            </p:txBody>
          </p:sp>
          <p:sp>
            <p:nvSpPr>
              <p:cNvPr id="84999" name="Arc 7"/>
              <p:cNvSpPr>
                <a:spLocks noChangeAspect="1"/>
              </p:cNvSpPr>
              <p:nvPr/>
            </p:nvSpPr>
            <p:spPr bwMode="auto">
              <a:xfrm flipH="1">
                <a:off x="2001" y="1933"/>
                <a:ext cx="113" cy="142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19 h 21600"/>
                  <a:gd name="T2" fmla="*/ 43197 w 43197"/>
                  <a:gd name="T3" fmla="*/ 21600 h 21600"/>
                  <a:gd name="T4" fmla="*/ 21597 w 431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cs-CZ"/>
                  <a:t>E</a:t>
                </a:r>
              </a:p>
            </p:txBody>
          </p:sp>
          <p:sp>
            <p:nvSpPr>
              <p:cNvPr id="85000" name="Arc 8"/>
              <p:cNvSpPr>
                <a:spLocks noChangeAspect="1"/>
              </p:cNvSpPr>
              <p:nvPr/>
            </p:nvSpPr>
            <p:spPr bwMode="auto">
              <a:xfrm flipH="1">
                <a:off x="2114" y="1933"/>
                <a:ext cx="113" cy="142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19 h 21600"/>
                  <a:gd name="T2" fmla="*/ 43197 w 43197"/>
                  <a:gd name="T3" fmla="*/ 21600 h 21600"/>
                  <a:gd name="T4" fmla="*/ 21597 w 431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cs-CZ"/>
                  <a:t>P</a:t>
                </a:r>
              </a:p>
            </p:txBody>
          </p:sp>
          <p:sp>
            <p:nvSpPr>
              <p:cNvPr id="85001" name="Arc 9"/>
              <p:cNvSpPr>
                <a:spLocks noChangeAspect="1"/>
              </p:cNvSpPr>
              <p:nvPr/>
            </p:nvSpPr>
            <p:spPr bwMode="auto">
              <a:xfrm flipH="1">
                <a:off x="2227" y="1933"/>
                <a:ext cx="113" cy="142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19 h 21600"/>
                  <a:gd name="T2" fmla="*/ 43197 w 43197"/>
                  <a:gd name="T3" fmla="*/ 21600 h 21600"/>
                  <a:gd name="T4" fmla="*/ 21597 w 431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cs-CZ"/>
                  <a:t>A</a:t>
                </a:r>
              </a:p>
            </p:txBody>
          </p:sp>
        </p:grpSp>
        <p:grpSp>
          <p:nvGrpSpPr>
            <p:cNvPr id="4" name="Group 10"/>
            <p:cNvGrpSpPr>
              <a:grpSpLocks noChangeAspect="1"/>
            </p:cNvGrpSpPr>
            <p:nvPr/>
          </p:nvGrpSpPr>
          <p:grpSpPr bwMode="auto">
            <a:xfrm>
              <a:off x="957" y="2845"/>
              <a:ext cx="477" cy="183"/>
              <a:chOff x="797" y="355"/>
              <a:chExt cx="477" cy="183"/>
            </a:xfrm>
          </p:grpSpPr>
          <p:sp>
            <p:nvSpPr>
              <p:cNvPr id="85003" name="AutoShape 11"/>
              <p:cNvSpPr>
                <a:spLocks noChangeAspect="1" noChangeArrowheads="1"/>
              </p:cNvSpPr>
              <p:nvPr/>
            </p:nvSpPr>
            <p:spPr bwMode="auto">
              <a:xfrm>
                <a:off x="797" y="360"/>
                <a:ext cx="477" cy="178"/>
              </a:xfrm>
              <a:prstGeom prst="roundRect">
                <a:avLst>
                  <a:gd name="adj" fmla="val 43171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3600" tIns="0" rIns="3600" bIns="0" anchor="ctr"/>
              <a:lstStyle/>
              <a:p>
                <a:endParaRPr lang="cs-CZ"/>
              </a:p>
            </p:txBody>
          </p:sp>
          <p:sp>
            <p:nvSpPr>
              <p:cNvPr id="85004" name="Arc 12"/>
              <p:cNvSpPr>
                <a:spLocks noChangeAspect="1"/>
              </p:cNvSpPr>
              <p:nvPr/>
            </p:nvSpPr>
            <p:spPr bwMode="auto">
              <a:xfrm rot="10800000" flipH="1">
                <a:off x="867" y="355"/>
                <a:ext cx="113" cy="56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19 h 21600"/>
                  <a:gd name="T2" fmla="*/ 43197 w 43197"/>
                  <a:gd name="T3" fmla="*/ 21600 h 21600"/>
                  <a:gd name="T4" fmla="*/ 21597 w 431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5005" name="Arc 13"/>
              <p:cNvSpPr>
                <a:spLocks noChangeAspect="1"/>
              </p:cNvSpPr>
              <p:nvPr/>
            </p:nvSpPr>
            <p:spPr bwMode="auto">
              <a:xfrm rot="10800000" flipH="1">
                <a:off x="980" y="355"/>
                <a:ext cx="113" cy="71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19 h 21600"/>
                  <a:gd name="T2" fmla="*/ 43197 w 43197"/>
                  <a:gd name="T3" fmla="*/ 21600 h 21600"/>
                  <a:gd name="T4" fmla="*/ 21597 w 431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5006" name="Arc 14"/>
              <p:cNvSpPr>
                <a:spLocks noChangeAspect="1"/>
              </p:cNvSpPr>
              <p:nvPr/>
            </p:nvSpPr>
            <p:spPr bwMode="auto">
              <a:xfrm rot="10800000" flipH="1">
                <a:off x="1093" y="355"/>
                <a:ext cx="113" cy="71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19 h 21600"/>
                  <a:gd name="T2" fmla="*/ 43197 w 43197"/>
                  <a:gd name="T3" fmla="*/ 21600 h 21600"/>
                  <a:gd name="T4" fmla="*/ 21597 w 431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  <p:sp>
        <p:nvSpPr>
          <p:cNvPr id="85007" name="Text Box 15"/>
          <p:cNvSpPr txBox="1">
            <a:spLocks noChangeArrowheads="1"/>
          </p:cNvSpPr>
          <p:nvPr/>
        </p:nvSpPr>
        <p:spPr bwMode="auto">
          <a:xfrm>
            <a:off x="49213" y="5661025"/>
            <a:ext cx="396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cs-CZ" sz="1600">
                <a:solidFill>
                  <a:schemeClr val="tx1"/>
                </a:solidFill>
              </a:rPr>
              <a:t>5'</a:t>
            </a:r>
          </a:p>
        </p:txBody>
      </p:sp>
      <p:sp>
        <p:nvSpPr>
          <p:cNvPr id="85008" name="Text Box 16"/>
          <p:cNvSpPr txBox="1">
            <a:spLocks noChangeArrowheads="1"/>
          </p:cNvSpPr>
          <p:nvPr/>
        </p:nvSpPr>
        <p:spPr bwMode="auto">
          <a:xfrm>
            <a:off x="8585200" y="5684838"/>
            <a:ext cx="396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cs-CZ" sz="1600">
                <a:solidFill>
                  <a:schemeClr val="tx1"/>
                </a:solidFill>
              </a:rPr>
              <a:t>3'</a:t>
            </a:r>
          </a:p>
        </p:txBody>
      </p: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2092325" y="5259388"/>
            <a:ext cx="434975" cy="576262"/>
            <a:chOff x="1156" y="2205"/>
            <a:chExt cx="274" cy="363"/>
          </a:xfrm>
        </p:grpSpPr>
        <p:sp>
          <p:nvSpPr>
            <p:cNvPr id="85010" name="AutoShape 18"/>
            <p:cNvSpPr>
              <a:spLocks noChangeArrowheads="1"/>
            </p:cNvSpPr>
            <p:nvPr/>
          </p:nvSpPr>
          <p:spPr bwMode="auto">
            <a:xfrm>
              <a:off x="1224" y="2205"/>
              <a:ext cx="136" cy="273"/>
            </a:xfrm>
            <a:prstGeom prst="roundRect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5011" name="AutoShape 19"/>
            <p:cNvSpPr>
              <a:spLocks noChangeArrowheads="1"/>
            </p:cNvSpPr>
            <p:nvPr/>
          </p:nvSpPr>
          <p:spPr bwMode="auto">
            <a:xfrm rot="16200000">
              <a:off x="1225" y="2318"/>
              <a:ext cx="136" cy="274"/>
            </a:xfrm>
            <a:prstGeom prst="roundRect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5012" name="Oval 20"/>
            <p:cNvSpPr>
              <a:spLocks noChangeArrowheads="1"/>
            </p:cNvSpPr>
            <p:nvPr/>
          </p:nvSpPr>
          <p:spPr bwMode="auto">
            <a:xfrm>
              <a:off x="1202" y="2523"/>
              <a:ext cx="45" cy="45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5013" name="Oval 21"/>
            <p:cNvSpPr>
              <a:spLocks noChangeArrowheads="1"/>
            </p:cNvSpPr>
            <p:nvPr/>
          </p:nvSpPr>
          <p:spPr bwMode="auto">
            <a:xfrm>
              <a:off x="1338" y="2523"/>
              <a:ext cx="45" cy="45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5014" name="Oval 22"/>
            <p:cNvSpPr>
              <a:spLocks noChangeArrowheads="1"/>
            </p:cNvSpPr>
            <p:nvPr/>
          </p:nvSpPr>
          <p:spPr bwMode="auto">
            <a:xfrm>
              <a:off x="1269" y="2523"/>
              <a:ext cx="45" cy="45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85015" name="Line 23"/>
          <p:cNvSpPr>
            <a:spLocks noChangeShapeType="1"/>
          </p:cNvSpPr>
          <p:nvPr/>
        </p:nvSpPr>
        <p:spPr bwMode="auto">
          <a:xfrm>
            <a:off x="2308225" y="5116513"/>
            <a:ext cx="0" cy="142875"/>
          </a:xfrm>
          <a:prstGeom prst="line">
            <a:avLst/>
          </a:prstGeom>
          <a:noFill/>
          <a:ln w="254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85023" name="Text Box 31"/>
          <p:cNvSpPr txBox="1">
            <a:spLocks noChangeArrowheads="1"/>
          </p:cNvSpPr>
          <p:nvPr/>
        </p:nvSpPr>
        <p:spPr bwMode="auto">
          <a:xfrm>
            <a:off x="7289800" y="5853113"/>
            <a:ext cx="7858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cs-CZ" sz="1600">
                <a:solidFill>
                  <a:srgbClr val="3366FF"/>
                </a:solidFill>
              </a:rPr>
              <a:t>mRNA</a:t>
            </a:r>
          </a:p>
        </p:txBody>
      </p:sp>
      <p:sp>
        <p:nvSpPr>
          <p:cNvPr id="85024" name="Line 32"/>
          <p:cNvSpPr>
            <a:spLocks noChangeShapeType="1"/>
          </p:cNvSpPr>
          <p:nvPr/>
        </p:nvSpPr>
        <p:spPr bwMode="auto">
          <a:xfrm flipV="1">
            <a:off x="396875" y="5876925"/>
            <a:ext cx="8064500" cy="0"/>
          </a:xfrm>
          <a:prstGeom prst="line">
            <a:avLst/>
          </a:prstGeom>
          <a:noFill/>
          <a:ln w="2857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85025" name="Rectangle 33"/>
          <p:cNvSpPr>
            <a:spLocks noChangeArrowheads="1"/>
          </p:cNvSpPr>
          <p:nvPr/>
        </p:nvSpPr>
        <p:spPr bwMode="auto">
          <a:xfrm>
            <a:off x="2082800" y="5819775"/>
            <a:ext cx="466725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b">
            <a:spAutoFit/>
          </a:bodyPr>
          <a:lstStyle/>
          <a:p>
            <a:r>
              <a:rPr kumimoji="1" lang="cs-CZ" sz="1000">
                <a:solidFill>
                  <a:srgbClr val="FF0000"/>
                </a:solidFill>
                <a:latin typeface="Arial" charset="0"/>
              </a:rPr>
              <a:t>AUG</a:t>
            </a:r>
          </a:p>
        </p:txBody>
      </p:sp>
      <p:sp>
        <p:nvSpPr>
          <p:cNvPr id="85058" name="Line 66"/>
          <p:cNvSpPr>
            <a:spLocks noChangeShapeType="1"/>
          </p:cNvSpPr>
          <p:nvPr/>
        </p:nvSpPr>
        <p:spPr bwMode="auto">
          <a:xfrm>
            <a:off x="2368550" y="4876800"/>
            <a:ext cx="225425" cy="134938"/>
          </a:xfrm>
          <a:prstGeom prst="line">
            <a:avLst/>
          </a:prstGeom>
          <a:noFill/>
          <a:ln w="28575">
            <a:solidFill>
              <a:srgbClr val="CC00FF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85045" name="Rectangle 53"/>
          <p:cNvSpPr>
            <a:spLocks noChangeArrowheads="1"/>
          </p:cNvSpPr>
          <p:nvPr/>
        </p:nvSpPr>
        <p:spPr bwMode="auto">
          <a:xfrm>
            <a:off x="2008188" y="4813300"/>
            <a:ext cx="433387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1" lang="cs-CZ" sz="1200">
                <a:solidFill>
                  <a:schemeClr val="tx1"/>
                </a:solidFill>
              </a:rPr>
              <a:t>Met</a:t>
            </a:r>
          </a:p>
        </p:txBody>
      </p:sp>
      <p:grpSp>
        <p:nvGrpSpPr>
          <p:cNvPr id="6" name="Group 57"/>
          <p:cNvGrpSpPr>
            <a:grpSpLocks/>
          </p:cNvGrpSpPr>
          <p:nvPr/>
        </p:nvGrpSpPr>
        <p:grpSpPr bwMode="auto">
          <a:xfrm>
            <a:off x="2503488" y="5246688"/>
            <a:ext cx="434975" cy="576262"/>
            <a:chOff x="1156" y="2205"/>
            <a:chExt cx="274" cy="363"/>
          </a:xfrm>
        </p:grpSpPr>
        <p:sp>
          <p:nvSpPr>
            <p:cNvPr id="85050" name="AutoShape 58"/>
            <p:cNvSpPr>
              <a:spLocks noChangeArrowheads="1"/>
            </p:cNvSpPr>
            <p:nvPr/>
          </p:nvSpPr>
          <p:spPr bwMode="auto">
            <a:xfrm>
              <a:off x="1224" y="2205"/>
              <a:ext cx="136" cy="273"/>
            </a:xfrm>
            <a:prstGeom prst="roundRect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5051" name="AutoShape 59"/>
            <p:cNvSpPr>
              <a:spLocks noChangeArrowheads="1"/>
            </p:cNvSpPr>
            <p:nvPr/>
          </p:nvSpPr>
          <p:spPr bwMode="auto">
            <a:xfrm rot="16200000">
              <a:off x="1225" y="2318"/>
              <a:ext cx="136" cy="274"/>
            </a:xfrm>
            <a:prstGeom prst="roundRect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5052" name="Oval 60"/>
            <p:cNvSpPr>
              <a:spLocks noChangeArrowheads="1"/>
            </p:cNvSpPr>
            <p:nvPr/>
          </p:nvSpPr>
          <p:spPr bwMode="auto">
            <a:xfrm>
              <a:off x="1202" y="2523"/>
              <a:ext cx="45" cy="45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5053" name="Oval 61"/>
            <p:cNvSpPr>
              <a:spLocks noChangeArrowheads="1"/>
            </p:cNvSpPr>
            <p:nvPr/>
          </p:nvSpPr>
          <p:spPr bwMode="auto">
            <a:xfrm>
              <a:off x="1338" y="2523"/>
              <a:ext cx="45" cy="45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5054" name="Oval 62"/>
            <p:cNvSpPr>
              <a:spLocks noChangeArrowheads="1"/>
            </p:cNvSpPr>
            <p:nvPr/>
          </p:nvSpPr>
          <p:spPr bwMode="auto">
            <a:xfrm>
              <a:off x="1269" y="2523"/>
              <a:ext cx="45" cy="45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85055" name="Line 63"/>
          <p:cNvSpPr>
            <a:spLocks noChangeShapeType="1"/>
          </p:cNvSpPr>
          <p:nvPr/>
        </p:nvSpPr>
        <p:spPr bwMode="auto">
          <a:xfrm>
            <a:off x="2719388" y="5103813"/>
            <a:ext cx="0" cy="142875"/>
          </a:xfrm>
          <a:prstGeom prst="line">
            <a:avLst/>
          </a:prstGeom>
          <a:noFill/>
          <a:ln w="254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85056" name="Rectangle 64"/>
          <p:cNvSpPr>
            <a:spLocks noChangeArrowheads="1"/>
          </p:cNvSpPr>
          <p:nvPr/>
        </p:nvSpPr>
        <p:spPr bwMode="auto">
          <a:xfrm>
            <a:off x="2520950" y="4813300"/>
            <a:ext cx="433388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1" lang="cs-CZ" sz="1200">
                <a:solidFill>
                  <a:schemeClr val="tx1"/>
                </a:solidFill>
              </a:rPr>
              <a:t>aa</a:t>
            </a:r>
            <a:r>
              <a:rPr kumimoji="1" lang="cs-CZ" sz="1200" baseline="-250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185"/>
          <p:cNvSpPr>
            <a:spLocks noChangeArrowheads="1"/>
          </p:cNvSpPr>
          <p:nvPr/>
        </p:nvSpPr>
        <p:spPr bwMode="auto">
          <a:xfrm>
            <a:off x="1314450" y="7938"/>
            <a:ext cx="6497638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cs-CZ" sz="4000" dirty="0">
                <a:latin typeface="Arial" pitchFamily="34" charset="0"/>
                <a:cs typeface="Arial" pitchFamily="34" charset="0"/>
              </a:rPr>
              <a:t>Iniciace translace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" dur="500"/>
                                        <p:tgtEl>
                                          <p:spTgt spid="850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96296E-6 L 0.02084 -0.0576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50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" y="-2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0973 -0.0261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85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15" grpId="0" animBg="1"/>
      <p:bldP spid="85058" grpId="0" animBg="1"/>
      <p:bldP spid="85058" grpId="1" animBg="1"/>
      <p:bldP spid="8504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 noChangeAspect="1"/>
          </p:cNvGrpSpPr>
          <p:nvPr/>
        </p:nvGrpSpPr>
        <p:grpSpPr bwMode="auto">
          <a:xfrm>
            <a:off x="1512888" y="4902200"/>
            <a:ext cx="1530350" cy="1406525"/>
            <a:chOff x="952" y="2585"/>
            <a:chExt cx="482" cy="443"/>
          </a:xfrm>
        </p:grpSpPr>
        <p:grpSp>
          <p:nvGrpSpPr>
            <p:cNvPr id="3" name="Group 8"/>
            <p:cNvGrpSpPr>
              <a:grpSpLocks noChangeAspect="1"/>
            </p:cNvGrpSpPr>
            <p:nvPr/>
          </p:nvGrpSpPr>
          <p:grpSpPr bwMode="auto">
            <a:xfrm>
              <a:off x="952" y="2585"/>
              <a:ext cx="476" cy="283"/>
              <a:chOff x="1927" y="1792"/>
              <a:chExt cx="476" cy="283"/>
            </a:xfrm>
          </p:grpSpPr>
          <p:sp>
            <p:nvSpPr>
              <p:cNvPr id="86025" name="Freeform 9"/>
              <p:cNvSpPr>
                <a:spLocks noChangeAspect="1"/>
              </p:cNvSpPr>
              <p:nvPr/>
            </p:nvSpPr>
            <p:spPr bwMode="auto">
              <a:xfrm>
                <a:off x="1927" y="1792"/>
                <a:ext cx="476" cy="269"/>
              </a:xfrm>
              <a:custGeom>
                <a:avLst/>
                <a:gdLst/>
                <a:ahLst/>
                <a:cxnLst>
                  <a:cxn ang="0">
                    <a:pos x="438" y="30"/>
                  </a:cxn>
                  <a:cxn ang="0">
                    <a:pos x="256" y="30"/>
                  </a:cxn>
                  <a:cxn ang="0">
                    <a:pos x="166" y="120"/>
                  </a:cxn>
                  <a:cxn ang="0">
                    <a:pos x="30" y="347"/>
                  </a:cxn>
                  <a:cxn ang="0">
                    <a:pos x="75" y="574"/>
                  </a:cxn>
                  <a:cxn ang="0">
                    <a:pos x="483" y="619"/>
                  </a:cxn>
                  <a:cxn ang="0">
                    <a:pos x="846" y="529"/>
                  </a:cxn>
                  <a:cxn ang="0">
                    <a:pos x="755" y="211"/>
                  </a:cxn>
                  <a:cxn ang="0">
                    <a:pos x="619" y="30"/>
                  </a:cxn>
                  <a:cxn ang="0">
                    <a:pos x="347" y="30"/>
                  </a:cxn>
                </a:cxnLst>
                <a:rect l="0" t="0" r="r" b="b"/>
                <a:pathLst>
                  <a:path w="891" h="626">
                    <a:moveTo>
                      <a:pt x="438" y="30"/>
                    </a:moveTo>
                    <a:cubicBezTo>
                      <a:pt x="369" y="22"/>
                      <a:pt x="301" y="15"/>
                      <a:pt x="256" y="30"/>
                    </a:cubicBezTo>
                    <a:cubicBezTo>
                      <a:pt x="211" y="45"/>
                      <a:pt x="204" y="67"/>
                      <a:pt x="166" y="120"/>
                    </a:cubicBezTo>
                    <a:cubicBezTo>
                      <a:pt x="128" y="173"/>
                      <a:pt x="45" y="271"/>
                      <a:pt x="30" y="347"/>
                    </a:cubicBezTo>
                    <a:cubicBezTo>
                      <a:pt x="15" y="423"/>
                      <a:pt x="0" y="529"/>
                      <a:pt x="75" y="574"/>
                    </a:cubicBezTo>
                    <a:cubicBezTo>
                      <a:pt x="150" y="619"/>
                      <a:pt x="355" y="626"/>
                      <a:pt x="483" y="619"/>
                    </a:cubicBezTo>
                    <a:cubicBezTo>
                      <a:pt x="611" y="612"/>
                      <a:pt x="801" y="597"/>
                      <a:pt x="846" y="529"/>
                    </a:cubicBezTo>
                    <a:cubicBezTo>
                      <a:pt x="891" y="461"/>
                      <a:pt x="793" y="294"/>
                      <a:pt x="755" y="211"/>
                    </a:cubicBezTo>
                    <a:cubicBezTo>
                      <a:pt x="717" y="128"/>
                      <a:pt x="687" y="60"/>
                      <a:pt x="619" y="30"/>
                    </a:cubicBezTo>
                    <a:cubicBezTo>
                      <a:pt x="551" y="0"/>
                      <a:pt x="449" y="15"/>
                      <a:pt x="347" y="30"/>
                    </a:cubicBezTo>
                  </a:path>
                </a:pathLst>
              </a:custGeom>
              <a:solidFill>
                <a:srgbClr val="009900"/>
              </a:solidFill>
              <a:ln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3600" tIns="0" rIns="3600" bIns="0"/>
              <a:lstStyle/>
              <a:p>
                <a:endParaRPr lang="cs-CZ"/>
              </a:p>
            </p:txBody>
          </p:sp>
          <p:sp>
            <p:nvSpPr>
              <p:cNvPr id="86026" name="Arc 10"/>
              <p:cNvSpPr>
                <a:spLocks noChangeAspect="1"/>
              </p:cNvSpPr>
              <p:nvPr/>
            </p:nvSpPr>
            <p:spPr bwMode="auto">
              <a:xfrm flipH="1">
                <a:off x="2001" y="1933"/>
                <a:ext cx="113" cy="142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19 h 21600"/>
                  <a:gd name="T2" fmla="*/ 43197 w 43197"/>
                  <a:gd name="T3" fmla="*/ 21600 h 21600"/>
                  <a:gd name="T4" fmla="*/ 21597 w 431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cs-CZ"/>
                  <a:t>E</a:t>
                </a:r>
              </a:p>
            </p:txBody>
          </p:sp>
          <p:sp>
            <p:nvSpPr>
              <p:cNvPr id="86027" name="Arc 11"/>
              <p:cNvSpPr>
                <a:spLocks noChangeAspect="1"/>
              </p:cNvSpPr>
              <p:nvPr/>
            </p:nvSpPr>
            <p:spPr bwMode="auto">
              <a:xfrm flipH="1">
                <a:off x="2114" y="1933"/>
                <a:ext cx="113" cy="142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19 h 21600"/>
                  <a:gd name="T2" fmla="*/ 43197 w 43197"/>
                  <a:gd name="T3" fmla="*/ 21600 h 21600"/>
                  <a:gd name="T4" fmla="*/ 21597 w 431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cs-CZ"/>
                  <a:t>P</a:t>
                </a:r>
              </a:p>
            </p:txBody>
          </p:sp>
          <p:sp>
            <p:nvSpPr>
              <p:cNvPr id="86028" name="Arc 12"/>
              <p:cNvSpPr>
                <a:spLocks noChangeAspect="1"/>
              </p:cNvSpPr>
              <p:nvPr/>
            </p:nvSpPr>
            <p:spPr bwMode="auto">
              <a:xfrm flipH="1">
                <a:off x="2227" y="1933"/>
                <a:ext cx="113" cy="142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19 h 21600"/>
                  <a:gd name="T2" fmla="*/ 43197 w 43197"/>
                  <a:gd name="T3" fmla="*/ 21600 h 21600"/>
                  <a:gd name="T4" fmla="*/ 21597 w 431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cs-CZ"/>
                  <a:t>A</a:t>
                </a:r>
              </a:p>
            </p:txBody>
          </p:sp>
        </p:grpSp>
        <p:grpSp>
          <p:nvGrpSpPr>
            <p:cNvPr id="4" name="Group 13"/>
            <p:cNvGrpSpPr>
              <a:grpSpLocks noChangeAspect="1"/>
            </p:cNvGrpSpPr>
            <p:nvPr/>
          </p:nvGrpSpPr>
          <p:grpSpPr bwMode="auto">
            <a:xfrm>
              <a:off x="957" y="2845"/>
              <a:ext cx="477" cy="183"/>
              <a:chOff x="797" y="355"/>
              <a:chExt cx="477" cy="183"/>
            </a:xfrm>
          </p:grpSpPr>
          <p:sp>
            <p:nvSpPr>
              <p:cNvPr id="86030" name="AutoShape 14"/>
              <p:cNvSpPr>
                <a:spLocks noChangeAspect="1" noChangeArrowheads="1"/>
              </p:cNvSpPr>
              <p:nvPr/>
            </p:nvSpPr>
            <p:spPr bwMode="auto">
              <a:xfrm>
                <a:off x="797" y="360"/>
                <a:ext cx="477" cy="178"/>
              </a:xfrm>
              <a:prstGeom prst="roundRect">
                <a:avLst>
                  <a:gd name="adj" fmla="val 43171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3600" tIns="0" rIns="3600" bIns="0" anchor="ctr"/>
              <a:lstStyle/>
              <a:p>
                <a:endParaRPr lang="cs-CZ"/>
              </a:p>
            </p:txBody>
          </p:sp>
          <p:sp>
            <p:nvSpPr>
              <p:cNvPr id="86031" name="Arc 15"/>
              <p:cNvSpPr>
                <a:spLocks noChangeAspect="1"/>
              </p:cNvSpPr>
              <p:nvPr/>
            </p:nvSpPr>
            <p:spPr bwMode="auto">
              <a:xfrm rot="10800000" flipH="1">
                <a:off x="867" y="355"/>
                <a:ext cx="113" cy="56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19 h 21600"/>
                  <a:gd name="T2" fmla="*/ 43197 w 43197"/>
                  <a:gd name="T3" fmla="*/ 21600 h 21600"/>
                  <a:gd name="T4" fmla="*/ 21597 w 431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6032" name="Arc 16"/>
              <p:cNvSpPr>
                <a:spLocks noChangeAspect="1"/>
              </p:cNvSpPr>
              <p:nvPr/>
            </p:nvSpPr>
            <p:spPr bwMode="auto">
              <a:xfrm rot="10800000" flipH="1">
                <a:off x="980" y="355"/>
                <a:ext cx="113" cy="71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19 h 21600"/>
                  <a:gd name="T2" fmla="*/ 43197 w 43197"/>
                  <a:gd name="T3" fmla="*/ 21600 h 21600"/>
                  <a:gd name="T4" fmla="*/ 21597 w 431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6033" name="Arc 17"/>
              <p:cNvSpPr>
                <a:spLocks noChangeAspect="1"/>
              </p:cNvSpPr>
              <p:nvPr/>
            </p:nvSpPr>
            <p:spPr bwMode="auto">
              <a:xfrm rot="10800000" flipH="1">
                <a:off x="1093" y="355"/>
                <a:ext cx="113" cy="71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19 h 21600"/>
                  <a:gd name="T2" fmla="*/ 43197 w 43197"/>
                  <a:gd name="T3" fmla="*/ 21600 h 21600"/>
                  <a:gd name="T4" fmla="*/ 21597 w 431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  <p:sp>
        <p:nvSpPr>
          <p:cNvPr id="86034" name="Text Box 18"/>
          <p:cNvSpPr txBox="1">
            <a:spLocks noChangeArrowheads="1"/>
          </p:cNvSpPr>
          <p:nvPr/>
        </p:nvSpPr>
        <p:spPr bwMode="auto">
          <a:xfrm>
            <a:off x="49213" y="5661025"/>
            <a:ext cx="396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cs-CZ" sz="1600" dirty="0">
                <a:solidFill>
                  <a:schemeClr val="tx1"/>
                </a:solidFill>
              </a:rPr>
              <a:t>5'</a:t>
            </a:r>
          </a:p>
        </p:txBody>
      </p:sp>
      <p:sp>
        <p:nvSpPr>
          <p:cNvPr id="86035" name="Text Box 19"/>
          <p:cNvSpPr txBox="1">
            <a:spLocks noChangeArrowheads="1"/>
          </p:cNvSpPr>
          <p:nvPr/>
        </p:nvSpPr>
        <p:spPr bwMode="auto">
          <a:xfrm>
            <a:off x="8585200" y="5684838"/>
            <a:ext cx="396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cs-CZ" sz="1600" dirty="0">
                <a:solidFill>
                  <a:schemeClr val="tx1"/>
                </a:solidFill>
              </a:rPr>
              <a:t>3'</a:t>
            </a:r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2092325" y="5259388"/>
            <a:ext cx="434975" cy="576262"/>
            <a:chOff x="1156" y="2205"/>
            <a:chExt cx="274" cy="363"/>
          </a:xfrm>
        </p:grpSpPr>
        <p:sp>
          <p:nvSpPr>
            <p:cNvPr id="86037" name="AutoShape 21"/>
            <p:cNvSpPr>
              <a:spLocks noChangeArrowheads="1"/>
            </p:cNvSpPr>
            <p:nvPr/>
          </p:nvSpPr>
          <p:spPr bwMode="auto">
            <a:xfrm>
              <a:off x="1224" y="2205"/>
              <a:ext cx="136" cy="273"/>
            </a:xfrm>
            <a:prstGeom prst="roundRect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6038" name="AutoShape 22"/>
            <p:cNvSpPr>
              <a:spLocks noChangeArrowheads="1"/>
            </p:cNvSpPr>
            <p:nvPr/>
          </p:nvSpPr>
          <p:spPr bwMode="auto">
            <a:xfrm rot="16200000">
              <a:off x="1225" y="2318"/>
              <a:ext cx="136" cy="274"/>
            </a:xfrm>
            <a:prstGeom prst="roundRect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6039" name="Oval 23"/>
            <p:cNvSpPr>
              <a:spLocks noChangeArrowheads="1"/>
            </p:cNvSpPr>
            <p:nvPr/>
          </p:nvSpPr>
          <p:spPr bwMode="auto">
            <a:xfrm>
              <a:off x="1202" y="2523"/>
              <a:ext cx="45" cy="45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6040" name="Oval 24"/>
            <p:cNvSpPr>
              <a:spLocks noChangeArrowheads="1"/>
            </p:cNvSpPr>
            <p:nvPr/>
          </p:nvSpPr>
          <p:spPr bwMode="auto">
            <a:xfrm>
              <a:off x="1338" y="2523"/>
              <a:ext cx="45" cy="45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6041" name="Oval 25"/>
            <p:cNvSpPr>
              <a:spLocks noChangeArrowheads="1"/>
            </p:cNvSpPr>
            <p:nvPr/>
          </p:nvSpPr>
          <p:spPr bwMode="auto">
            <a:xfrm>
              <a:off x="1269" y="2523"/>
              <a:ext cx="45" cy="45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86043" name="Text Box 27"/>
          <p:cNvSpPr txBox="1">
            <a:spLocks noChangeArrowheads="1"/>
          </p:cNvSpPr>
          <p:nvPr/>
        </p:nvSpPr>
        <p:spPr bwMode="auto">
          <a:xfrm>
            <a:off x="7289800" y="5853113"/>
            <a:ext cx="7858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cs-CZ" sz="1600">
                <a:solidFill>
                  <a:srgbClr val="3366FF"/>
                </a:solidFill>
              </a:rPr>
              <a:t>mRNA</a:t>
            </a:r>
          </a:p>
        </p:txBody>
      </p:sp>
      <p:sp>
        <p:nvSpPr>
          <p:cNvPr id="86044" name="Line 28"/>
          <p:cNvSpPr>
            <a:spLocks noChangeShapeType="1"/>
          </p:cNvSpPr>
          <p:nvPr/>
        </p:nvSpPr>
        <p:spPr bwMode="auto">
          <a:xfrm flipV="1">
            <a:off x="396875" y="5876925"/>
            <a:ext cx="8064500" cy="0"/>
          </a:xfrm>
          <a:prstGeom prst="line">
            <a:avLst/>
          </a:prstGeom>
          <a:noFill/>
          <a:ln w="2857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86045" name="Rectangle 29"/>
          <p:cNvSpPr>
            <a:spLocks noChangeArrowheads="1"/>
          </p:cNvSpPr>
          <p:nvPr/>
        </p:nvSpPr>
        <p:spPr bwMode="auto">
          <a:xfrm>
            <a:off x="2082800" y="5819775"/>
            <a:ext cx="466725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b">
            <a:spAutoFit/>
          </a:bodyPr>
          <a:lstStyle/>
          <a:p>
            <a:r>
              <a:rPr kumimoji="1" lang="cs-CZ" sz="1000">
                <a:solidFill>
                  <a:srgbClr val="FF0000"/>
                </a:solidFill>
                <a:latin typeface="Arial" charset="0"/>
              </a:rPr>
              <a:t>AUG</a:t>
            </a:r>
          </a:p>
        </p:txBody>
      </p:sp>
      <p:sp>
        <p:nvSpPr>
          <p:cNvPr id="86046" name="Line 30"/>
          <p:cNvSpPr>
            <a:spLocks noChangeShapeType="1"/>
          </p:cNvSpPr>
          <p:nvPr/>
        </p:nvSpPr>
        <p:spPr bwMode="auto">
          <a:xfrm>
            <a:off x="2368550" y="4606925"/>
            <a:ext cx="314325" cy="225425"/>
          </a:xfrm>
          <a:prstGeom prst="line">
            <a:avLst/>
          </a:prstGeom>
          <a:noFill/>
          <a:ln w="28575">
            <a:solidFill>
              <a:srgbClr val="CC00FF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86050" name="Rectangle 34"/>
          <p:cNvSpPr>
            <a:spLocks noChangeArrowheads="1"/>
          </p:cNvSpPr>
          <p:nvPr/>
        </p:nvSpPr>
        <p:spPr bwMode="auto">
          <a:xfrm>
            <a:off x="2189163" y="4408488"/>
            <a:ext cx="433387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1" lang="cs-CZ" sz="1200">
                <a:solidFill>
                  <a:schemeClr val="tx1"/>
                </a:solidFill>
              </a:rPr>
              <a:t>Met</a:t>
            </a:r>
          </a:p>
        </p:txBody>
      </p: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2503488" y="5246688"/>
            <a:ext cx="434975" cy="576262"/>
            <a:chOff x="1156" y="2205"/>
            <a:chExt cx="274" cy="363"/>
          </a:xfrm>
        </p:grpSpPr>
        <p:sp>
          <p:nvSpPr>
            <p:cNvPr id="86053" name="AutoShape 37"/>
            <p:cNvSpPr>
              <a:spLocks noChangeArrowheads="1"/>
            </p:cNvSpPr>
            <p:nvPr/>
          </p:nvSpPr>
          <p:spPr bwMode="auto">
            <a:xfrm>
              <a:off x="1224" y="2205"/>
              <a:ext cx="136" cy="273"/>
            </a:xfrm>
            <a:prstGeom prst="roundRect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6054" name="AutoShape 38"/>
            <p:cNvSpPr>
              <a:spLocks noChangeArrowheads="1"/>
            </p:cNvSpPr>
            <p:nvPr/>
          </p:nvSpPr>
          <p:spPr bwMode="auto">
            <a:xfrm rot="16200000">
              <a:off x="1225" y="2318"/>
              <a:ext cx="136" cy="274"/>
            </a:xfrm>
            <a:prstGeom prst="roundRect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6055" name="Oval 39"/>
            <p:cNvSpPr>
              <a:spLocks noChangeArrowheads="1"/>
            </p:cNvSpPr>
            <p:nvPr/>
          </p:nvSpPr>
          <p:spPr bwMode="auto">
            <a:xfrm>
              <a:off x="1202" y="2523"/>
              <a:ext cx="45" cy="45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6056" name="Oval 40"/>
            <p:cNvSpPr>
              <a:spLocks noChangeArrowheads="1"/>
            </p:cNvSpPr>
            <p:nvPr/>
          </p:nvSpPr>
          <p:spPr bwMode="auto">
            <a:xfrm>
              <a:off x="1338" y="2523"/>
              <a:ext cx="45" cy="45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6057" name="Oval 41"/>
            <p:cNvSpPr>
              <a:spLocks noChangeArrowheads="1"/>
            </p:cNvSpPr>
            <p:nvPr/>
          </p:nvSpPr>
          <p:spPr bwMode="auto">
            <a:xfrm>
              <a:off x="1269" y="2523"/>
              <a:ext cx="45" cy="45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86058" name="Line 42"/>
          <p:cNvSpPr>
            <a:spLocks noChangeShapeType="1"/>
          </p:cNvSpPr>
          <p:nvPr/>
        </p:nvSpPr>
        <p:spPr bwMode="auto">
          <a:xfrm>
            <a:off x="2719388" y="5103813"/>
            <a:ext cx="0" cy="142875"/>
          </a:xfrm>
          <a:prstGeom prst="line">
            <a:avLst/>
          </a:prstGeom>
          <a:noFill/>
          <a:ln w="254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86059" name="Rectangle 43"/>
          <p:cNvSpPr>
            <a:spLocks noChangeArrowheads="1"/>
          </p:cNvSpPr>
          <p:nvPr/>
        </p:nvSpPr>
        <p:spPr bwMode="auto">
          <a:xfrm>
            <a:off x="2503488" y="4814888"/>
            <a:ext cx="433387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1" lang="cs-CZ" sz="1200">
                <a:solidFill>
                  <a:schemeClr val="tx1"/>
                </a:solidFill>
              </a:rPr>
              <a:t>aa</a:t>
            </a:r>
            <a:r>
              <a:rPr kumimoji="1" lang="cs-CZ" sz="1200" baseline="-250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185"/>
          <p:cNvSpPr>
            <a:spLocks noChangeArrowheads="1"/>
          </p:cNvSpPr>
          <p:nvPr/>
        </p:nvSpPr>
        <p:spPr bwMode="auto">
          <a:xfrm>
            <a:off x="1314450" y="7938"/>
            <a:ext cx="6497638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cs-CZ" sz="4000" dirty="0">
                <a:latin typeface="Arial" pitchFamily="34" charset="0"/>
                <a:cs typeface="Arial" pitchFamily="34" charset="0"/>
              </a:rPr>
              <a:t>Iniciace translace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59259E-6 L 0.04444 -0.0011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81481E-6 C -0.01996 -0.00162 -0.03976 -0.00324 -0.0625 -0.01667 C -0.08524 -0.03009 -0.11354 -0.05278 -0.13663 -0.08056 C -0.15972 -0.10834 -0.18038 -0.14584 -0.20104 -0.18334 " pathEditMode="relative" ptsTypes="aa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76875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cs-CZ" sz="1800" b="1" u="sng" dirty="0" smtClean="0">
                <a:latin typeface="Arial" pitchFamily="34" charset="0"/>
                <a:cs typeface="Arial" pitchFamily="34" charset="0"/>
              </a:rPr>
              <a:t>Elongace ( prodlužování řetězce)</a:t>
            </a:r>
          </a:p>
          <a:p>
            <a:r>
              <a:rPr lang="cs-CZ" sz="1800" b="1" dirty="0" smtClean="0">
                <a:latin typeface="Arial" pitchFamily="34" charset="0"/>
                <a:cs typeface="Arial" pitchFamily="34" charset="0"/>
              </a:rPr>
              <a:t>Ribozom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čte kodony mRNA 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ve směru 5‘ – 3‘ 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=pohybuje se směrem doprava </a:t>
            </a:r>
            <a:endParaRPr lang="cs-CZ" sz="1800" dirty="0"/>
          </a:p>
          <a:p>
            <a:r>
              <a:rPr lang="cs-CZ" sz="1800" b="1" dirty="0">
                <a:latin typeface="Arial" pitchFamily="34" charset="0"/>
                <a:cs typeface="Arial" pitchFamily="34" charset="0"/>
              </a:rPr>
              <a:t>Polypeptidový řetězec 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roste směrem </a:t>
            </a:r>
            <a:r>
              <a:rPr lang="cs-CZ" sz="1800" b="1" dirty="0">
                <a:latin typeface="Arial" pitchFamily="34" charset="0"/>
                <a:cs typeface="Arial" pitchFamily="34" charset="0"/>
              </a:rPr>
              <a:t>od N-konce k C-konci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. </a:t>
            </a: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Neustále se opakuje 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tříkrokový cyklus </a:t>
            </a:r>
          </a:p>
          <a:p>
            <a:pPr marL="342900" lvl="1" indent="-342900">
              <a:buNone/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marL="914400" lvl="1" indent="-514350">
              <a:buFont typeface="+mj-lt"/>
              <a:buAutoNum type="arabicParenR"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ribozom přijímá nabité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tRNA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komplementárních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anikodonů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, vážou se do  A místa</a:t>
            </a:r>
            <a:endParaRPr lang="cs-CZ" sz="1800" dirty="0">
              <a:latin typeface="Arial" pitchFamily="34" charset="0"/>
              <a:cs typeface="Arial" pitchFamily="34" charset="0"/>
            </a:endParaRPr>
          </a:p>
          <a:p>
            <a:pPr marL="914400" lvl="1" indent="-514350">
              <a:buNone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 </a:t>
            </a:r>
            <a:endParaRPr lang="cs-CZ" dirty="0"/>
          </a:p>
          <a:p>
            <a:endParaRPr lang="cs-CZ" b="1" dirty="0"/>
          </a:p>
        </p:txBody>
      </p:sp>
      <p:grpSp>
        <p:nvGrpSpPr>
          <p:cNvPr id="63" name="Group 72"/>
          <p:cNvGrpSpPr>
            <a:grpSpLocks noChangeAspect="1"/>
          </p:cNvGrpSpPr>
          <p:nvPr/>
        </p:nvGrpSpPr>
        <p:grpSpPr bwMode="auto">
          <a:xfrm>
            <a:off x="1511300" y="4902200"/>
            <a:ext cx="1530350" cy="1406525"/>
            <a:chOff x="952" y="2585"/>
            <a:chExt cx="482" cy="443"/>
          </a:xfrm>
        </p:grpSpPr>
        <p:grpSp>
          <p:nvGrpSpPr>
            <p:cNvPr id="64" name="Group 73"/>
            <p:cNvGrpSpPr>
              <a:grpSpLocks noChangeAspect="1"/>
            </p:cNvGrpSpPr>
            <p:nvPr/>
          </p:nvGrpSpPr>
          <p:grpSpPr bwMode="auto">
            <a:xfrm>
              <a:off x="952" y="2585"/>
              <a:ext cx="476" cy="283"/>
              <a:chOff x="1927" y="1792"/>
              <a:chExt cx="476" cy="283"/>
            </a:xfrm>
          </p:grpSpPr>
          <p:sp>
            <p:nvSpPr>
              <p:cNvPr id="70" name="Freeform 74"/>
              <p:cNvSpPr>
                <a:spLocks noChangeAspect="1"/>
              </p:cNvSpPr>
              <p:nvPr/>
            </p:nvSpPr>
            <p:spPr bwMode="auto">
              <a:xfrm>
                <a:off x="1927" y="1792"/>
                <a:ext cx="476" cy="269"/>
              </a:xfrm>
              <a:custGeom>
                <a:avLst/>
                <a:gdLst/>
                <a:ahLst/>
                <a:cxnLst>
                  <a:cxn ang="0">
                    <a:pos x="438" y="30"/>
                  </a:cxn>
                  <a:cxn ang="0">
                    <a:pos x="256" y="30"/>
                  </a:cxn>
                  <a:cxn ang="0">
                    <a:pos x="166" y="120"/>
                  </a:cxn>
                  <a:cxn ang="0">
                    <a:pos x="30" y="347"/>
                  </a:cxn>
                  <a:cxn ang="0">
                    <a:pos x="75" y="574"/>
                  </a:cxn>
                  <a:cxn ang="0">
                    <a:pos x="483" y="619"/>
                  </a:cxn>
                  <a:cxn ang="0">
                    <a:pos x="846" y="529"/>
                  </a:cxn>
                  <a:cxn ang="0">
                    <a:pos x="755" y="211"/>
                  </a:cxn>
                  <a:cxn ang="0">
                    <a:pos x="619" y="30"/>
                  </a:cxn>
                  <a:cxn ang="0">
                    <a:pos x="347" y="30"/>
                  </a:cxn>
                </a:cxnLst>
                <a:rect l="0" t="0" r="r" b="b"/>
                <a:pathLst>
                  <a:path w="891" h="626">
                    <a:moveTo>
                      <a:pt x="438" y="30"/>
                    </a:moveTo>
                    <a:cubicBezTo>
                      <a:pt x="369" y="22"/>
                      <a:pt x="301" y="15"/>
                      <a:pt x="256" y="30"/>
                    </a:cubicBezTo>
                    <a:cubicBezTo>
                      <a:pt x="211" y="45"/>
                      <a:pt x="204" y="67"/>
                      <a:pt x="166" y="120"/>
                    </a:cubicBezTo>
                    <a:cubicBezTo>
                      <a:pt x="128" y="173"/>
                      <a:pt x="45" y="271"/>
                      <a:pt x="30" y="347"/>
                    </a:cubicBezTo>
                    <a:cubicBezTo>
                      <a:pt x="15" y="423"/>
                      <a:pt x="0" y="529"/>
                      <a:pt x="75" y="574"/>
                    </a:cubicBezTo>
                    <a:cubicBezTo>
                      <a:pt x="150" y="619"/>
                      <a:pt x="355" y="626"/>
                      <a:pt x="483" y="619"/>
                    </a:cubicBezTo>
                    <a:cubicBezTo>
                      <a:pt x="611" y="612"/>
                      <a:pt x="801" y="597"/>
                      <a:pt x="846" y="529"/>
                    </a:cubicBezTo>
                    <a:cubicBezTo>
                      <a:pt x="891" y="461"/>
                      <a:pt x="793" y="294"/>
                      <a:pt x="755" y="211"/>
                    </a:cubicBezTo>
                    <a:cubicBezTo>
                      <a:pt x="717" y="128"/>
                      <a:pt x="687" y="60"/>
                      <a:pt x="619" y="30"/>
                    </a:cubicBezTo>
                    <a:cubicBezTo>
                      <a:pt x="551" y="0"/>
                      <a:pt x="449" y="15"/>
                      <a:pt x="347" y="30"/>
                    </a:cubicBezTo>
                  </a:path>
                </a:pathLst>
              </a:custGeom>
              <a:solidFill>
                <a:srgbClr val="009900"/>
              </a:solidFill>
              <a:ln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3600" tIns="0" rIns="3600" bIns="0"/>
              <a:lstStyle/>
              <a:p>
                <a:endParaRPr lang="cs-CZ"/>
              </a:p>
            </p:txBody>
          </p:sp>
          <p:sp>
            <p:nvSpPr>
              <p:cNvPr id="71" name="Arc 75"/>
              <p:cNvSpPr>
                <a:spLocks noChangeAspect="1"/>
              </p:cNvSpPr>
              <p:nvPr/>
            </p:nvSpPr>
            <p:spPr bwMode="auto">
              <a:xfrm flipH="1">
                <a:off x="2001" y="1933"/>
                <a:ext cx="113" cy="142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19 h 21600"/>
                  <a:gd name="T2" fmla="*/ 43197 w 43197"/>
                  <a:gd name="T3" fmla="*/ 21600 h 21600"/>
                  <a:gd name="T4" fmla="*/ 21597 w 431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cs-CZ"/>
                  <a:t>E</a:t>
                </a:r>
              </a:p>
            </p:txBody>
          </p:sp>
          <p:sp>
            <p:nvSpPr>
              <p:cNvPr id="72" name="Arc 76"/>
              <p:cNvSpPr>
                <a:spLocks noChangeAspect="1"/>
              </p:cNvSpPr>
              <p:nvPr/>
            </p:nvSpPr>
            <p:spPr bwMode="auto">
              <a:xfrm flipH="1">
                <a:off x="2114" y="1933"/>
                <a:ext cx="113" cy="142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19 h 21600"/>
                  <a:gd name="T2" fmla="*/ 43197 w 43197"/>
                  <a:gd name="T3" fmla="*/ 21600 h 21600"/>
                  <a:gd name="T4" fmla="*/ 21597 w 431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cs-CZ"/>
                  <a:t>P</a:t>
                </a:r>
              </a:p>
            </p:txBody>
          </p:sp>
          <p:sp>
            <p:nvSpPr>
              <p:cNvPr id="73" name="Arc 77"/>
              <p:cNvSpPr>
                <a:spLocks noChangeAspect="1"/>
              </p:cNvSpPr>
              <p:nvPr/>
            </p:nvSpPr>
            <p:spPr bwMode="auto">
              <a:xfrm flipH="1">
                <a:off x="2227" y="1933"/>
                <a:ext cx="113" cy="142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19 h 21600"/>
                  <a:gd name="T2" fmla="*/ 43197 w 43197"/>
                  <a:gd name="T3" fmla="*/ 21600 h 21600"/>
                  <a:gd name="T4" fmla="*/ 21597 w 431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cs-CZ"/>
                  <a:t>A</a:t>
                </a:r>
              </a:p>
            </p:txBody>
          </p:sp>
        </p:grpSp>
        <p:grpSp>
          <p:nvGrpSpPr>
            <p:cNvPr id="65" name="Group 78"/>
            <p:cNvGrpSpPr>
              <a:grpSpLocks noChangeAspect="1"/>
            </p:cNvGrpSpPr>
            <p:nvPr/>
          </p:nvGrpSpPr>
          <p:grpSpPr bwMode="auto">
            <a:xfrm>
              <a:off x="957" y="2845"/>
              <a:ext cx="477" cy="183"/>
              <a:chOff x="797" y="355"/>
              <a:chExt cx="477" cy="183"/>
            </a:xfrm>
          </p:grpSpPr>
          <p:sp>
            <p:nvSpPr>
              <p:cNvPr id="66" name="AutoShape 79"/>
              <p:cNvSpPr>
                <a:spLocks noChangeAspect="1" noChangeArrowheads="1"/>
              </p:cNvSpPr>
              <p:nvPr/>
            </p:nvSpPr>
            <p:spPr bwMode="auto">
              <a:xfrm>
                <a:off x="797" y="360"/>
                <a:ext cx="477" cy="178"/>
              </a:xfrm>
              <a:prstGeom prst="roundRect">
                <a:avLst>
                  <a:gd name="adj" fmla="val 43171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3600" tIns="0" rIns="3600" bIns="0" anchor="ctr"/>
              <a:lstStyle/>
              <a:p>
                <a:endParaRPr lang="cs-CZ"/>
              </a:p>
            </p:txBody>
          </p:sp>
          <p:sp>
            <p:nvSpPr>
              <p:cNvPr id="67" name="Arc 80"/>
              <p:cNvSpPr>
                <a:spLocks noChangeAspect="1"/>
              </p:cNvSpPr>
              <p:nvPr/>
            </p:nvSpPr>
            <p:spPr bwMode="auto">
              <a:xfrm rot="10800000" flipH="1">
                <a:off x="867" y="355"/>
                <a:ext cx="113" cy="56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19 h 21600"/>
                  <a:gd name="T2" fmla="*/ 43197 w 43197"/>
                  <a:gd name="T3" fmla="*/ 21600 h 21600"/>
                  <a:gd name="T4" fmla="*/ 21597 w 431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8" name="Arc 81"/>
              <p:cNvSpPr>
                <a:spLocks noChangeAspect="1"/>
              </p:cNvSpPr>
              <p:nvPr/>
            </p:nvSpPr>
            <p:spPr bwMode="auto">
              <a:xfrm rot="10800000" flipH="1">
                <a:off x="980" y="355"/>
                <a:ext cx="113" cy="71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19 h 21600"/>
                  <a:gd name="T2" fmla="*/ 43197 w 43197"/>
                  <a:gd name="T3" fmla="*/ 21600 h 21600"/>
                  <a:gd name="T4" fmla="*/ 21597 w 431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9" name="Arc 82"/>
              <p:cNvSpPr>
                <a:spLocks noChangeAspect="1"/>
              </p:cNvSpPr>
              <p:nvPr/>
            </p:nvSpPr>
            <p:spPr bwMode="auto">
              <a:xfrm rot="10800000" flipH="1">
                <a:off x="1093" y="355"/>
                <a:ext cx="113" cy="71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19 h 21600"/>
                  <a:gd name="T2" fmla="*/ 43197 w 43197"/>
                  <a:gd name="T3" fmla="*/ 21600 h 21600"/>
                  <a:gd name="T4" fmla="*/ 21597 w 431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  <p:grpSp>
        <p:nvGrpSpPr>
          <p:cNvPr id="74" name="Group 39"/>
          <p:cNvGrpSpPr>
            <a:grpSpLocks/>
          </p:cNvGrpSpPr>
          <p:nvPr/>
        </p:nvGrpSpPr>
        <p:grpSpPr bwMode="auto">
          <a:xfrm>
            <a:off x="2090738" y="5259388"/>
            <a:ext cx="434975" cy="576262"/>
            <a:chOff x="1156" y="2205"/>
            <a:chExt cx="274" cy="363"/>
          </a:xfrm>
        </p:grpSpPr>
        <p:sp>
          <p:nvSpPr>
            <p:cNvPr id="75" name="AutoShape 40"/>
            <p:cNvSpPr>
              <a:spLocks noChangeArrowheads="1"/>
            </p:cNvSpPr>
            <p:nvPr/>
          </p:nvSpPr>
          <p:spPr bwMode="auto">
            <a:xfrm>
              <a:off x="1224" y="2205"/>
              <a:ext cx="136" cy="273"/>
            </a:xfrm>
            <a:prstGeom prst="roundRect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6" name="AutoShape 41"/>
            <p:cNvSpPr>
              <a:spLocks noChangeArrowheads="1"/>
            </p:cNvSpPr>
            <p:nvPr/>
          </p:nvSpPr>
          <p:spPr bwMode="auto">
            <a:xfrm rot="16200000">
              <a:off x="1225" y="2318"/>
              <a:ext cx="136" cy="274"/>
            </a:xfrm>
            <a:prstGeom prst="roundRect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7" name="Oval 42"/>
            <p:cNvSpPr>
              <a:spLocks noChangeArrowheads="1"/>
            </p:cNvSpPr>
            <p:nvPr/>
          </p:nvSpPr>
          <p:spPr bwMode="auto">
            <a:xfrm>
              <a:off x="1202" y="2523"/>
              <a:ext cx="45" cy="45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8" name="Oval 43"/>
            <p:cNvSpPr>
              <a:spLocks noChangeArrowheads="1"/>
            </p:cNvSpPr>
            <p:nvPr/>
          </p:nvSpPr>
          <p:spPr bwMode="auto">
            <a:xfrm>
              <a:off x="1338" y="2523"/>
              <a:ext cx="45" cy="45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9" name="Oval 44"/>
            <p:cNvSpPr>
              <a:spLocks noChangeArrowheads="1"/>
            </p:cNvSpPr>
            <p:nvPr/>
          </p:nvSpPr>
          <p:spPr bwMode="auto">
            <a:xfrm>
              <a:off x="1269" y="2523"/>
              <a:ext cx="45" cy="45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80" name="Line 45"/>
          <p:cNvSpPr>
            <a:spLocks noChangeShapeType="1"/>
          </p:cNvSpPr>
          <p:nvPr/>
        </p:nvSpPr>
        <p:spPr bwMode="auto">
          <a:xfrm>
            <a:off x="2306638" y="5116513"/>
            <a:ext cx="0" cy="142875"/>
          </a:xfrm>
          <a:prstGeom prst="line">
            <a:avLst/>
          </a:prstGeom>
          <a:noFill/>
          <a:ln w="254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81" name="Oval 47"/>
          <p:cNvSpPr>
            <a:spLocks noChangeArrowheads="1"/>
          </p:cNvSpPr>
          <p:nvPr/>
        </p:nvSpPr>
        <p:spPr bwMode="auto">
          <a:xfrm>
            <a:off x="2124075" y="4797425"/>
            <a:ext cx="360363" cy="360363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1" lang="cs-CZ" sz="1200">
                <a:solidFill>
                  <a:schemeClr val="tx1"/>
                </a:solidFill>
              </a:rPr>
              <a:t>aa</a:t>
            </a:r>
            <a:r>
              <a:rPr kumimoji="1" lang="cs-CZ" sz="1200" baseline="-25000">
                <a:solidFill>
                  <a:schemeClr val="tx1"/>
                </a:solidFill>
              </a:rPr>
              <a:t>3</a:t>
            </a:r>
            <a:endParaRPr kumimoji="1" lang="cs-CZ" sz="1200">
              <a:solidFill>
                <a:schemeClr val="tx1"/>
              </a:solidFill>
            </a:endParaRPr>
          </a:p>
        </p:txBody>
      </p:sp>
      <p:sp>
        <p:nvSpPr>
          <p:cNvPr id="82" name="Oval 49"/>
          <p:cNvSpPr>
            <a:spLocks noChangeArrowheads="1"/>
          </p:cNvSpPr>
          <p:nvPr/>
        </p:nvSpPr>
        <p:spPr bwMode="auto">
          <a:xfrm>
            <a:off x="1692275" y="4797425"/>
            <a:ext cx="360363" cy="360363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1" lang="cs-CZ" sz="1200">
                <a:solidFill>
                  <a:schemeClr val="tx1"/>
                </a:solidFill>
              </a:rPr>
              <a:t>aa</a:t>
            </a:r>
            <a:r>
              <a:rPr kumimoji="1" lang="cs-CZ" sz="1200" baseline="-25000">
                <a:solidFill>
                  <a:schemeClr val="tx1"/>
                </a:solidFill>
              </a:rPr>
              <a:t>2</a:t>
            </a:r>
            <a:endParaRPr kumimoji="1" lang="cs-CZ" sz="1200">
              <a:solidFill>
                <a:schemeClr val="tx1"/>
              </a:solidFill>
            </a:endParaRPr>
          </a:p>
        </p:txBody>
      </p:sp>
      <p:sp>
        <p:nvSpPr>
          <p:cNvPr id="83" name="Oval 50"/>
          <p:cNvSpPr>
            <a:spLocks noChangeArrowheads="1"/>
          </p:cNvSpPr>
          <p:nvPr/>
        </p:nvSpPr>
        <p:spPr bwMode="auto">
          <a:xfrm>
            <a:off x="1258888" y="4652963"/>
            <a:ext cx="360362" cy="360362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1" lang="cs-CZ" sz="1200">
                <a:solidFill>
                  <a:schemeClr val="tx1"/>
                </a:solidFill>
              </a:rPr>
              <a:t>aa</a:t>
            </a:r>
            <a:r>
              <a:rPr kumimoji="1" lang="cs-CZ" sz="1200" baseline="-25000">
                <a:solidFill>
                  <a:schemeClr val="tx1"/>
                </a:solidFill>
              </a:rPr>
              <a:t>1</a:t>
            </a:r>
            <a:endParaRPr kumimoji="1" lang="cs-CZ" sz="1200">
              <a:solidFill>
                <a:schemeClr val="tx1"/>
              </a:solidFill>
            </a:endParaRPr>
          </a:p>
        </p:txBody>
      </p:sp>
      <p:cxnSp>
        <p:nvCxnSpPr>
          <p:cNvPr id="84" name="AutoShape 51"/>
          <p:cNvCxnSpPr>
            <a:cxnSpLocks noChangeShapeType="1"/>
            <a:stCxn id="82" idx="6"/>
            <a:endCxn id="81" idx="2"/>
          </p:cNvCxnSpPr>
          <p:nvPr/>
        </p:nvCxnSpPr>
        <p:spPr bwMode="auto">
          <a:xfrm>
            <a:off x="2052638" y="4978400"/>
            <a:ext cx="71437" cy="0"/>
          </a:xfrm>
          <a:prstGeom prst="straightConnector1">
            <a:avLst/>
          </a:prstGeom>
          <a:noFill/>
          <a:ln w="28575">
            <a:solidFill>
              <a:srgbClr val="CC00FF"/>
            </a:solidFill>
            <a:miter lim="800000"/>
            <a:headEnd/>
            <a:tailEnd/>
          </a:ln>
          <a:effectLst/>
        </p:spPr>
      </p:cxnSp>
      <p:cxnSp>
        <p:nvCxnSpPr>
          <p:cNvPr id="85" name="AutoShape 52"/>
          <p:cNvCxnSpPr>
            <a:cxnSpLocks noChangeShapeType="1"/>
            <a:stCxn id="83" idx="5"/>
            <a:endCxn id="82" idx="2"/>
          </p:cNvCxnSpPr>
          <p:nvPr/>
        </p:nvCxnSpPr>
        <p:spPr bwMode="auto">
          <a:xfrm>
            <a:off x="1566863" y="4960938"/>
            <a:ext cx="125412" cy="17462"/>
          </a:xfrm>
          <a:prstGeom prst="straightConnector1">
            <a:avLst/>
          </a:prstGeom>
          <a:noFill/>
          <a:ln w="28575">
            <a:solidFill>
              <a:srgbClr val="CC00FF"/>
            </a:solidFill>
            <a:miter lim="800000"/>
            <a:headEnd/>
            <a:tailEnd/>
          </a:ln>
          <a:effectLst/>
        </p:spPr>
      </p:cxnSp>
      <p:sp>
        <p:nvSpPr>
          <p:cNvPr id="86" name="Text Box 53"/>
          <p:cNvSpPr txBox="1">
            <a:spLocks noChangeArrowheads="1"/>
          </p:cNvSpPr>
          <p:nvPr/>
        </p:nvSpPr>
        <p:spPr bwMode="auto">
          <a:xfrm>
            <a:off x="611188" y="4676775"/>
            <a:ext cx="4873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cs-CZ" sz="1200">
                <a:solidFill>
                  <a:srgbClr val="0000FF"/>
                </a:solidFill>
              </a:rPr>
              <a:t>NH</a:t>
            </a:r>
            <a:r>
              <a:rPr kumimoji="1" lang="cs-CZ" sz="1200" baseline="-25000">
                <a:solidFill>
                  <a:srgbClr val="0000FF"/>
                </a:solidFill>
              </a:rPr>
              <a:t>2</a:t>
            </a:r>
            <a:endParaRPr kumimoji="1" lang="cs-CZ" sz="1200">
              <a:solidFill>
                <a:srgbClr val="0000FF"/>
              </a:solidFill>
            </a:endParaRPr>
          </a:p>
        </p:txBody>
      </p:sp>
      <p:sp>
        <p:nvSpPr>
          <p:cNvPr id="87" name="Line 55"/>
          <p:cNvSpPr>
            <a:spLocks noChangeShapeType="1"/>
          </p:cNvSpPr>
          <p:nvPr/>
        </p:nvSpPr>
        <p:spPr bwMode="auto">
          <a:xfrm flipH="1">
            <a:off x="1042988" y="4797425"/>
            <a:ext cx="215900" cy="0"/>
          </a:xfrm>
          <a:prstGeom prst="line">
            <a:avLst/>
          </a:prstGeom>
          <a:noFill/>
          <a:ln w="28575">
            <a:solidFill>
              <a:srgbClr val="CC00FF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88" name="Text Box 65"/>
          <p:cNvSpPr txBox="1">
            <a:spLocks noChangeArrowheads="1"/>
          </p:cNvSpPr>
          <p:nvPr/>
        </p:nvSpPr>
        <p:spPr bwMode="auto">
          <a:xfrm>
            <a:off x="7288213" y="5853113"/>
            <a:ext cx="7858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cs-CZ" sz="1600">
                <a:solidFill>
                  <a:srgbClr val="3366FF"/>
                </a:solidFill>
              </a:rPr>
              <a:t>mRNA</a:t>
            </a:r>
          </a:p>
        </p:txBody>
      </p:sp>
      <p:grpSp>
        <p:nvGrpSpPr>
          <p:cNvPr id="89" name="Group 67"/>
          <p:cNvGrpSpPr>
            <a:grpSpLocks/>
          </p:cNvGrpSpPr>
          <p:nvPr/>
        </p:nvGrpSpPr>
        <p:grpSpPr bwMode="auto">
          <a:xfrm>
            <a:off x="4356100" y="3068638"/>
            <a:ext cx="434975" cy="1079500"/>
            <a:chOff x="2653" y="2478"/>
            <a:chExt cx="274" cy="680"/>
          </a:xfrm>
        </p:grpSpPr>
        <p:grpSp>
          <p:nvGrpSpPr>
            <p:cNvPr id="90" name="Group 57"/>
            <p:cNvGrpSpPr>
              <a:grpSpLocks/>
            </p:cNvGrpSpPr>
            <p:nvPr/>
          </p:nvGrpSpPr>
          <p:grpSpPr bwMode="auto">
            <a:xfrm>
              <a:off x="2653" y="2795"/>
              <a:ext cx="274" cy="363"/>
              <a:chOff x="1156" y="2205"/>
              <a:chExt cx="274" cy="363"/>
            </a:xfrm>
          </p:grpSpPr>
          <p:sp>
            <p:nvSpPr>
              <p:cNvPr id="93" name="AutoShape 58"/>
              <p:cNvSpPr>
                <a:spLocks noChangeArrowheads="1"/>
              </p:cNvSpPr>
              <p:nvPr/>
            </p:nvSpPr>
            <p:spPr bwMode="auto">
              <a:xfrm>
                <a:off x="1224" y="2205"/>
                <a:ext cx="136" cy="273"/>
              </a:xfrm>
              <a:prstGeom prst="roundRect">
                <a:avLst>
                  <a:gd name="adj" fmla="val 50000"/>
                </a:avLst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4" name="AutoShape 59"/>
              <p:cNvSpPr>
                <a:spLocks noChangeArrowheads="1"/>
              </p:cNvSpPr>
              <p:nvPr/>
            </p:nvSpPr>
            <p:spPr bwMode="auto">
              <a:xfrm rot="16200000">
                <a:off x="1225" y="2318"/>
                <a:ext cx="136" cy="274"/>
              </a:xfrm>
              <a:prstGeom prst="roundRect">
                <a:avLst>
                  <a:gd name="adj" fmla="val 50000"/>
                </a:avLst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5" name="Oval 60"/>
              <p:cNvSpPr>
                <a:spLocks noChangeArrowheads="1"/>
              </p:cNvSpPr>
              <p:nvPr/>
            </p:nvSpPr>
            <p:spPr bwMode="auto">
              <a:xfrm>
                <a:off x="1202" y="2523"/>
                <a:ext cx="45" cy="45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6" name="Oval 61"/>
              <p:cNvSpPr>
                <a:spLocks noChangeArrowheads="1"/>
              </p:cNvSpPr>
              <p:nvPr/>
            </p:nvSpPr>
            <p:spPr bwMode="auto">
              <a:xfrm>
                <a:off x="1338" y="2523"/>
                <a:ext cx="45" cy="45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7" name="Oval 62"/>
              <p:cNvSpPr>
                <a:spLocks noChangeArrowheads="1"/>
              </p:cNvSpPr>
              <p:nvPr/>
            </p:nvSpPr>
            <p:spPr bwMode="auto">
              <a:xfrm>
                <a:off x="1269" y="2523"/>
                <a:ext cx="45" cy="45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91" name="Line 63"/>
            <p:cNvSpPr>
              <a:spLocks noChangeShapeType="1"/>
            </p:cNvSpPr>
            <p:nvPr/>
          </p:nvSpPr>
          <p:spPr bwMode="auto">
            <a:xfrm>
              <a:off x="2789" y="2705"/>
              <a:ext cx="0" cy="90"/>
            </a:xfrm>
            <a:prstGeom prst="line">
              <a:avLst/>
            </a:prstGeom>
            <a:noFill/>
            <a:ln w="25400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92" name="Oval 66"/>
            <p:cNvSpPr>
              <a:spLocks noChangeArrowheads="1"/>
            </p:cNvSpPr>
            <p:nvPr/>
          </p:nvSpPr>
          <p:spPr bwMode="auto">
            <a:xfrm>
              <a:off x="2675" y="2478"/>
              <a:ext cx="227" cy="22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1200">
                  <a:solidFill>
                    <a:schemeClr val="tx1"/>
                  </a:solidFill>
                </a:rPr>
                <a:t>aa</a:t>
              </a:r>
              <a:r>
                <a:rPr kumimoji="1" lang="cs-CZ" sz="1200" baseline="-25000">
                  <a:solidFill>
                    <a:schemeClr val="tx1"/>
                  </a:solidFill>
                </a:rPr>
                <a:t>4</a:t>
              </a:r>
              <a:endParaRPr kumimoji="1" lang="cs-CZ" sz="1200">
                <a:solidFill>
                  <a:schemeClr val="tx1"/>
                </a:solidFill>
              </a:endParaRPr>
            </a:p>
          </p:txBody>
        </p:sp>
      </p:grpSp>
      <p:sp>
        <p:nvSpPr>
          <p:cNvPr id="98" name="Line 19"/>
          <p:cNvSpPr>
            <a:spLocks noChangeShapeType="1"/>
          </p:cNvSpPr>
          <p:nvPr/>
        </p:nvSpPr>
        <p:spPr bwMode="auto">
          <a:xfrm flipV="1">
            <a:off x="395288" y="5876925"/>
            <a:ext cx="8064500" cy="0"/>
          </a:xfrm>
          <a:prstGeom prst="line">
            <a:avLst/>
          </a:prstGeom>
          <a:noFill/>
          <a:ln w="2857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41" name="Text Box 18"/>
          <p:cNvSpPr txBox="1">
            <a:spLocks noChangeArrowheads="1"/>
          </p:cNvSpPr>
          <p:nvPr/>
        </p:nvSpPr>
        <p:spPr bwMode="auto">
          <a:xfrm>
            <a:off x="49213" y="5661025"/>
            <a:ext cx="396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cs-CZ" sz="1600" dirty="0">
                <a:solidFill>
                  <a:schemeClr val="tx1"/>
                </a:solidFill>
              </a:rPr>
              <a:t>5'</a:t>
            </a:r>
          </a:p>
        </p:txBody>
      </p:sp>
      <p:sp>
        <p:nvSpPr>
          <p:cNvPr id="42" name="Text Box 19"/>
          <p:cNvSpPr txBox="1">
            <a:spLocks noChangeArrowheads="1"/>
          </p:cNvSpPr>
          <p:nvPr/>
        </p:nvSpPr>
        <p:spPr bwMode="auto">
          <a:xfrm>
            <a:off x="8585200" y="5684838"/>
            <a:ext cx="396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cs-CZ" sz="1600" dirty="0">
                <a:solidFill>
                  <a:schemeClr val="tx1"/>
                </a:solidFill>
              </a:rPr>
              <a:t>3'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6.75301E-7 C -0.00069 0.02452 0.00712 0.06267 -0.01059 0.07909 C -0.01892 0.09713 -0.02777 0.11217 -0.04062 0.12396 C -0.04652 0.12951 -0.05139 0.13969 -0.0585 0.14339 C -0.06336 0.1457 -0.0684 0.14755 -0.07343 0.14986 C -0.07656 0.15102 -0.07916 0.15541 -0.08246 0.15611 C -0.08889 0.15796 -0.09548 0.15773 -0.10191 0.15865 C -0.10885 0.16119 -0.11597 0.16351 -0.12309 0.16674 C -0.13073 0.1834 -0.14774 0.18316 -0.16024 0.18617 C -0.16823 0.19357 -0.17031 0.19496 -0.17847 0.19912 C -0.18715 0.21161 -0.18298 0.20722 -0.19027 0.21415 C -0.19288 0.22456 -0.196 0.22086 -0.20225 0.22711 C -0.20486 0.23728 -0.20382 0.23081 -0.20382 0.24653 " pathEditMode="relative" rAng="0" ptsTypes="ffffffffffffA">
                                      <p:cBhvr>
                                        <p:cTn id="37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" y="1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cs-CZ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1400" dirty="0" smtClean="0">
                <a:latin typeface="Arial" pitchFamily="34" charset="0"/>
                <a:cs typeface="Arial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836712"/>
            <a:ext cx="8686800" cy="6597352"/>
          </a:xfrm>
        </p:spPr>
        <p:txBody>
          <a:bodyPr/>
          <a:lstStyle/>
          <a:p>
            <a:pPr marL="514350" indent="-514350">
              <a:buFont typeface="+mj-lt"/>
              <a:buAutoNum type="arabicParenR" startAt="2"/>
            </a:pPr>
            <a:r>
              <a:rPr lang="cs-CZ" sz="1800" dirty="0">
                <a:latin typeface="Arial" pitchFamily="34" charset="0"/>
                <a:cs typeface="Arial" pitchFamily="34" charset="0"/>
              </a:rPr>
              <a:t>r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ibozom staví polypeptid z aminokyselin přinášených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tRNA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kumimoji="1" lang="cs-CZ" sz="1800" b="0" dirty="0" smtClean="0">
                <a:latin typeface="Arial" pitchFamily="34" charset="0"/>
                <a:cs typeface="Arial" pitchFamily="34" charset="0"/>
              </a:rPr>
              <a:t>dochází ke vzniku peptidových vazeb mezi prodlužujícím se řetězcem a nově přicházejícími aminokyselinami</a:t>
            </a:r>
          </a:p>
          <a:p>
            <a:endParaRPr lang="cs-CZ" dirty="0"/>
          </a:p>
        </p:txBody>
      </p:sp>
      <p:grpSp>
        <p:nvGrpSpPr>
          <p:cNvPr id="158" name="Group 65"/>
          <p:cNvGrpSpPr>
            <a:grpSpLocks noChangeAspect="1"/>
          </p:cNvGrpSpPr>
          <p:nvPr/>
        </p:nvGrpSpPr>
        <p:grpSpPr bwMode="auto">
          <a:xfrm>
            <a:off x="1655564" y="2454275"/>
            <a:ext cx="1530350" cy="1406525"/>
            <a:chOff x="952" y="2585"/>
            <a:chExt cx="482" cy="443"/>
          </a:xfrm>
        </p:grpSpPr>
        <p:grpSp>
          <p:nvGrpSpPr>
            <p:cNvPr id="159" name="Group 66"/>
            <p:cNvGrpSpPr>
              <a:grpSpLocks noChangeAspect="1"/>
            </p:cNvGrpSpPr>
            <p:nvPr/>
          </p:nvGrpSpPr>
          <p:grpSpPr bwMode="auto">
            <a:xfrm>
              <a:off x="952" y="2585"/>
              <a:ext cx="476" cy="283"/>
              <a:chOff x="1927" y="1792"/>
              <a:chExt cx="476" cy="283"/>
            </a:xfrm>
          </p:grpSpPr>
          <p:sp>
            <p:nvSpPr>
              <p:cNvPr id="165" name="Freeform 67"/>
              <p:cNvSpPr>
                <a:spLocks noChangeAspect="1"/>
              </p:cNvSpPr>
              <p:nvPr/>
            </p:nvSpPr>
            <p:spPr bwMode="auto">
              <a:xfrm>
                <a:off x="1927" y="1792"/>
                <a:ext cx="476" cy="269"/>
              </a:xfrm>
              <a:custGeom>
                <a:avLst/>
                <a:gdLst/>
                <a:ahLst/>
                <a:cxnLst>
                  <a:cxn ang="0">
                    <a:pos x="438" y="30"/>
                  </a:cxn>
                  <a:cxn ang="0">
                    <a:pos x="256" y="30"/>
                  </a:cxn>
                  <a:cxn ang="0">
                    <a:pos x="166" y="120"/>
                  </a:cxn>
                  <a:cxn ang="0">
                    <a:pos x="30" y="347"/>
                  </a:cxn>
                  <a:cxn ang="0">
                    <a:pos x="75" y="574"/>
                  </a:cxn>
                  <a:cxn ang="0">
                    <a:pos x="483" y="619"/>
                  </a:cxn>
                  <a:cxn ang="0">
                    <a:pos x="846" y="529"/>
                  </a:cxn>
                  <a:cxn ang="0">
                    <a:pos x="755" y="211"/>
                  </a:cxn>
                  <a:cxn ang="0">
                    <a:pos x="619" y="30"/>
                  </a:cxn>
                  <a:cxn ang="0">
                    <a:pos x="347" y="30"/>
                  </a:cxn>
                </a:cxnLst>
                <a:rect l="0" t="0" r="r" b="b"/>
                <a:pathLst>
                  <a:path w="891" h="626">
                    <a:moveTo>
                      <a:pt x="438" y="30"/>
                    </a:moveTo>
                    <a:cubicBezTo>
                      <a:pt x="369" y="22"/>
                      <a:pt x="301" y="15"/>
                      <a:pt x="256" y="30"/>
                    </a:cubicBezTo>
                    <a:cubicBezTo>
                      <a:pt x="211" y="45"/>
                      <a:pt x="204" y="67"/>
                      <a:pt x="166" y="120"/>
                    </a:cubicBezTo>
                    <a:cubicBezTo>
                      <a:pt x="128" y="173"/>
                      <a:pt x="45" y="271"/>
                      <a:pt x="30" y="347"/>
                    </a:cubicBezTo>
                    <a:cubicBezTo>
                      <a:pt x="15" y="423"/>
                      <a:pt x="0" y="529"/>
                      <a:pt x="75" y="574"/>
                    </a:cubicBezTo>
                    <a:cubicBezTo>
                      <a:pt x="150" y="619"/>
                      <a:pt x="355" y="626"/>
                      <a:pt x="483" y="619"/>
                    </a:cubicBezTo>
                    <a:cubicBezTo>
                      <a:pt x="611" y="612"/>
                      <a:pt x="801" y="597"/>
                      <a:pt x="846" y="529"/>
                    </a:cubicBezTo>
                    <a:cubicBezTo>
                      <a:pt x="891" y="461"/>
                      <a:pt x="793" y="294"/>
                      <a:pt x="755" y="211"/>
                    </a:cubicBezTo>
                    <a:cubicBezTo>
                      <a:pt x="717" y="128"/>
                      <a:pt x="687" y="60"/>
                      <a:pt x="619" y="30"/>
                    </a:cubicBezTo>
                    <a:cubicBezTo>
                      <a:pt x="551" y="0"/>
                      <a:pt x="449" y="15"/>
                      <a:pt x="347" y="30"/>
                    </a:cubicBezTo>
                  </a:path>
                </a:pathLst>
              </a:custGeom>
              <a:solidFill>
                <a:srgbClr val="009900"/>
              </a:solidFill>
              <a:ln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3600" tIns="0" rIns="3600" bIns="0"/>
              <a:lstStyle/>
              <a:p>
                <a:endParaRPr lang="cs-CZ"/>
              </a:p>
            </p:txBody>
          </p:sp>
          <p:sp>
            <p:nvSpPr>
              <p:cNvPr id="166" name="Arc 68"/>
              <p:cNvSpPr>
                <a:spLocks noChangeAspect="1"/>
              </p:cNvSpPr>
              <p:nvPr/>
            </p:nvSpPr>
            <p:spPr bwMode="auto">
              <a:xfrm flipH="1">
                <a:off x="2001" y="1933"/>
                <a:ext cx="113" cy="142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19 h 21600"/>
                  <a:gd name="T2" fmla="*/ 43197 w 43197"/>
                  <a:gd name="T3" fmla="*/ 21600 h 21600"/>
                  <a:gd name="T4" fmla="*/ 21597 w 431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cs-CZ"/>
                  <a:t>E</a:t>
                </a:r>
              </a:p>
            </p:txBody>
          </p:sp>
          <p:sp>
            <p:nvSpPr>
              <p:cNvPr id="167" name="Arc 69"/>
              <p:cNvSpPr>
                <a:spLocks noChangeAspect="1"/>
              </p:cNvSpPr>
              <p:nvPr/>
            </p:nvSpPr>
            <p:spPr bwMode="auto">
              <a:xfrm flipH="1">
                <a:off x="2114" y="1933"/>
                <a:ext cx="113" cy="142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19 h 21600"/>
                  <a:gd name="T2" fmla="*/ 43197 w 43197"/>
                  <a:gd name="T3" fmla="*/ 21600 h 21600"/>
                  <a:gd name="T4" fmla="*/ 21597 w 431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cs-CZ"/>
                  <a:t>P</a:t>
                </a:r>
              </a:p>
            </p:txBody>
          </p:sp>
          <p:sp>
            <p:nvSpPr>
              <p:cNvPr id="168" name="Arc 70"/>
              <p:cNvSpPr>
                <a:spLocks noChangeAspect="1"/>
              </p:cNvSpPr>
              <p:nvPr/>
            </p:nvSpPr>
            <p:spPr bwMode="auto">
              <a:xfrm flipH="1">
                <a:off x="2227" y="1933"/>
                <a:ext cx="113" cy="142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19 h 21600"/>
                  <a:gd name="T2" fmla="*/ 43197 w 43197"/>
                  <a:gd name="T3" fmla="*/ 21600 h 21600"/>
                  <a:gd name="T4" fmla="*/ 21597 w 431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cs-CZ"/>
                  <a:t>A</a:t>
                </a:r>
              </a:p>
            </p:txBody>
          </p:sp>
        </p:grpSp>
        <p:grpSp>
          <p:nvGrpSpPr>
            <p:cNvPr id="160" name="Group 71"/>
            <p:cNvGrpSpPr>
              <a:grpSpLocks noChangeAspect="1"/>
            </p:cNvGrpSpPr>
            <p:nvPr/>
          </p:nvGrpSpPr>
          <p:grpSpPr bwMode="auto">
            <a:xfrm>
              <a:off x="957" y="2845"/>
              <a:ext cx="477" cy="183"/>
              <a:chOff x="797" y="355"/>
              <a:chExt cx="477" cy="183"/>
            </a:xfrm>
          </p:grpSpPr>
          <p:sp>
            <p:nvSpPr>
              <p:cNvPr id="161" name="AutoShape 72"/>
              <p:cNvSpPr>
                <a:spLocks noChangeAspect="1" noChangeArrowheads="1"/>
              </p:cNvSpPr>
              <p:nvPr/>
            </p:nvSpPr>
            <p:spPr bwMode="auto">
              <a:xfrm>
                <a:off x="797" y="360"/>
                <a:ext cx="477" cy="178"/>
              </a:xfrm>
              <a:prstGeom prst="roundRect">
                <a:avLst>
                  <a:gd name="adj" fmla="val 43171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3600" tIns="0" rIns="3600" bIns="0" anchor="ctr"/>
              <a:lstStyle/>
              <a:p>
                <a:endParaRPr lang="cs-CZ"/>
              </a:p>
            </p:txBody>
          </p:sp>
          <p:sp>
            <p:nvSpPr>
              <p:cNvPr id="162" name="Arc 73"/>
              <p:cNvSpPr>
                <a:spLocks noChangeAspect="1"/>
              </p:cNvSpPr>
              <p:nvPr/>
            </p:nvSpPr>
            <p:spPr bwMode="auto">
              <a:xfrm rot="10800000" flipH="1">
                <a:off x="867" y="355"/>
                <a:ext cx="113" cy="56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19 h 21600"/>
                  <a:gd name="T2" fmla="*/ 43197 w 43197"/>
                  <a:gd name="T3" fmla="*/ 21600 h 21600"/>
                  <a:gd name="T4" fmla="*/ 21597 w 431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63" name="Arc 74"/>
              <p:cNvSpPr>
                <a:spLocks noChangeAspect="1"/>
              </p:cNvSpPr>
              <p:nvPr/>
            </p:nvSpPr>
            <p:spPr bwMode="auto">
              <a:xfrm rot="10800000" flipH="1">
                <a:off x="980" y="355"/>
                <a:ext cx="113" cy="71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19 h 21600"/>
                  <a:gd name="T2" fmla="*/ 43197 w 43197"/>
                  <a:gd name="T3" fmla="*/ 21600 h 21600"/>
                  <a:gd name="T4" fmla="*/ 21597 w 431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64" name="Arc 75"/>
              <p:cNvSpPr>
                <a:spLocks noChangeAspect="1"/>
              </p:cNvSpPr>
              <p:nvPr/>
            </p:nvSpPr>
            <p:spPr bwMode="auto">
              <a:xfrm rot="10800000" flipH="1">
                <a:off x="1093" y="355"/>
                <a:ext cx="113" cy="71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19 h 21600"/>
                  <a:gd name="T2" fmla="*/ 43197 w 43197"/>
                  <a:gd name="T3" fmla="*/ 21600 h 21600"/>
                  <a:gd name="T4" fmla="*/ 21597 w 431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  <p:sp>
        <p:nvSpPr>
          <p:cNvPr id="169" name="Line 29"/>
          <p:cNvSpPr>
            <a:spLocks noChangeShapeType="1"/>
          </p:cNvSpPr>
          <p:nvPr/>
        </p:nvSpPr>
        <p:spPr bwMode="auto">
          <a:xfrm>
            <a:off x="2450902" y="2668588"/>
            <a:ext cx="0" cy="142875"/>
          </a:xfrm>
          <a:prstGeom prst="line">
            <a:avLst/>
          </a:prstGeom>
          <a:noFill/>
          <a:ln w="28575">
            <a:solidFill>
              <a:srgbClr val="CC00FF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grpSp>
        <p:nvGrpSpPr>
          <p:cNvPr id="170" name="Group 64"/>
          <p:cNvGrpSpPr>
            <a:grpSpLocks/>
          </p:cNvGrpSpPr>
          <p:nvPr/>
        </p:nvGrpSpPr>
        <p:grpSpPr bwMode="auto">
          <a:xfrm>
            <a:off x="2235002" y="2811463"/>
            <a:ext cx="827087" cy="581025"/>
            <a:chOff x="1317" y="3313"/>
            <a:chExt cx="521" cy="366"/>
          </a:xfrm>
        </p:grpSpPr>
        <p:sp>
          <p:nvSpPr>
            <p:cNvPr id="171" name="AutoShape 24"/>
            <p:cNvSpPr>
              <a:spLocks noChangeArrowheads="1"/>
            </p:cNvSpPr>
            <p:nvPr/>
          </p:nvSpPr>
          <p:spPr bwMode="auto">
            <a:xfrm>
              <a:off x="1385" y="3313"/>
              <a:ext cx="136" cy="273"/>
            </a:xfrm>
            <a:prstGeom prst="roundRect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2" name="AutoShape 25"/>
            <p:cNvSpPr>
              <a:spLocks noChangeArrowheads="1"/>
            </p:cNvSpPr>
            <p:nvPr/>
          </p:nvSpPr>
          <p:spPr bwMode="auto">
            <a:xfrm rot="16200000">
              <a:off x="1386" y="3426"/>
              <a:ext cx="136" cy="274"/>
            </a:xfrm>
            <a:prstGeom prst="roundRect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3" name="Oval 26"/>
            <p:cNvSpPr>
              <a:spLocks noChangeArrowheads="1"/>
            </p:cNvSpPr>
            <p:nvPr/>
          </p:nvSpPr>
          <p:spPr bwMode="auto">
            <a:xfrm>
              <a:off x="1363" y="3631"/>
              <a:ext cx="45" cy="45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4" name="Oval 27"/>
            <p:cNvSpPr>
              <a:spLocks noChangeArrowheads="1"/>
            </p:cNvSpPr>
            <p:nvPr/>
          </p:nvSpPr>
          <p:spPr bwMode="auto">
            <a:xfrm>
              <a:off x="1499" y="3631"/>
              <a:ext cx="45" cy="45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5" name="Oval 28"/>
            <p:cNvSpPr>
              <a:spLocks noChangeArrowheads="1"/>
            </p:cNvSpPr>
            <p:nvPr/>
          </p:nvSpPr>
          <p:spPr bwMode="auto">
            <a:xfrm>
              <a:off x="1430" y="3631"/>
              <a:ext cx="45" cy="45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6" name="AutoShape 39"/>
            <p:cNvSpPr>
              <a:spLocks noChangeArrowheads="1"/>
            </p:cNvSpPr>
            <p:nvPr/>
          </p:nvSpPr>
          <p:spPr bwMode="auto">
            <a:xfrm>
              <a:off x="1632" y="3316"/>
              <a:ext cx="136" cy="273"/>
            </a:xfrm>
            <a:prstGeom prst="roundRect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7" name="AutoShape 40"/>
            <p:cNvSpPr>
              <a:spLocks noChangeArrowheads="1"/>
            </p:cNvSpPr>
            <p:nvPr/>
          </p:nvSpPr>
          <p:spPr bwMode="auto">
            <a:xfrm rot="16200000">
              <a:off x="1633" y="3429"/>
              <a:ext cx="136" cy="274"/>
            </a:xfrm>
            <a:prstGeom prst="roundRect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8" name="Oval 41"/>
            <p:cNvSpPr>
              <a:spLocks noChangeArrowheads="1"/>
            </p:cNvSpPr>
            <p:nvPr/>
          </p:nvSpPr>
          <p:spPr bwMode="auto">
            <a:xfrm>
              <a:off x="1610" y="3634"/>
              <a:ext cx="45" cy="45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9" name="Oval 42"/>
            <p:cNvSpPr>
              <a:spLocks noChangeArrowheads="1"/>
            </p:cNvSpPr>
            <p:nvPr/>
          </p:nvSpPr>
          <p:spPr bwMode="auto">
            <a:xfrm>
              <a:off x="1746" y="3634"/>
              <a:ext cx="45" cy="45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80" name="Oval 43"/>
            <p:cNvSpPr>
              <a:spLocks noChangeArrowheads="1"/>
            </p:cNvSpPr>
            <p:nvPr/>
          </p:nvSpPr>
          <p:spPr bwMode="auto">
            <a:xfrm>
              <a:off x="1677" y="3634"/>
              <a:ext cx="45" cy="45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81" name="Line 44"/>
          <p:cNvSpPr>
            <a:spLocks noChangeShapeType="1"/>
          </p:cNvSpPr>
          <p:nvPr/>
        </p:nvSpPr>
        <p:spPr bwMode="auto">
          <a:xfrm>
            <a:off x="2844602" y="2709863"/>
            <a:ext cx="0" cy="142875"/>
          </a:xfrm>
          <a:prstGeom prst="line">
            <a:avLst/>
          </a:prstGeom>
          <a:noFill/>
          <a:ln w="254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82" name="Text Box 46"/>
          <p:cNvSpPr txBox="1">
            <a:spLocks noChangeArrowheads="1"/>
          </p:cNvSpPr>
          <p:nvPr/>
        </p:nvSpPr>
        <p:spPr bwMode="auto">
          <a:xfrm>
            <a:off x="7432477" y="3405188"/>
            <a:ext cx="7858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cs-CZ" sz="1600">
                <a:solidFill>
                  <a:srgbClr val="3366FF"/>
                </a:solidFill>
              </a:rPr>
              <a:t>mRNA</a:t>
            </a:r>
          </a:p>
        </p:txBody>
      </p:sp>
      <p:sp>
        <p:nvSpPr>
          <p:cNvPr id="183" name="Line 51"/>
          <p:cNvSpPr>
            <a:spLocks noChangeShapeType="1"/>
          </p:cNvSpPr>
          <p:nvPr/>
        </p:nvSpPr>
        <p:spPr bwMode="auto">
          <a:xfrm>
            <a:off x="2600127" y="2511425"/>
            <a:ext cx="225425" cy="134938"/>
          </a:xfrm>
          <a:prstGeom prst="line">
            <a:avLst/>
          </a:prstGeom>
          <a:noFill/>
          <a:ln w="28575">
            <a:solidFill>
              <a:srgbClr val="CC00FF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grpSp>
        <p:nvGrpSpPr>
          <p:cNvPr id="184" name="Group 50"/>
          <p:cNvGrpSpPr>
            <a:grpSpLocks/>
          </p:cNvGrpSpPr>
          <p:nvPr/>
        </p:nvGrpSpPr>
        <p:grpSpPr bwMode="auto">
          <a:xfrm>
            <a:off x="755452" y="2205038"/>
            <a:ext cx="1873250" cy="504825"/>
            <a:chOff x="385" y="2931"/>
            <a:chExt cx="1180" cy="318"/>
          </a:xfrm>
        </p:grpSpPr>
        <p:sp>
          <p:nvSpPr>
            <p:cNvPr id="185" name="Oval 30"/>
            <p:cNvSpPr>
              <a:spLocks noChangeArrowheads="1"/>
            </p:cNvSpPr>
            <p:nvPr/>
          </p:nvSpPr>
          <p:spPr bwMode="auto">
            <a:xfrm>
              <a:off x="1338" y="3022"/>
              <a:ext cx="227" cy="22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1200">
                  <a:solidFill>
                    <a:schemeClr val="tx1"/>
                  </a:solidFill>
                </a:rPr>
                <a:t>aa</a:t>
              </a:r>
              <a:r>
                <a:rPr kumimoji="1" lang="cs-CZ" sz="1200" baseline="-25000">
                  <a:solidFill>
                    <a:schemeClr val="tx1"/>
                  </a:solidFill>
                </a:rPr>
                <a:t>3</a:t>
              </a:r>
              <a:endParaRPr kumimoji="1" lang="cs-CZ" sz="1200">
                <a:solidFill>
                  <a:schemeClr val="tx1"/>
                </a:solidFill>
              </a:endParaRPr>
            </a:p>
          </p:txBody>
        </p:sp>
        <p:sp>
          <p:nvSpPr>
            <p:cNvPr id="186" name="Oval 31"/>
            <p:cNvSpPr>
              <a:spLocks noChangeArrowheads="1"/>
            </p:cNvSpPr>
            <p:nvPr/>
          </p:nvSpPr>
          <p:spPr bwMode="auto">
            <a:xfrm>
              <a:off x="1066" y="3022"/>
              <a:ext cx="227" cy="22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1200">
                  <a:solidFill>
                    <a:schemeClr val="tx1"/>
                  </a:solidFill>
                </a:rPr>
                <a:t>aa</a:t>
              </a:r>
              <a:r>
                <a:rPr kumimoji="1" lang="cs-CZ" sz="1200" baseline="-25000">
                  <a:solidFill>
                    <a:schemeClr val="tx1"/>
                  </a:solidFill>
                </a:rPr>
                <a:t>2</a:t>
              </a:r>
              <a:endParaRPr kumimoji="1" lang="cs-CZ" sz="1200">
                <a:solidFill>
                  <a:schemeClr val="tx1"/>
                </a:solidFill>
              </a:endParaRPr>
            </a:p>
          </p:txBody>
        </p:sp>
        <p:sp>
          <p:nvSpPr>
            <p:cNvPr id="187" name="Oval 32"/>
            <p:cNvSpPr>
              <a:spLocks noChangeArrowheads="1"/>
            </p:cNvSpPr>
            <p:nvPr/>
          </p:nvSpPr>
          <p:spPr bwMode="auto">
            <a:xfrm>
              <a:off x="793" y="2931"/>
              <a:ext cx="227" cy="22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1200">
                  <a:solidFill>
                    <a:schemeClr val="tx1"/>
                  </a:solidFill>
                </a:rPr>
                <a:t>aa</a:t>
              </a:r>
              <a:r>
                <a:rPr kumimoji="1" lang="cs-CZ" sz="1200" baseline="-25000">
                  <a:solidFill>
                    <a:schemeClr val="tx1"/>
                  </a:solidFill>
                </a:rPr>
                <a:t>1</a:t>
              </a:r>
              <a:endParaRPr kumimoji="1" lang="cs-CZ" sz="1200">
                <a:solidFill>
                  <a:schemeClr val="tx1"/>
                </a:solidFill>
              </a:endParaRPr>
            </a:p>
          </p:txBody>
        </p:sp>
        <p:cxnSp>
          <p:nvCxnSpPr>
            <p:cNvPr id="188" name="AutoShape 33"/>
            <p:cNvCxnSpPr>
              <a:cxnSpLocks noChangeShapeType="1"/>
              <a:stCxn id="186" idx="6"/>
              <a:endCxn id="185" idx="2"/>
            </p:cNvCxnSpPr>
            <p:nvPr/>
          </p:nvCxnSpPr>
          <p:spPr bwMode="auto">
            <a:xfrm>
              <a:off x="1293" y="3136"/>
              <a:ext cx="45" cy="0"/>
            </a:xfrm>
            <a:prstGeom prst="straightConnector1">
              <a:avLst/>
            </a:prstGeom>
            <a:noFill/>
            <a:ln w="28575">
              <a:solidFill>
                <a:srgbClr val="CC00FF"/>
              </a:solidFill>
              <a:miter lim="800000"/>
              <a:headEnd/>
              <a:tailEnd/>
            </a:ln>
            <a:effectLst/>
          </p:spPr>
        </p:cxnSp>
        <p:cxnSp>
          <p:nvCxnSpPr>
            <p:cNvPr id="189" name="AutoShape 34"/>
            <p:cNvCxnSpPr>
              <a:cxnSpLocks noChangeShapeType="1"/>
              <a:stCxn id="187" idx="5"/>
              <a:endCxn id="186" idx="2"/>
            </p:cNvCxnSpPr>
            <p:nvPr/>
          </p:nvCxnSpPr>
          <p:spPr bwMode="auto">
            <a:xfrm>
              <a:off x="987" y="3125"/>
              <a:ext cx="79" cy="11"/>
            </a:xfrm>
            <a:prstGeom prst="straightConnector1">
              <a:avLst/>
            </a:prstGeom>
            <a:noFill/>
            <a:ln w="25400">
              <a:solidFill>
                <a:srgbClr val="CC00FF"/>
              </a:solidFill>
              <a:miter lim="800000"/>
              <a:headEnd/>
              <a:tailEnd/>
            </a:ln>
            <a:effectLst/>
          </p:spPr>
        </p:cxnSp>
        <p:sp>
          <p:nvSpPr>
            <p:cNvPr id="190" name="Text Box 35"/>
            <p:cNvSpPr txBox="1">
              <a:spLocks noChangeArrowheads="1"/>
            </p:cNvSpPr>
            <p:nvPr/>
          </p:nvSpPr>
          <p:spPr bwMode="auto">
            <a:xfrm>
              <a:off x="385" y="2946"/>
              <a:ext cx="30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200">
                  <a:solidFill>
                    <a:srgbClr val="0000FF"/>
                  </a:solidFill>
                </a:rPr>
                <a:t>NH</a:t>
              </a:r>
              <a:r>
                <a:rPr kumimoji="1" lang="cs-CZ" sz="1200" baseline="-25000">
                  <a:solidFill>
                    <a:srgbClr val="0000FF"/>
                  </a:solidFill>
                </a:rPr>
                <a:t>2</a:t>
              </a:r>
              <a:endParaRPr kumimoji="1" lang="cs-CZ" sz="1200">
                <a:solidFill>
                  <a:srgbClr val="0000FF"/>
                </a:solidFill>
              </a:endParaRPr>
            </a:p>
          </p:txBody>
        </p:sp>
        <p:sp>
          <p:nvSpPr>
            <p:cNvPr id="191" name="Line 36"/>
            <p:cNvSpPr>
              <a:spLocks noChangeShapeType="1"/>
            </p:cNvSpPr>
            <p:nvPr/>
          </p:nvSpPr>
          <p:spPr bwMode="auto">
            <a:xfrm flipH="1">
              <a:off x="657" y="3022"/>
              <a:ext cx="136" cy="0"/>
            </a:xfrm>
            <a:prstGeom prst="line">
              <a:avLst/>
            </a:prstGeom>
            <a:noFill/>
            <a:ln w="25400">
              <a:solidFill>
                <a:srgbClr val="CC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192" name="Oval 48"/>
          <p:cNvSpPr>
            <a:spLocks noChangeArrowheads="1"/>
          </p:cNvSpPr>
          <p:nvPr/>
        </p:nvSpPr>
        <p:spPr bwMode="auto">
          <a:xfrm>
            <a:off x="2700139" y="2349500"/>
            <a:ext cx="360363" cy="360363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1" lang="cs-CZ" sz="1200" dirty="0">
                <a:solidFill>
                  <a:schemeClr val="tx1"/>
                </a:solidFill>
              </a:rPr>
              <a:t>aa</a:t>
            </a:r>
            <a:r>
              <a:rPr kumimoji="1" lang="cs-CZ" sz="1200" baseline="-25000" dirty="0">
                <a:solidFill>
                  <a:schemeClr val="tx1"/>
                </a:solidFill>
              </a:rPr>
              <a:t>4</a:t>
            </a:r>
            <a:endParaRPr kumimoji="1" lang="cs-CZ" sz="1200" dirty="0">
              <a:solidFill>
                <a:schemeClr val="tx1"/>
              </a:solidFill>
            </a:endParaRPr>
          </a:p>
        </p:txBody>
      </p:sp>
      <p:sp>
        <p:nvSpPr>
          <p:cNvPr id="193" name="Line 9"/>
          <p:cNvSpPr>
            <a:spLocks noChangeShapeType="1"/>
          </p:cNvSpPr>
          <p:nvPr/>
        </p:nvSpPr>
        <p:spPr bwMode="auto">
          <a:xfrm flipV="1">
            <a:off x="539552" y="3429000"/>
            <a:ext cx="8064500" cy="0"/>
          </a:xfrm>
          <a:prstGeom prst="line">
            <a:avLst/>
          </a:prstGeom>
          <a:noFill/>
          <a:ln w="2857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40" name="Text Box 10"/>
          <p:cNvSpPr txBox="1">
            <a:spLocks noChangeArrowheads="1"/>
          </p:cNvSpPr>
          <p:nvPr/>
        </p:nvSpPr>
        <p:spPr bwMode="auto">
          <a:xfrm>
            <a:off x="251520" y="3356992"/>
            <a:ext cx="396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cs-CZ" sz="1600" dirty="0">
                <a:solidFill>
                  <a:schemeClr val="tx1"/>
                </a:solidFill>
              </a:rPr>
              <a:t>5'</a:t>
            </a:r>
          </a:p>
        </p:txBody>
      </p:sp>
      <p:sp>
        <p:nvSpPr>
          <p:cNvPr id="41" name="Text Box 74"/>
          <p:cNvSpPr txBox="1">
            <a:spLocks noChangeArrowheads="1"/>
          </p:cNvSpPr>
          <p:nvPr/>
        </p:nvSpPr>
        <p:spPr bwMode="auto">
          <a:xfrm>
            <a:off x="8532440" y="3356992"/>
            <a:ext cx="36004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kumimoji="1" lang="cs-CZ" sz="1600" dirty="0">
                <a:solidFill>
                  <a:schemeClr val="tx1"/>
                </a:solidFill>
              </a:rPr>
              <a:t>3'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0973 -0.02615 " pathEditMode="relative" ptsTypes="AA">
                                      <p:cBhvr>
                                        <p:cTn id="20" dur="2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0973 -0.02615 " pathEditMode="relative" ptsTypes="AA">
                                      <p:cBhvr>
                                        <p:cTn id="22" dur="2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69" grpId="0" animBg="1"/>
      <p:bldP spid="183" grpId="0" animBg="1"/>
      <p:bldP spid="183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525344"/>
          </a:xfrm>
        </p:spPr>
        <p:txBody>
          <a:bodyPr/>
          <a:lstStyle/>
          <a:p>
            <a:pPr marL="514350" indent="-457200">
              <a:buFont typeface="+mj-lt"/>
              <a:buAutoNum type="arabicParenR" startAt="3"/>
            </a:pPr>
            <a:r>
              <a:rPr kumimoji="1" lang="cs-CZ" sz="1800" dirty="0">
                <a:latin typeface="Arial" pitchFamily="34" charset="0"/>
                <a:cs typeface="Arial" pitchFamily="34" charset="0"/>
              </a:rPr>
              <a:t>r</a:t>
            </a:r>
            <a:r>
              <a:rPr kumimoji="1" lang="cs-CZ" sz="1800" dirty="0" smtClean="0">
                <a:latin typeface="Arial" pitchFamily="34" charset="0"/>
                <a:cs typeface="Arial" pitchFamily="34" charset="0"/>
              </a:rPr>
              <a:t>ibozom</a:t>
            </a:r>
            <a:r>
              <a:rPr kumimoji="1" lang="cs-CZ" sz="1800" b="0" dirty="0" smtClean="0">
                <a:latin typeface="Arial" pitchFamily="34" charset="0"/>
                <a:cs typeface="Arial" pitchFamily="34" charset="0"/>
              </a:rPr>
              <a:t> se posouvá o 3 nukleotidy podél mRNA</a:t>
            </a:r>
          </a:p>
          <a:p>
            <a:pPr marL="514350" indent="-457200">
              <a:buNone/>
            </a:pPr>
            <a:r>
              <a:rPr kumimoji="1" lang="cs-CZ" sz="1800" b="0" dirty="0" smtClean="0">
                <a:latin typeface="Arial" pitchFamily="34" charset="0"/>
                <a:cs typeface="Arial" pitchFamily="34" charset="0"/>
              </a:rPr>
              <a:t>	</a:t>
            </a:r>
            <a:r>
              <a:rPr kumimoji="1" lang="cs-CZ" sz="1800" b="0" dirty="0" err="1" smtClean="0">
                <a:latin typeface="Arial" pitchFamily="34" charset="0"/>
                <a:cs typeface="Arial" pitchFamily="34" charset="0"/>
              </a:rPr>
              <a:t>tRNA</a:t>
            </a:r>
            <a:r>
              <a:rPr kumimoji="1" lang="cs-CZ" sz="1800" b="0" dirty="0" smtClean="0">
                <a:latin typeface="Arial" pitchFamily="34" charset="0"/>
                <a:cs typeface="Arial" pitchFamily="34" charset="0"/>
              </a:rPr>
              <a:t> bez navázané aminokyseliny= vybitá se uvolní z E-místa a </a:t>
            </a:r>
            <a:r>
              <a:rPr kumimoji="1" lang="cs-CZ" sz="1800" b="0" dirty="0" err="1" smtClean="0">
                <a:latin typeface="Arial" pitchFamily="34" charset="0"/>
                <a:cs typeface="Arial" pitchFamily="34" charset="0"/>
              </a:rPr>
              <a:t>tRNA</a:t>
            </a:r>
            <a:r>
              <a:rPr kumimoji="1" lang="cs-CZ" sz="1800" b="0" dirty="0" smtClean="0">
                <a:latin typeface="Arial" pitchFamily="34" charset="0"/>
                <a:cs typeface="Arial" pitchFamily="34" charset="0"/>
              </a:rPr>
              <a:t> z A-místa se přesune do P-místa, 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p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olypeptid narůstá až do okamžiku, kdy ribozom dorazí k 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terminačnímu kodonu</a:t>
            </a:r>
            <a:endParaRPr kumimoji="1" lang="cs-CZ" sz="1800" b="1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+mj-lt"/>
              <a:buAutoNum type="arabicParenR" startAt="3"/>
            </a:pPr>
            <a:endParaRPr kumimoji="1" lang="cs-CZ" sz="1400" b="0" dirty="0" smtClean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grpSp>
        <p:nvGrpSpPr>
          <p:cNvPr id="154" name="Group 73"/>
          <p:cNvGrpSpPr>
            <a:grpSpLocks noChangeAspect="1"/>
          </p:cNvGrpSpPr>
          <p:nvPr/>
        </p:nvGrpSpPr>
        <p:grpSpPr bwMode="auto">
          <a:xfrm>
            <a:off x="1700585" y="2907159"/>
            <a:ext cx="1511300" cy="898525"/>
            <a:chOff x="1927" y="1792"/>
            <a:chExt cx="476" cy="283"/>
          </a:xfrm>
        </p:grpSpPr>
        <p:sp>
          <p:nvSpPr>
            <p:cNvPr id="155" name="Freeform 74"/>
            <p:cNvSpPr>
              <a:spLocks noChangeAspect="1"/>
            </p:cNvSpPr>
            <p:nvPr/>
          </p:nvSpPr>
          <p:spPr bwMode="auto">
            <a:xfrm>
              <a:off x="1927" y="1792"/>
              <a:ext cx="476" cy="269"/>
            </a:xfrm>
            <a:custGeom>
              <a:avLst/>
              <a:gdLst/>
              <a:ahLst/>
              <a:cxnLst>
                <a:cxn ang="0">
                  <a:pos x="438" y="30"/>
                </a:cxn>
                <a:cxn ang="0">
                  <a:pos x="256" y="30"/>
                </a:cxn>
                <a:cxn ang="0">
                  <a:pos x="166" y="120"/>
                </a:cxn>
                <a:cxn ang="0">
                  <a:pos x="30" y="347"/>
                </a:cxn>
                <a:cxn ang="0">
                  <a:pos x="75" y="574"/>
                </a:cxn>
                <a:cxn ang="0">
                  <a:pos x="483" y="619"/>
                </a:cxn>
                <a:cxn ang="0">
                  <a:pos x="846" y="529"/>
                </a:cxn>
                <a:cxn ang="0">
                  <a:pos x="755" y="211"/>
                </a:cxn>
                <a:cxn ang="0">
                  <a:pos x="619" y="30"/>
                </a:cxn>
                <a:cxn ang="0">
                  <a:pos x="347" y="30"/>
                </a:cxn>
              </a:cxnLst>
              <a:rect l="0" t="0" r="r" b="b"/>
              <a:pathLst>
                <a:path w="891" h="626">
                  <a:moveTo>
                    <a:pt x="438" y="30"/>
                  </a:moveTo>
                  <a:cubicBezTo>
                    <a:pt x="369" y="22"/>
                    <a:pt x="301" y="15"/>
                    <a:pt x="256" y="30"/>
                  </a:cubicBezTo>
                  <a:cubicBezTo>
                    <a:pt x="211" y="45"/>
                    <a:pt x="204" y="67"/>
                    <a:pt x="166" y="120"/>
                  </a:cubicBezTo>
                  <a:cubicBezTo>
                    <a:pt x="128" y="173"/>
                    <a:pt x="45" y="271"/>
                    <a:pt x="30" y="347"/>
                  </a:cubicBezTo>
                  <a:cubicBezTo>
                    <a:pt x="15" y="423"/>
                    <a:pt x="0" y="529"/>
                    <a:pt x="75" y="574"/>
                  </a:cubicBezTo>
                  <a:cubicBezTo>
                    <a:pt x="150" y="619"/>
                    <a:pt x="355" y="626"/>
                    <a:pt x="483" y="619"/>
                  </a:cubicBezTo>
                  <a:cubicBezTo>
                    <a:pt x="611" y="612"/>
                    <a:pt x="801" y="597"/>
                    <a:pt x="846" y="529"/>
                  </a:cubicBezTo>
                  <a:cubicBezTo>
                    <a:pt x="891" y="461"/>
                    <a:pt x="793" y="294"/>
                    <a:pt x="755" y="211"/>
                  </a:cubicBezTo>
                  <a:cubicBezTo>
                    <a:pt x="717" y="128"/>
                    <a:pt x="687" y="60"/>
                    <a:pt x="619" y="30"/>
                  </a:cubicBezTo>
                  <a:cubicBezTo>
                    <a:pt x="551" y="0"/>
                    <a:pt x="449" y="15"/>
                    <a:pt x="347" y="30"/>
                  </a:cubicBezTo>
                </a:path>
              </a:pathLst>
            </a:custGeom>
            <a:solidFill>
              <a:srgbClr val="009900"/>
            </a:solidFill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3600" tIns="0" rIns="3600" bIns="0"/>
            <a:lstStyle/>
            <a:p>
              <a:endParaRPr lang="cs-CZ"/>
            </a:p>
          </p:txBody>
        </p:sp>
        <p:sp>
          <p:nvSpPr>
            <p:cNvPr id="156" name="Arc 75"/>
            <p:cNvSpPr>
              <a:spLocks noChangeAspect="1"/>
            </p:cNvSpPr>
            <p:nvPr/>
          </p:nvSpPr>
          <p:spPr bwMode="auto">
            <a:xfrm flipH="1">
              <a:off x="2001" y="1933"/>
              <a:ext cx="113" cy="142"/>
            </a:xfrm>
            <a:custGeom>
              <a:avLst/>
              <a:gdLst>
                <a:gd name="G0" fmla="+- 21597 0 0"/>
                <a:gd name="G1" fmla="+- 21600 0 0"/>
                <a:gd name="G2" fmla="+- 21600 0 0"/>
                <a:gd name="T0" fmla="*/ 0 w 43197"/>
                <a:gd name="T1" fmla="*/ 21219 h 21600"/>
                <a:gd name="T2" fmla="*/ 43197 w 43197"/>
                <a:gd name="T3" fmla="*/ 21600 h 21600"/>
                <a:gd name="T4" fmla="*/ 21597 w 4319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7" h="21600" fill="none" extrusionOk="0">
                  <a:moveTo>
                    <a:pt x="0" y="21219"/>
                  </a:moveTo>
                  <a:cubicBezTo>
                    <a:pt x="208" y="9440"/>
                    <a:pt x="9816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</a:path>
                <a:path w="43197" h="21600" stroke="0" extrusionOk="0">
                  <a:moveTo>
                    <a:pt x="0" y="21219"/>
                  </a:moveTo>
                  <a:cubicBezTo>
                    <a:pt x="208" y="9440"/>
                    <a:pt x="9816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  <a:lnTo>
                    <a:pt x="21597" y="2160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cs-CZ" sz="1600"/>
                <a:t>E</a:t>
              </a:r>
            </a:p>
          </p:txBody>
        </p:sp>
        <p:sp>
          <p:nvSpPr>
            <p:cNvPr id="157" name="Arc 76"/>
            <p:cNvSpPr>
              <a:spLocks noChangeAspect="1"/>
            </p:cNvSpPr>
            <p:nvPr/>
          </p:nvSpPr>
          <p:spPr bwMode="auto">
            <a:xfrm flipH="1">
              <a:off x="2114" y="1933"/>
              <a:ext cx="113" cy="142"/>
            </a:xfrm>
            <a:custGeom>
              <a:avLst/>
              <a:gdLst>
                <a:gd name="G0" fmla="+- 21597 0 0"/>
                <a:gd name="G1" fmla="+- 21600 0 0"/>
                <a:gd name="G2" fmla="+- 21600 0 0"/>
                <a:gd name="T0" fmla="*/ 0 w 43197"/>
                <a:gd name="T1" fmla="*/ 21219 h 21600"/>
                <a:gd name="T2" fmla="*/ 43197 w 43197"/>
                <a:gd name="T3" fmla="*/ 21600 h 21600"/>
                <a:gd name="T4" fmla="*/ 21597 w 4319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7" h="21600" fill="none" extrusionOk="0">
                  <a:moveTo>
                    <a:pt x="0" y="21219"/>
                  </a:moveTo>
                  <a:cubicBezTo>
                    <a:pt x="208" y="9440"/>
                    <a:pt x="9816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</a:path>
                <a:path w="43197" h="21600" stroke="0" extrusionOk="0">
                  <a:moveTo>
                    <a:pt x="0" y="21219"/>
                  </a:moveTo>
                  <a:cubicBezTo>
                    <a:pt x="208" y="9440"/>
                    <a:pt x="9816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  <a:lnTo>
                    <a:pt x="21597" y="2160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cs-CZ" sz="1600"/>
                <a:t>P</a:t>
              </a:r>
            </a:p>
          </p:txBody>
        </p:sp>
        <p:sp>
          <p:nvSpPr>
            <p:cNvPr id="158" name="Arc 77"/>
            <p:cNvSpPr>
              <a:spLocks noChangeAspect="1"/>
            </p:cNvSpPr>
            <p:nvPr/>
          </p:nvSpPr>
          <p:spPr bwMode="auto">
            <a:xfrm flipH="1">
              <a:off x="2227" y="1933"/>
              <a:ext cx="113" cy="142"/>
            </a:xfrm>
            <a:custGeom>
              <a:avLst/>
              <a:gdLst>
                <a:gd name="G0" fmla="+- 21597 0 0"/>
                <a:gd name="G1" fmla="+- 21600 0 0"/>
                <a:gd name="G2" fmla="+- 21600 0 0"/>
                <a:gd name="T0" fmla="*/ 0 w 43197"/>
                <a:gd name="T1" fmla="*/ 21219 h 21600"/>
                <a:gd name="T2" fmla="*/ 43197 w 43197"/>
                <a:gd name="T3" fmla="*/ 21600 h 21600"/>
                <a:gd name="T4" fmla="*/ 21597 w 4319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7" h="21600" fill="none" extrusionOk="0">
                  <a:moveTo>
                    <a:pt x="0" y="21219"/>
                  </a:moveTo>
                  <a:cubicBezTo>
                    <a:pt x="208" y="9440"/>
                    <a:pt x="9816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</a:path>
                <a:path w="43197" h="21600" stroke="0" extrusionOk="0">
                  <a:moveTo>
                    <a:pt x="0" y="21219"/>
                  </a:moveTo>
                  <a:cubicBezTo>
                    <a:pt x="208" y="9440"/>
                    <a:pt x="9816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  <a:lnTo>
                    <a:pt x="21597" y="2160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cs-CZ" sz="1600"/>
                <a:t>A</a:t>
              </a:r>
            </a:p>
          </p:txBody>
        </p:sp>
      </p:grpSp>
      <p:grpSp>
        <p:nvGrpSpPr>
          <p:cNvPr id="159" name="Group 78"/>
          <p:cNvGrpSpPr>
            <a:grpSpLocks noChangeAspect="1"/>
          </p:cNvGrpSpPr>
          <p:nvPr/>
        </p:nvGrpSpPr>
        <p:grpSpPr bwMode="auto">
          <a:xfrm>
            <a:off x="1716460" y="3732659"/>
            <a:ext cx="1514475" cy="581025"/>
            <a:chOff x="797" y="355"/>
            <a:chExt cx="477" cy="183"/>
          </a:xfrm>
        </p:grpSpPr>
        <p:sp>
          <p:nvSpPr>
            <p:cNvPr id="160" name="AutoShape 79"/>
            <p:cNvSpPr>
              <a:spLocks noChangeAspect="1" noChangeArrowheads="1"/>
            </p:cNvSpPr>
            <p:nvPr/>
          </p:nvSpPr>
          <p:spPr bwMode="auto">
            <a:xfrm>
              <a:off x="797" y="360"/>
              <a:ext cx="477" cy="178"/>
            </a:xfrm>
            <a:prstGeom prst="roundRect">
              <a:avLst>
                <a:gd name="adj" fmla="val 43171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3600" tIns="0" rIns="3600" bIns="0" anchor="ctr"/>
            <a:lstStyle/>
            <a:p>
              <a:endParaRPr lang="cs-CZ"/>
            </a:p>
          </p:txBody>
        </p:sp>
        <p:sp>
          <p:nvSpPr>
            <p:cNvPr id="161" name="Arc 80"/>
            <p:cNvSpPr>
              <a:spLocks noChangeAspect="1"/>
            </p:cNvSpPr>
            <p:nvPr/>
          </p:nvSpPr>
          <p:spPr bwMode="auto">
            <a:xfrm rot="10800000" flipH="1">
              <a:off x="867" y="355"/>
              <a:ext cx="113" cy="56"/>
            </a:xfrm>
            <a:custGeom>
              <a:avLst/>
              <a:gdLst>
                <a:gd name="G0" fmla="+- 21597 0 0"/>
                <a:gd name="G1" fmla="+- 21600 0 0"/>
                <a:gd name="G2" fmla="+- 21600 0 0"/>
                <a:gd name="T0" fmla="*/ 0 w 43197"/>
                <a:gd name="T1" fmla="*/ 21219 h 21600"/>
                <a:gd name="T2" fmla="*/ 43197 w 43197"/>
                <a:gd name="T3" fmla="*/ 21600 h 21600"/>
                <a:gd name="T4" fmla="*/ 21597 w 4319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7" h="21600" fill="none" extrusionOk="0">
                  <a:moveTo>
                    <a:pt x="0" y="21219"/>
                  </a:moveTo>
                  <a:cubicBezTo>
                    <a:pt x="208" y="9440"/>
                    <a:pt x="9816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</a:path>
                <a:path w="43197" h="21600" stroke="0" extrusionOk="0">
                  <a:moveTo>
                    <a:pt x="0" y="21219"/>
                  </a:moveTo>
                  <a:cubicBezTo>
                    <a:pt x="208" y="9440"/>
                    <a:pt x="9816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  <a:lnTo>
                    <a:pt x="21597" y="2160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2" name="Arc 81"/>
            <p:cNvSpPr>
              <a:spLocks noChangeAspect="1"/>
            </p:cNvSpPr>
            <p:nvPr/>
          </p:nvSpPr>
          <p:spPr bwMode="auto">
            <a:xfrm rot="10800000" flipH="1">
              <a:off x="980" y="355"/>
              <a:ext cx="113" cy="71"/>
            </a:xfrm>
            <a:custGeom>
              <a:avLst/>
              <a:gdLst>
                <a:gd name="G0" fmla="+- 21597 0 0"/>
                <a:gd name="G1" fmla="+- 21600 0 0"/>
                <a:gd name="G2" fmla="+- 21600 0 0"/>
                <a:gd name="T0" fmla="*/ 0 w 43197"/>
                <a:gd name="T1" fmla="*/ 21219 h 21600"/>
                <a:gd name="T2" fmla="*/ 43197 w 43197"/>
                <a:gd name="T3" fmla="*/ 21600 h 21600"/>
                <a:gd name="T4" fmla="*/ 21597 w 4319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7" h="21600" fill="none" extrusionOk="0">
                  <a:moveTo>
                    <a:pt x="0" y="21219"/>
                  </a:moveTo>
                  <a:cubicBezTo>
                    <a:pt x="208" y="9440"/>
                    <a:pt x="9816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</a:path>
                <a:path w="43197" h="21600" stroke="0" extrusionOk="0">
                  <a:moveTo>
                    <a:pt x="0" y="21219"/>
                  </a:moveTo>
                  <a:cubicBezTo>
                    <a:pt x="208" y="9440"/>
                    <a:pt x="9816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  <a:lnTo>
                    <a:pt x="21597" y="2160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3" name="Arc 82"/>
            <p:cNvSpPr>
              <a:spLocks noChangeAspect="1"/>
            </p:cNvSpPr>
            <p:nvPr/>
          </p:nvSpPr>
          <p:spPr bwMode="auto">
            <a:xfrm rot="10800000" flipH="1">
              <a:off x="1093" y="355"/>
              <a:ext cx="113" cy="71"/>
            </a:xfrm>
            <a:custGeom>
              <a:avLst/>
              <a:gdLst>
                <a:gd name="G0" fmla="+- 21597 0 0"/>
                <a:gd name="G1" fmla="+- 21600 0 0"/>
                <a:gd name="G2" fmla="+- 21600 0 0"/>
                <a:gd name="T0" fmla="*/ 0 w 43197"/>
                <a:gd name="T1" fmla="*/ 21219 h 21600"/>
                <a:gd name="T2" fmla="*/ 43197 w 43197"/>
                <a:gd name="T3" fmla="*/ 21600 h 21600"/>
                <a:gd name="T4" fmla="*/ 21597 w 4319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7" h="21600" fill="none" extrusionOk="0">
                  <a:moveTo>
                    <a:pt x="0" y="21219"/>
                  </a:moveTo>
                  <a:cubicBezTo>
                    <a:pt x="208" y="9440"/>
                    <a:pt x="9816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</a:path>
                <a:path w="43197" h="21600" stroke="0" extrusionOk="0">
                  <a:moveTo>
                    <a:pt x="0" y="21219"/>
                  </a:moveTo>
                  <a:cubicBezTo>
                    <a:pt x="208" y="9440"/>
                    <a:pt x="9816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  <a:lnTo>
                    <a:pt x="21597" y="2160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65" name="Text Box 34"/>
          <p:cNvSpPr txBox="1">
            <a:spLocks noChangeArrowheads="1"/>
          </p:cNvSpPr>
          <p:nvPr/>
        </p:nvSpPr>
        <p:spPr bwMode="auto">
          <a:xfrm>
            <a:off x="7477498" y="3891409"/>
            <a:ext cx="7858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cs-CZ" sz="1600">
                <a:solidFill>
                  <a:srgbClr val="3366FF"/>
                </a:solidFill>
              </a:rPr>
              <a:t>mRNA</a:t>
            </a:r>
          </a:p>
        </p:txBody>
      </p:sp>
      <p:grpSp>
        <p:nvGrpSpPr>
          <p:cNvPr id="166" name="Group 50"/>
          <p:cNvGrpSpPr>
            <a:grpSpLocks/>
          </p:cNvGrpSpPr>
          <p:nvPr/>
        </p:nvGrpSpPr>
        <p:grpSpPr bwMode="auto">
          <a:xfrm>
            <a:off x="2256210" y="3267521"/>
            <a:ext cx="434975" cy="584200"/>
            <a:chOff x="521" y="3248"/>
            <a:chExt cx="274" cy="368"/>
          </a:xfrm>
        </p:grpSpPr>
        <p:sp>
          <p:nvSpPr>
            <p:cNvPr id="167" name="AutoShape 22"/>
            <p:cNvSpPr>
              <a:spLocks noChangeArrowheads="1"/>
            </p:cNvSpPr>
            <p:nvPr/>
          </p:nvSpPr>
          <p:spPr bwMode="auto">
            <a:xfrm>
              <a:off x="589" y="3248"/>
              <a:ext cx="136" cy="273"/>
            </a:xfrm>
            <a:prstGeom prst="roundRect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8" name="AutoShape 23"/>
            <p:cNvSpPr>
              <a:spLocks noChangeArrowheads="1"/>
            </p:cNvSpPr>
            <p:nvPr/>
          </p:nvSpPr>
          <p:spPr bwMode="auto">
            <a:xfrm rot="16200000">
              <a:off x="590" y="3361"/>
              <a:ext cx="136" cy="274"/>
            </a:xfrm>
            <a:prstGeom prst="roundRect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9" name="Oval 24"/>
            <p:cNvSpPr>
              <a:spLocks noChangeArrowheads="1"/>
            </p:cNvSpPr>
            <p:nvPr/>
          </p:nvSpPr>
          <p:spPr bwMode="auto">
            <a:xfrm>
              <a:off x="567" y="3571"/>
              <a:ext cx="45" cy="45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0" name="Oval 25"/>
            <p:cNvSpPr>
              <a:spLocks noChangeArrowheads="1"/>
            </p:cNvSpPr>
            <p:nvPr/>
          </p:nvSpPr>
          <p:spPr bwMode="auto">
            <a:xfrm>
              <a:off x="703" y="3571"/>
              <a:ext cx="45" cy="45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1" name="Oval 26"/>
            <p:cNvSpPr>
              <a:spLocks noChangeArrowheads="1"/>
            </p:cNvSpPr>
            <p:nvPr/>
          </p:nvSpPr>
          <p:spPr bwMode="auto">
            <a:xfrm>
              <a:off x="634" y="3571"/>
              <a:ext cx="45" cy="45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72" name="Group 83"/>
          <p:cNvGrpSpPr>
            <a:grpSpLocks/>
          </p:cNvGrpSpPr>
          <p:nvPr/>
        </p:nvGrpSpPr>
        <p:grpSpPr bwMode="auto">
          <a:xfrm>
            <a:off x="611560" y="3284984"/>
            <a:ext cx="8064500" cy="612775"/>
            <a:chOff x="249" y="3316"/>
            <a:chExt cx="5080" cy="386"/>
          </a:xfrm>
        </p:grpSpPr>
        <p:sp>
          <p:nvSpPr>
            <p:cNvPr id="173" name="Line 9"/>
            <p:cNvSpPr>
              <a:spLocks noChangeShapeType="1"/>
            </p:cNvSpPr>
            <p:nvPr/>
          </p:nvSpPr>
          <p:spPr bwMode="auto">
            <a:xfrm flipV="1">
              <a:off x="249" y="3702"/>
              <a:ext cx="5080" cy="0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74" name="AutoShape 28"/>
            <p:cNvSpPr>
              <a:spLocks noChangeArrowheads="1"/>
            </p:cNvSpPr>
            <p:nvPr/>
          </p:nvSpPr>
          <p:spPr bwMode="auto">
            <a:xfrm>
              <a:off x="1632" y="3316"/>
              <a:ext cx="136" cy="273"/>
            </a:xfrm>
            <a:prstGeom prst="roundRect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5" name="AutoShape 29"/>
            <p:cNvSpPr>
              <a:spLocks noChangeArrowheads="1"/>
            </p:cNvSpPr>
            <p:nvPr/>
          </p:nvSpPr>
          <p:spPr bwMode="auto">
            <a:xfrm rot="16200000">
              <a:off x="1626" y="3423"/>
              <a:ext cx="136" cy="274"/>
            </a:xfrm>
            <a:prstGeom prst="roundRect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6" name="Oval 30"/>
            <p:cNvSpPr>
              <a:spLocks noChangeArrowheads="1"/>
            </p:cNvSpPr>
            <p:nvPr/>
          </p:nvSpPr>
          <p:spPr bwMode="auto">
            <a:xfrm>
              <a:off x="1610" y="3634"/>
              <a:ext cx="45" cy="45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7" name="Oval 31"/>
            <p:cNvSpPr>
              <a:spLocks noChangeArrowheads="1"/>
            </p:cNvSpPr>
            <p:nvPr/>
          </p:nvSpPr>
          <p:spPr bwMode="auto">
            <a:xfrm>
              <a:off x="1746" y="3634"/>
              <a:ext cx="45" cy="45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8" name="Oval 32"/>
            <p:cNvSpPr>
              <a:spLocks noChangeArrowheads="1"/>
            </p:cNvSpPr>
            <p:nvPr/>
          </p:nvSpPr>
          <p:spPr bwMode="auto">
            <a:xfrm>
              <a:off x="1677" y="3634"/>
              <a:ext cx="45" cy="45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79" name="Line 33"/>
          <p:cNvSpPr>
            <a:spLocks noChangeShapeType="1"/>
          </p:cNvSpPr>
          <p:nvPr/>
        </p:nvSpPr>
        <p:spPr bwMode="auto">
          <a:xfrm>
            <a:off x="2924548" y="3196084"/>
            <a:ext cx="0" cy="142875"/>
          </a:xfrm>
          <a:prstGeom prst="line">
            <a:avLst/>
          </a:prstGeom>
          <a:noFill/>
          <a:ln w="254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80" name="Line 35"/>
          <p:cNvSpPr>
            <a:spLocks noChangeShapeType="1"/>
          </p:cNvSpPr>
          <p:nvPr/>
        </p:nvSpPr>
        <p:spPr bwMode="auto">
          <a:xfrm>
            <a:off x="2780085" y="2762696"/>
            <a:ext cx="144463" cy="144463"/>
          </a:xfrm>
          <a:prstGeom prst="line">
            <a:avLst/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grpSp>
        <p:nvGrpSpPr>
          <p:cNvPr id="181" name="Group 36"/>
          <p:cNvGrpSpPr>
            <a:grpSpLocks/>
          </p:cNvGrpSpPr>
          <p:nvPr/>
        </p:nvGrpSpPr>
        <p:grpSpPr bwMode="auto">
          <a:xfrm>
            <a:off x="978273" y="2402334"/>
            <a:ext cx="1873250" cy="504825"/>
            <a:chOff x="385" y="2931"/>
            <a:chExt cx="1180" cy="318"/>
          </a:xfrm>
        </p:grpSpPr>
        <p:sp>
          <p:nvSpPr>
            <p:cNvPr id="182" name="Oval 37"/>
            <p:cNvSpPr>
              <a:spLocks noChangeArrowheads="1"/>
            </p:cNvSpPr>
            <p:nvPr/>
          </p:nvSpPr>
          <p:spPr bwMode="auto">
            <a:xfrm>
              <a:off x="1338" y="3022"/>
              <a:ext cx="227" cy="22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1200">
                  <a:solidFill>
                    <a:schemeClr val="tx1"/>
                  </a:solidFill>
                </a:rPr>
                <a:t>aa</a:t>
              </a:r>
              <a:r>
                <a:rPr kumimoji="1" lang="cs-CZ" sz="1200" baseline="-25000">
                  <a:solidFill>
                    <a:schemeClr val="tx1"/>
                  </a:solidFill>
                </a:rPr>
                <a:t>3</a:t>
              </a:r>
              <a:endParaRPr kumimoji="1" lang="cs-CZ" sz="1200">
                <a:solidFill>
                  <a:schemeClr val="tx1"/>
                </a:solidFill>
              </a:endParaRPr>
            </a:p>
          </p:txBody>
        </p:sp>
        <p:sp>
          <p:nvSpPr>
            <p:cNvPr id="183" name="Oval 38"/>
            <p:cNvSpPr>
              <a:spLocks noChangeArrowheads="1"/>
            </p:cNvSpPr>
            <p:nvPr/>
          </p:nvSpPr>
          <p:spPr bwMode="auto">
            <a:xfrm>
              <a:off x="1066" y="3022"/>
              <a:ext cx="227" cy="22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1200">
                  <a:solidFill>
                    <a:schemeClr val="tx1"/>
                  </a:solidFill>
                </a:rPr>
                <a:t>aa</a:t>
              </a:r>
              <a:r>
                <a:rPr kumimoji="1" lang="cs-CZ" sz="1200" baseline="-25000">
                  <a:solidFill>
                    <a:schemeClr val="tx1"/>
                  </a:solidFill>
                </a:rPr>
                <a:t>2</a:t>
              </a:r>
              <a:endParaRPr kumimoji="1" lang="cs-CZ" sz="1200">
                <a:solidFill>
                  <a:schemeClr val="tx1"/>
                </a:solidFill>
              </a:endParaRPr>
            </a:p>
          </p:txBody>
        </p:sp>
        <p:sp>
          <p:nvSpPr>
            <p:cNvPr id="184" name="Oval 39"/>
            <p:cNvSpPr>
              <a:spLocks noChangeArrowheads="1"/>
            </p:cNvSpPr>
            <p:nvPr/>
          </p:nvSpPr>
          <p:spPr bwMode="auto">
            <a:xfrm>
              <a:off x="793" y="2931"/>
              <a:ext cx="227" cy="22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1200">
                  <a:solidFill>
                    <a:schemeClr val="tx1"/>
                  </a:solidFill>
                </a:rPr>
                <a:t>aa</a:t>
              </a:r>
              <a:r>
                <a:rPr kumimoji="1" lang="cs-CZ" sz="1200" baseline="-25000">
                  <a:solidFill>
                    <a:schemeClr val="tx1"/>
                  </a:solidFill>
                </a:rPr>
                <a:t>1</a:t>
              </a:r>
              <a:endParaRPr kumimoji="1" lang="cs-CZ" sz="1200">
                <a:solidFill>
                  <a:schemeClr val="tx1"/>
                </a:solidFill>
              </a:endParaRPr>
            </a:p>
          </p:txBody>
        </p:sp>
        <p:cxnSp>
          <p:nvCxnSpPr>
            <p:cNvPr id="185" name="AutoShape 40"/>
            <p:cNvCxnSpPr>
              <a:cxnSpLocks noChangeShapeType="1"/>
              <a:stCxn id="183" idx="6"/>
              <a:endCxn id="182" idx="2"/>
            </p:cNvCxnSpPr>
            <p:nvPr/>
          </p:nvCxnSpPr>
          <p:spPr bwMode="auto">
            <a:xfrm>
              <a:off x="1293" y="3136"/>
              <a:ext cx="45" cy="0"/>
            </a:xfrm>
            <a:prstGeom prst="straightConnector1">
              <a:avLst/>
            </a:prstGeom>
            <a:noFill/>
            <a:ln w="28575">
              <a:solidFill>
                <a:srgbClr val="CC00FF"/>
              </a:solidFill>
              <a:miter lim="800000"/>
              <a:headEnd/>
              <a:tailEnd/>
            </a:ln>
            <a:effectLst/>
          </p:spPr>
        </p:cxnSp>
        <p:cxnSp>
          <p:nvCxnSpPr>
            <p:cNvPr id="186" name="AutoShape 41"/>
            <p:cNvCxnSpPr>
              <a:cxnSpLocks noChangeShapeType="1"/>
              <a:stCxn id="184" idx="5"/>
              <a:endCxn id="183" idx="2"/>
            </p:cNvCxnSpPr>
            <p:nvPr/>
          </p:nvCxnSpPr>
          <p:spPr bwMode="auto">
            <a:xfrm>
              <a:off x="987" y="3125"/>
              <a:ext cx="79" cy="11"/>
            </a:xfrm>
            <a:prstGeom prst="straightConnector1">
              <a:avLst/>
            </a:prstGeom>
            <a:noFill/>
            <a:ln w="25400">
              <a:solidFill>
                <a:srgbClr val="CC00FF"/>
              </a:solidFill>
              <a:miter lim="800000"/>
              <a:headEnd/>
              <a:tailEnd/>
            </a:ln>
            <a:effectLst/>
          </p:spPr>
        </p:cxnSp>
        <p:sp>
          <p:nvSpPr>
            <p:cNvPr id="187" name="Text Box 42"/>
            <p:cNvSpPr txBox="1">
              <a:spLocks noChangeArrowheads="1"/>
            </p:cNvSpPr>
            <p:nvPr/>
          </p:nvSpPr>
          <p:spPr bwMode="auto">
            <a:xfrm>
              <a:off x="385" y="2946"/>
              <a:ext cx="30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200">
                  <a:solidFill>
                    <a:srgbClr val="0000FF"/>
                  </a:solidFill>
                </a:rPr>
                <a:t>NH</a:t>
              </a:r>
              <a:r>
                <a:rPr kumimoji="1" lang="cs-CZ" sz="1200" baseline="-25000">
                  <a:solidFill>
                    <a:srgbClr val="0000FF"/>
                  </a:solidFill>
                </a:rPr>
                <a:t>2</a:t>
              </a:r>
              <a:endParaRPr kumimoji="1" lang="cs-CZ" sz="1200">
                <a:solidFill>
                  <a:srgbClr val="0000FF"/>
                </a:solidFill>
              </a:endParaRPr>
            </a:p>
          </p:txBody>
        </p:sp>
        <p:sp>
          <p:nvSpPr>
            <p:cNvPr id="188" name="Line 43"/>
            <p:cNvSpPr>
              <a:spLocks noChangeShapeType="1"/>
            </p:cNvSpPr>
            <p:nvPr/>
          </p:nvSpPr>
          <p:spPr bwMode="auto">
            <a:xfrm flipH="1">
              <a:off x="657" y="3022"/>
              <a:ext cx="136" cy="0"/>
            </a:xfrm>
            <a:prstGeom prst="line">
              <a:avLst/>
            </a:prstGeom>
            <a:noFill/>
            <a:ln w="25400">
              <a:solidFill>
                <a:srgbClr val="CC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189" name="Oval 44"/>
          <p:cNvSpPr>
            <a:spLocks noChangeArrowheads="1"/>
          </p:cNvSpPr>
          <p:nvPr/>
        </p:nvSpPr>
        <p:spPr bwMode="auto">
          <a:xfrm>
            <a:off x="2780085" y="2835721"/>
            <a:ext cx="360363" cy="360363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1" lang="cs-CZ" sz="1200">
                <a:solidFill>
                  <a:schemeClr val="tx1"/>
                </a:solidFill>
              </a:rPr>
              <a:t>aa</a:t>
            </a:r>
            <a:r>
              <a:rPr kumimoji="1" lang="cs-CZ" sz="1200" baseline="-25000">
                <a:solidFill>
                  <a:schemeClr val="tx1"/>
                </a:solidFill>
              </a:rPr>
              <a:t>4</a:t>
            </a:r>
            <a:endParaRPr kumimoji="1" lang="cs-CZ" sz="1200">
              <a:solidFill>
                <a:schemeClr val="tx1"/>
              </a:solidFill>
            </a:endParaRPr>
          </a:p>
        </p:txBody>
      </p:sp>
      <p:sp>
        <p:nvSpPr>
          <p:cNvPr id="39" name="Text Box 10"/>
          <p:cNvSpPr txBox="1">
            <a:spLocks noChangeArrowheads="1"/>
          </p:cNvSpPr>
          <p:nvPr/>
        </p:nvSpPr>
        <p:spPr bwMode="auto">
          <a:xfrm>
            <a:off x="251520" y="3789040"/>
            <a:ext cx="396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cs-CZ" sz="1600" dirty="0">
                <a:solidFill>
                  <a:schemeClr val="tx1"/>
                </a:solidFill>
              </a:rPr>
              <a:t>5'</a:t>
            </a:r>
          </a:p>
        </p:txBody>
      </p:sp>
      <p:sp>
        <p:nvSpPr>
          <p:cNvPr id="40" name="Text Box 74"/>
          <p:cNvSpPr txBox="1">
            <a:spLocks noChangeArrowheads="1"/>
          </p:cNvSpPr>
          <p:nvPr/>
        </p:nvSpPr>
        <p:spPr bwMode="auto">
          <a:xfrm>
            <a:off x="8604448" y="3789040"/>
            <a:ext cx="36004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kumimoji="1" lang="cs-CZ" sz="1600" dirty="0">
                <a:solidFill>
                  <a:schemeClr val="tx1"/>
                </a:solidFill>
              </a:rPr>
              <a:t>3'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0.05034 0.00023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" y="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81481E-6 L 0.04843 0.00138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0.00023 C -0.0323 -0.00023 -0.05313 0.00301 -0.08056 -0.00578 C -0.08785 -0.01134 -0.08455 -0.00949 -0.08993 -0.01203 C -0.09393 -0.01597 -0.09879 -0.01852 -0.10382 -0.0206 C -0.1158 -0.0294 -0.09757 -0.0162 -0.11129 -0.0243 C -0.11407 -0.02569 -0.11823 -0.03032 -0.11997 -0.03287 C -0.12691 -0.04236 -0.13125 -0.05578 -0.14045 -0.0625 C -0.14549 -0.07222 -0.13907 -0.06088 -0.14549 -0.06875 C -0.1474 -0.07106 -0.14896 -0.07407 -0.15105 -0.07615 C -0.15243 -0.08148 -0.15695 -0.08518 -0.16059 -0.08889 C -0.16424 -0.0919 -0.16528 -0.09583 -0.1691 -0.09884 C -0.1724 -0.10463 -0.17726 -0.1081 -0.18195 -0.11203 C -0.18802 -0.11736 -0.19271 -0.12291 -0.19775 -0.12801 " pathEditMode="relative" rAng="0" ptsTypes="ffffffffffffA">
                                      <p:cBhvr>
                                        <p:cTn id="20" dur="2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" y="-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858000"/>
          </a:xfrm>
        </p:spPr>
        <p:txBody>
          <a:bodyPr>
            <a:normAutofit fontScale="92500" lnSpcReduction="10000"/>
          </a:bodyPr>
          <a:lstStyle/>
          <a:p>
            <a:r>
              <a:rPr lang="cs-CZ" sz="1900" b="1" dirty="0" smtClean="0">
                <a:latin typeface="Arial" pitchFamily="34" charset="0"/>
                <a:cs typeface="Arial" pitchFamily="34" charset="0"/>
              </a:rPr>
              <a:t>Translace je proces překládání informace uložené v mRNA do pořadí aminokyselin vznikající bílkoviny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cs-CZ" sz="1900" dirty="0" smtClean="0">
                <a:latin typeface="Arial" pitchFamily="34" charset="0"/>
                <a:cs typeface="Arial" pitchFamily="34" charset="0"/>
              </a:rPr>
              <a:t>Jakmile vznikne funkční mRNA, informace v ní obsažená může být ihned použita pro syntézu proteinu.</a:t>
            </a:r>
          </a:p>
          <a:p>
            <a:r>
              <a:rPr lang="cs-CZ" sz="1900" dirty="0" smtClean="0">
                <a:latin typeface="Arial" pitchFamily="34" charset="0"/>
                <a:cs typeface="Arial" pitchFamily="34" charset="0"/>
              </a:rPr>
              <a:t>Pravidla</a:t>
            </a:r>
            <a:r>
              <a:rPr lang="cs-CZ" sz="1900" dirty="0">
                <a:latin typeface="Arial" pitchFamily="34" charset="0"/>
                <a:cs typeface="Arial" pitchFamily="34" charset="0"/>
              </a:rPr>
              <a:t>, kterými se řídí prostřednictvím mRNA přenos z nukleotidové sekvence DNA do aminokyselinové sekvence, jsou definovaná 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jako </a:t>
            </a:r>
            <a:r>
              <a:rPr lang="cs-CZ" sz="1900" b="1" dirty="0" smtClean="0">
                <a:latin typeface="Arial" pitchFamily="34" charset="0"/>
                <a:cs typeface="Arial" pitchFamily="34" charset="0"/>
              </a:rPr>
              <a:t>genetický kód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cs-CZ" sz="1900" dirty="0" smtClean="0">
                <a:latin typeface="Arial" pitchFamily="34" charset="0"/>
                <a:cs typeface="Arial" pitchFamily="34" charset="0"/>
              </a:rPr>
              <a:t>Genetický kód= sekvence </a:t>
            </a:r>
            <a:r>
              <a:rPr lang="cs-CZ" sz="1900" dirty="0">
                <a:latin typeface="Arial" pitchFamily="34" charset="0"/>
                <a:cs typeface="Arial" pitchFamily="34" charset="0"/>
              </a:rPr>
              <a:t>nukleotidů mRNA 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 je tvořen </a:t>
            </a:r>
            <a:r>
              <a:rPr lang="cs-CZ" sz="1900" b="1" dirty="0" smtClean="0">
                <a:latin typeface="Arial" pitchFamily="34" charset="0"/>
                <a:cs typeface="Arial" pitchFamily="34" charset="0"/>
              </a:rPr>
              <a:t>kodony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cs-CZ" sz="1900" dirty="0" smtClean="0">
                <a:latin typeface="Arial" pitchFamily="34" charset="0"/>
                <a:cs typeface="Arial" pitchFamily="34" charset="0"/>
              </a:rPr>
              <a:t>Kodony jsou </a:t>
            </a:r>
            <a:r>
              <a:rPr lang="cs-CZ" sz="1900" b="1" dirty="0" smtClean="0">
                <a:latin typeface="Arial" pitchFamily="34" charset="0"/>
                <a:cs typeface="Arial" pitchFamily="34" charset="0"/>
              </a:rPr>
              <a:t>triplety </a:t>
            </a:r>
            <a:r>
              <a:rPr lang="cs-CZ" sz="1900" b="1" dirty="0">
                <a:latin typeface="Arial" pitchFamily="34" charset="0"/>
                <a:cs typeface="Arial" pitchFamily="34" charset="0"/>
              </a:rPr>
              <a:t>(</a:t>
            </a:r>
            <a:r>
              <a:rPr lang="cs-CZ" sz="1900" b="1" dirty="0" smtClean="0">
                <a:latin typeface="Arial" pitchFamily="34" charset="0"/>
                <a:cs typeface="Arial" pitchFamily="34" charset="0"/>
              </a:rPr>
              <a:t>trojice) bází 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specifikující určitou aminokyselinu.</a:t>
            </a:r>
          </a:p>
          <a:p>
            <a:r>
              <a:rPr lang="cs-CZ" sz="1900" dirty="0" smtClean="0">
                <a:latin typeface="Arial" pitchFamily="34" charset="0"/>
                <a:cs typeface="Arial" pitchFamily="34" charset="0"/>
              </a:rPr>
              <a:t>Různým kombinováním </a:t>
            </a:r>
            <a:r>
              <a:rPr lang="cs-CZ" sz="1900" b="1" dirty="0" smtClean="0">
                <a:latin typeface="Arial" pitchFamily="34" charset="0"/>
                <a:cs typeface="Arial" pitchFamily="34" charset="0"/>
              </a:rPr>
              <a:t>4 písmen genetického kódu v mRNA (A, G, C, U) 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můžeme vytvořit </a:t>
            </a:r>
            <a:r>
              <a:rPr lang="cs-CZ" sz="1900" b="1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cs-CZ" sz="1900" b="1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cs-CZ" sz="1900" b="1" dirty="0" smtClean="0">
                <a:latin typeface="Arial" pitchFamily="34" charset="0"/>
                <a:cs typeface="Arial" pitchFamily="34" charset="0"/>
              </a:rPr>
              <a:t> = 64 možných kodonů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.</a:t>
            </a:r>
            <a:endParaRPr lang="cs-CZ" sz="19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900" b="1" dirty="0" smtClean="0">
                <a:latin typeface="Arial" pitchFamily="34" charset="0"/>
                <a:cs typeface="Arial" pitchFamily="34" charset="0"/>
              </a:rPr>
              <a:t>Kódovaných aminokyselin je jen 20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=&gt; danou</a:t>
            </a:r>
            <a:r>
              <a:rPr lang="cs-CZ" sz="1900" b="1" dirty="0" smtClean="0">
                <a:latin typeface="Arial" pitchFamily="34" charset="0"/>
                <a:cs typeface="Arial" pitchFamily="34" charset="0"/>
              </a:rPr>
              <a:t> aminokyselinu může kódovat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cs-CZ" sz="1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určovat její zařazení </a:t>
            </a:r>
            <a:r>
              <a:rPr lang="cs-CZ" sz="1900" b="1" dirty="0" smtClean="0">
                <a:latin typeface="Arial" pitchFamily="34" charset="0"/>
                <a:cs typeface="Arial" pitchFamily="34" charset="0"/>
              </a:rPr>
              <a:t>více kodonů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cs-CZ" sz="1900" b="1" dirty="0" smtClean="0">
                <a:latin typeface="Arial" pitchFamily="34" charset="0"/>
                <a:cs typeface="Arial" pitchFamily="34" charset="0"/>
              </a:rPr>
              <a:t> genetický kód je degenerovaný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.</a:t>
            </a:r>
            <a:endParaRPr lang="cs-CZ" sz="1900" dirty="0">
              <a:latin typeface="Arial" pitchFamily="34" charset="0"/>
              <a:cs typeface="Arial" pitchFamily="34" charset="0"/>
            </a:endParaRPr>
          </a:p>
          <a:p>
            <a:r>
              <a:rPr lang="cs-CZ" sz="1900" dirty="0" smtClean="0">
                <a:latin typeface="Arial" pitchFamily="34" charset="0"/>
                <a:cs typeface="Arial" pitchFamily="34" charset="0"/>
              </a:rPr>
              <a:t>Ale </a:t>
            </a:r>
            <a:r>
              <a:rPr lang="cs-CZ" sz="1900" dirty="0">
                <a:latin typeface="Arial" pitchFamily="34" charset="0"/>
                <a:cs typeface="Arial" pitchFamily="34" charset="0"/>
              </a:rPr>
              <a:t>naopak </a:t>
            </a:r>
            <a:r>
              <a:rPr lang="cs-CZ" sz="1900" b="1" dirty="0">
                <a:latin typeface="Arial" pitchFamily="34" charset="0"/>
                <a:cs typeface="Arial" pitchFamily="34" charset="0"/>
              </a:rPr>
              <a:t>jednomu </a:t>
            </a:r>
            <a:r>
              <a:rPr lang="cs-CZ" sz="1900" b="1" dirty="0" smtClean="0">
                <a:latin typeface="Arial" pitchFamily="34" charset="0"/>
                <a:cs typeface="Arial" pitchFamily="34" charset="0"/>
              </a:rPr>
              <a:t>kodonu přísluší </a:t>
            </a:r>
            <a:r>
              <a:rPr lang="cs-CZ" sz="1900" b="1" dirty="0">
                <a:latin typeface="Arial" pitchFamily="34" charset="0"/>
                <a:cs typeface="Arial" pitchFamily="34" charset="0"/>
              </a:rPr>
              <a:t>nanejvýš jedna aminokyselina</a:t>
            </a:r>
            <a:r>
              <a:rPr lang="cs-CZ" sz="1900" dirty="0">
                <a:latin typeface="Arial" pitchFamily="34" charset="0"/>
                <a:cs typeface="Arial" pitchFamily="34" charset="0"/>
              </a:rPr>
              <a:t>. </a:t>
            </a:r>
            <a:endParaRPr lang="cs-CZ" sz="19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900" dirty="0" smtClean="0">
                <a:latin typeface="Arial" pitchFamily="34" charset="0"/>
                <a:cs typeface="Arial" pitchFamily="34" charset="0"/>
              </a:rPr>
              <a:t>Existují triplety se specifickým významem- </a:t>
            </a:r>
            <a:r>
              <a:rPr lang="cs-CZ" sz="1900" b="1" dirty="0" smtClean="0">
                <a:latin typeface="Arial" pitchFamily="34" charset="0"/>
                <a:cs typeface="Arial" pitchFamily="34" charset="0"/>
              </a:rPr>
              <a:t>triplet AUG= iniciační kodon, start kodon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 (vedle kodonu pro methionin), </a:t>
            </a:r>
            <a:r>
              <a:rPr lang="cs-CZ" sz="1900" b="1" dirty="0" smtClean="0">
                <a:latin typeface="Arial" pitchFamily="34" charset="0"/>
                <a:cs typeface="Arial" pitchFamily="34" charset="0"/>
              </a:rPr>
              <a:t>triplety UAA, UAG, UGA= terminační kodony, stop kodony=&gt;61 kodonů kóduje 3 jsou terminační kodony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cs-CZ" sz="1900" b="1" dirty="0" smtClean="0">
                <a:latin typeface="Arial" pitchFamily="34" charset="0"/>
                <a:cs typeface="Arial" pitchFamily="34" charset="0"/>
              </a:rPr>
              <a:t>Genetický kód je univerzální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, je přírodním standardem.</a:t>
            </a:r>
          </a:p>
          <a:p>
            <a:r>
              <a:rPr lang="cs-CZ" sz="1900" b="1" dirty="0" smtClean="0">
                <a:latin typeface="Arial" pitchFamily="34" charset="0"/>
                <a:cs typeface="Arial" pitchFamily="34" charset="0"/>
              </a:rPr>
              <a:t>V genetickém kódu mitochondriální DNA  jsou určité významové odchylky od kódu jaderné DNA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=&gt;genetický kód není identický pro syntézu proteinů v jádře i mitochondriích.</a:t>
            </a:r>
          </a:p>
          <a:p>
            <a:r>
              <a:rPr lang="cs-CZ" sz="1900" dirty="0" smtClean="0">
                <a:latin typeface="Arial" pitchFamily="34" charset="0"/>
                <a:cs typeface="Arial" pitchFamily="34" charset="0"/>
              </a:rPr>
              <a:t>Kód je čten vždy od stejného místa po tripletech, kodony které jsou takto </a:t>
            </a:r>
            <a:r>
              <a:rPr lang="cs-CZ" sz="1900" dirty="0">
                <a:latin typeface="Arial" pitchFamily="34" charset="0"/>
                <a:cs typeface="Arial" pitchFamily="34" charset="0"/>
              </a:rPr>
              <a:t>č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teny tvoří tzv</a:t>
            </a:r>
            <a:r>
              <a:rPr lang="cs-CZ" sz="1900" b="1" dirty="0" smtClean="0">
                <a:latin typeface="Arial" pitchFamily="34" charset="0"/>
                <a:cs typeface="Arial" pitchFamily="34" charset="0"/>
              </a:rPr>
              <a:t>. čtecí rámec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.</a:t>
            </a:r>
            <a:endParaRPr lang="cs-CZ" sz="1900" dirty="0">
              <a:latin typeface="Arial" pitchFamily="34" charset="0"/>
              <a:cs typeface="Arial" pitchFamily="34" charset="0"/>
            </a:endParaRPr>
          </a:p>
          <a:p>
            <a:r>
              <a:rPr lang="cs-CZ" sz="1900" dirty="0">
                <a:latin typeface="Arial" pitchFamily="34" charset="0"/>
                <a:cs typeface="Arial" pitchFamily="34" charset="0"/>
              </a:rPr>
              <a:t>V genetickém kódu platí konvence, že </a:t>
            </a:r>
            <a:r>
              <a:rPr lang="cs-CZ" sz="1900" b="1" dirty="0">
                <a:latin typeface="Arial" pitchFamily="34" charset="0"/>
                <a:cs typeface="Arial" pitchFamily="34" charset="0"/>
              </a:rPr>
              <a:t>5'-konec </a:t>
            </a:r>
            <a:r>
              <a:rPr lang="cs-CZ" sz="1900" dirty="0">
                <a:latin typeface="Arial" pitchFamily="34" charset="0"/>
                <a:cs typeface="Arial" pitchFamily="34" charset="0"/>
              </a:rPr>
              <a:t>nukleotidové sekvence mRNA je zapisován </a:t>
            </a:r>
            <a:r>
              <a:rPr lang="cs-CZ" sz="1900" b="1" dirty="0" smtClean="0">
                <a:latin typeface="Arial" pitchFamily="34" charset="0"/>
                <a:cs typeface="Arial" pitchFamily="34" charset="0"/>
              </a:rPr>
              <a:t>vlevo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.</a:t>
            </a:r>
            <a:endParaRPr lang="cs-CZ" sz="1900" b="1" dirty="0">
              <a:latin typeface="Arial" pitchFamily="34" charset="0"/>
              <a:cs typeface="Arial" pitchFamily="34" charset="0"/>
            </a:endParaRP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 noChangeAspect="1"/>
          </p:cNvGrpSpPr>
          <p:nvPr/>
        </p:nvGrpSpPr>
        <p:grpSpPr bwMode="auto">
          <a:xfrm>
            <a:off x="1963738" y="4868863"/>
            <a:ext cx="1511300" cy="898525"/>
            <a:chOff x="1927" y="1792"/>
            <a:chExt cx="476" cy="283"/>
          </a:xfrm>
        </p:grpSpPr>
        <p:sp>
          <p:nvSpPr>
            <p:cNvPr id="87046" name="Freeform 6"/>
            <p:cNvSpPr>
              <a:spLocks noChangeAspect="1"/>
            </p:cNvSpPr>
            <p:nvPr/>
          </p:nvSpPr>
          <p:spPr bwMode="auto">
            <a:xfrm>
              <a:off x="1927" y="1792"/>
              <a:ext cx="476" cy="269"/>
            </a:xfrm>
            <a:custGeom>
              <a:avLst/>
              <a:gdLst/>
              <a:ahLst/>
              <a:cxnLst>
                <a:cxn ang="0">
                  <a:pos x="438" y="30"/>
                </a:cxn>
                <a:cxn ang="0">
                  <a:pos x="256" y="30"/>
                </a:cxn>
                <a:cxn ang="0">
                  <a:pos x="166" y="120"/>
                </a:cxn>
                <a:cxn ang="0">
                  <a:pos x="30" y="347"/>
                </a:cxn>
                <a:cxn ang="0">
                  <a:pos x="75" y="574"/>
                </a:cxn>
                <a:cxn ang="0">
                  <a:pos x="483" y="619"/>
                </a:cxn>
                <a:cxn ang="0">
                  <a:pos x="846" y="529"/>
                </a:cxn>
                <a:cxn ang="0">
                  <a:pos x="755" y="211"/>
                </a:cxn>
                <a:cxn ang="0">
                  <a:pos x="619" y="30"/>
                </a:cxn>
                <a:cxn ang="0">
                  <a:pos x="347" y="30"/>
                </a:cxn>
              </a:cxnLst>
              <a:rect l="0" t="0" r="r" b="b"/>
              <a:pathLst>
                <a:path w="891" h="626">
                  <a:moveTo>
                    <a:pt x="438" y="30"/>
                  </a:moveTo>
                  <a:cubicBezTo>
                    <a:pt x="369" y="22"/>
                    <a:pt x="301" y="15"/>
                    <a:pt x="256" y="30"/>
                  </a:cubicBezTo>
                  <a:cubicBezTo>
                    <a:pt x="211" y="45"/>
                    <a:pt x="204" y="67"/>
                    <a:pt x="166" y="120"/>
                  </a:cubicBezTo>
                  <a:cubicBezTo>
                    <a:pt x="128" y="173"/>
                    <a:pt x="45" y="271"/>
                    <a:pt x="30" y="347"/>
                  </a:cubicBezTo>
                  <a:cubicBezTo>
                    <a:pt x="15" y="423"/>
                    <a:pt x="0" y="529"/>
                    <a:pt x="75" y="574"/>
                  </a:cubicBezTo>
                  <a:cubicBezTo>
                    <a:pt x="150" y="619"/>
                    <a:pt x="355" y="626"/>
                    <a:pt x="483" y="619"/>
                  </a:cubicBezTo>
                  <a:cubicBezTo>
                    <a:pt x="611" y="612"/>
                    <a:pt x="801" y="597"/>
                    <a:pt x="846" y="529"/>
                  </a:cubicBezTo>
                  <a:cubicBezTo>
                    <a:pt x="891" y="461"/>
                    <a:pt x="793" y="294"/>
                    <a:pt x="755" y="211"/>
                  </a:cubicBezTo>
                  <a:cubicBezTo>
                    <a:pt x="717" y="128"/>
                    <a:pt x="687" y="60"/>
                    <a:pt x="619" y="30"/>
                  </a:cubicBezTo>
                  <a:cubicBezTo>
                    <a:pt x="551" y="0"/>
                    <a:pt x="449" y="15"/>
                    <a:pt x="347" y="30"/>
                  </a:cubicBezTo>
                </a:path>
              </a:pathLst>
            </a:custGeom>
            <a:solidFill>
              <a:srgbClr val="009900"/>
            </a:solidFill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3600" tIns="0" rIns="3600" bIns="0"/>
            <a:lstStyle/>
            <a:p>
              <a:endParaRPr lang="cs-CZ"/>
            </a:p>
          </p:txBody>
        </p:sp>
        <p:sp>
          <p:nvSpPr>
            <p:cNvPr id="87047" name="Arc 7"/>
            <p:cNvSpPr>
              <a:spLocks noChangeAspect="1"/>
            </p:cNvSpPr>
            <p:nvPr/>
          </p:nvSpPr>
          <p:spPr bwMode="auto">
            <a:xfrm flipH="1">
              <a:off x="2001" y="1933"/>
              <a:ext cx="113" cy="142"/>
            </a:xfrm>
            <a:custGeom>
              <a:avLst/>
              <a:gdLst>
                <a:gd name="G0" fmla="+- 21597 0 0"/>
                <a:gd name="G1" fmla="+- 21600 0 0"/>
                <a:gd name="G2" fmla="+- 21600 0 0"/>
                <a:gd name="T0" fmla="*/ 0 w 43197"/>
                <a:gd name="T1" fmla="*/ 21219 h 21600"/>
                <a:gd name="T2" fmla="*/ 43197 w 43197"/>
                <a:gd name="T3" fmla="*/ 21600 h 21600"/>
                <a:gd name="T4" fmla="*/ 21597 w 4319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7" h="21600" fill="none" extrusionOk="0">
                  <a:moveTo>
                    <a:pt x="0" y="21219"/>
                  </a:moveTo>
                  <a:cubicBezTo>
                    <a:pt x="208" y="9440"/>
                    <a:pt x="9816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</a:path>
                <a:path w="43197" h="21600" stroke="0" extrusionOk="0">
                  <a:moveTo>
                    <a:pt x="0" y="21219"/>
                  </a:moveTo>
                  <a:cubicBezTo>
                    <a:pt x="208" y="9440"/>
                    <a:pt x="9816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  <a:lnTo>
                    <a:pt x="21597" y="2160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cs-CZ" sz="1600"/>
                <a:t>E</a:t>
              </a:r>
            </a:p>
          </p:txBody>
        </p:sp>
        <p:sp>
          <p:nvSpPr>
            <p:cNvPr id="87048" name="Arc 8"/>
            <p:cNvSpPr>
              <a:spLocks noChangeAspect="1"/>
            </p:cNvSpPr>
            <p:nvPr/>
          </p:nvSpPr>
          <p:spPr bwMode="auto">
            <a:xfrm flipH="1">
              <a:off x="2114" y="1933"/>
              <a:ext cx="113" cy="142"/>
            </a:xfrm>
            <a:custGeom>
              <a:avLst/>
              <a:gdLst>
                <a:gd name="G0" fmla="+- 21597 0 0"/>
                <a:gd name="G1" fmla="+- 21600 0 0"/>
                <a:gd name="G2" fmla="+- 21600 0 0"/>
                <a:gd name="T0" fmla="*/ 0 w 43197"/>
                <a:gd name="T1" fmla="*/ 21219 h 21600"/>
                <a:gd name="T2" fmla="*/ 43197 w 43197"/>
                <a:gd name="T3" fmla="*/ 21600 h 21600"/>
                <a:gd name="T4" fmla="*/ 21597 w 4319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7" h="21600" fill="none" extrusionOk="0">
                  <a:moveTo>
                    <a:pt x="0" y="21219"/>
                  </a:moveTo>
                  <a:cubicBezTo>
                    <a:pt x="208" y="9440"/>
                    <a:pt x="9816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</a:path>
                <a:path w="43197" h="21600" stroke="0" extrusionOk="0">
                  <a:moveTo>
                    <a:pt x="0" y="21219"/>
                  </a:moveTo>
                  <a:cubicBezTo>
                    <a:pt x="208" y="9440"/>
                    <a:pt x="9816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  <a:lnTo>
                    <a:pt x="21597" y="2160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cs-CZ" sz="1600"/>
                <a:t>P</a:t>
              </a:r>
            </a:p>
          </p:txBody>
        </p:sp>
        <p:sp>
          <p:nvSpPr>
            <p:cNvPr id="87049" name="Arc 9"/>
            <p:cNvSpPr>
              <a:spLocks noChangeAspect="1"/>
            </p:cNvSpPr>
            <p:nvPr/>
          </p:nvSpPr>
          <p:spPr bwMode="auto">
            <a:xfrm flipH="1">
              <a:off x="2227" y="1933"/>
              <a:ext cx="113" cy="142"/>
            </a:xfrm>
            <a:custGeom>
              <a:avLst/>
              <a:gdLst>
                <a:gd name="G0" fmla="+- 21597 0 0"/>
                <a:gd name="G1" fmla="+- 21600 0 0"/>
                <a:gd name="G2" fmla="+- 21600 0 0"/>
                <a:gd name="T0" fmla="*/ 0 w 43197"/>
                <a:gd name="T1" fmla="*/ 21219 h 21600"/>
                <a:gd name="T2" fmla="*/ 43197 w 43197"/>
                <a:gd name="T3" fmla="*/ 21600 h 21600"/>
                <a:gd name="T4" fmla="*/ 21597 w 4319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7" h="21600" fill="none" extrusionOk="0">
                  <a:moveTo>
                    <a:pt x="0" y="21219"/>
                  </a:moveTo>
                  <a:cubicBezTo>
                    <a:pt x="208" y="9440"/>
                    <a:pt x="9816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</a:path>
                <a:path w="43197" h="21600" stroke="0" extrusionOk="0">
                  <a:moveTo>
                    <a:pt x="0" y="21219"/>
                  </a:moveTo>
                  <a:cubicBezTo>
                    <a:pt x="208" y="9440"/>
                    <a:pt x="9816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  <a:lnTo>
                    <a:pt x="21597" y="2160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cs-CZ" sz="1600"/>
                <a:t>A</a:t>
              </a:r>
            </a:p>
          </p:txBody>
        </p:sp>
      </p:grpSp>
      <p:grpSp>
        <p:nvGrpSpPr>
          <p:cNvPr id="3" name="Group 10"/>
          <p:cNvGrpSpPr>
            <a:grpSpLocks noChangeAspect="1"/>
          </p:cNvGrpSpPr>
          <p:nvPr/>
        </p:nvGrpSpPr>
        <p:grpSpPr bwMode="auto">
          <a:xfrm>
            <a:off x="1979613" y="5694363"/>
            <a:ext cx="1514475" cy="581025"/>
            <a:chOff x="797" y="355"/>
            <a:chExt cx="477" cy="183"/>
          </a:xfrm>
        </p:grpSpPr>
        <p:sp>
          <p:nvSpPr>
            <p:cNvPr id="87051" name="AutoShape 11"/>
            <p:cNvSpPr>
              <a:spLocks noChangeAspect="1" noChangeArrowheads="1"/>
            </p:cNvSpPr>
            <p:nvPr/>
          </p:nvSpPr>
          <p:spPr bwMode="auto">
            <a:xfrm>
              <a:off x="797" y="360"/>
              <a:ext cx="477" cy="178"/>
            </a:xfrm>
            <a:prstGeom prst="roundRect">
              <a:avLst>
                <a:gd name="adj" fmla="val 43171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3600" tIns="0" rIns="3600" bIns="0" anchor="ctr"/>
            <a:lstStyle/>
            <a:p>
              <a:endParaRPr lang="cs-CZ"/>
            </a:p>
          </p:txBody>
        </p:sp>
        <p:sp>
          <p:nvSpPr>
            <p:cNvPr id="87052" name="Arc 12"/>
            <p:cNvSpPr>
              <a:spLocks noChangeAspect="1"/>
            </p:cNvSpPr>
            <p:nvPr/>
          </p:nvSpPr>
          <p:spPr bwMode="auto">
            <a:xfrm rot="10800000" flipH="1">
              <a:off x="867" y="355"/>
              <a:ext cx="113" cy="56"/>
            </a:xfrm>
            <a:custGeom>
              <a:avLst/>
              <a:gdLst>
                <a:gd name="G0" fmla="+- 21597 0 0"/>
                <a:gd name="G1" fmla="+- 21600 0 0"/>
                <a:gd name="G2" fmla="+- 21600 0 0"/>
                <a:gd name="T0" fmla="*/ 0 w 43197"/>
                <a:gd name="T1" fmla="*/ 21219 h 21600"/>
                <a:gd name="T2" fmla="*/ 43197 w 43197"/>
                <a:gd name="T3" fmla="*/ 21600 h 21600"/>
                <a:gd name="T4" fmla="*/ 21597 w 4319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7" h="21600" fill="none" extrusionOk="0">
                  <a:moveTo>
                    <a:pt x="0" y="21219"/>
                  </a:moveTo>
                  <a:cubicBezTo>
                    <a:pt x="208" y="9440"/>
                    <a:pt x="9816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</a:path>
                <a:path w="43197" h="21600" stroke="0" extrusionOk="0">
                  <a:moveTo>
                    <a:pt x="0" y="21219"/>
                  </a:moveTo>
                  <a:cubicBezTo>
                    <a:pt x="208" y="9440"/>
                    <a:pt x="9816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  <a:lnTo>
                    <a:pt x="21597" y="2160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7053" name="Arc 13"/>
            <p:cNvSpPr>
              <a:spLocks noChangeAspect="1"/>
            </p:cNvSpPr>
            <p:nvPr/>
          </p:nvSpPr>
          <p:spPr bwMode="auto">
            <a:xfrm rot="10800000" flipH="1">
              <a:off x="980" y="355"/>
              <a:ext cx="113" cy="71"/>
            </a:xfrm>
            <a:custGeom>
              <a:avLst/>
              <a:gdLst>
                <a:gd name="G0" fmla="+- 21597 0 0"/>
                <a:gd name="G1" fmla="+- 21600 0 0"/>
                <a:gd name="G2" fmla="+- 21600 0 0"/>
                <a:gd name="T0" fmla="*/ 0 w 43197"/>
                <a:gd name="T1" fmla="*/ 21219 h 21600"/>
                <a:gd name="T2" fmla="*/ 43197 w 43197"/>
                <a:gd name="T3" fmla="*/ 21600 h 21600"/>
                <a:gd name="T4" fmla="*/ 21597 w 4319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7" h="21600" fill="none" extrusionOk="0">
                  <a:moveTo>
                    <a:pt x="0" y="21219"/>
                  </a:moveTo>
                  <a:cubicBezTo>
                    <a:pt x="208" y="9440"/>
                    <a:pt x="9816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</a:path>
                <a:path w="43197" h="21600" stroke="0" extrusionOk="0">
                  <a:moveTo>
                    <a:pt x="0" y="21219"/>
                  </a:moveTo>
                  <a:cubicBezTo>
                    <a:pt x="208" y="9440"/>
                    <a:pt x="9816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  <a:lnTo>
                    <a:pt x="21597" y="2160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7054" name="Arc 14"/>
            <p:cNvSpPr>
              <a:spLocks noChangeAspect="1"/>
            </p:cNvSpPr>
            <p:nvPr/>
          </p:nvSpPr>
          <p:spPr bwMode="auto">
            <a:xfrm rot="10800000" flipH="1">
              <a:off x="1093" y="355"/>
              <a:ext cx="113" cy="71"/>
            </a:xfrm>
            <a:custGeom>
              <a:avLst/>
              <a:gdLst>
                <a:gd name="G0" fmla="+- 21597 0 0"/>
                <a:gd name="G1" fmla="+- 21600 0 0"/>
                <a:gd name="G2" fmla="+- 21600 0 0"/>
                <a:gd name="T0" fmla="*/ 0 w 43197"/>
                <a:gd name="T1" fmla="*/ 21219 h 21600"/>
                <a:gd name="T2" fmla="*/ 43197 w 43197"/>
                <a:gd name="T3" fmla="*/ 21600 h 21600"/>
                <a:gd name="T4" fmla="*/ 21597 w 4319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7" h="21600" fill="none" extrusionOk="0">
                  <a:moveTo>
                    <a:pt x="0" y="21219"/>
                  </a:moveTo>
                  <a:cubicBezTo>
                    <a:pt x="208" y="9440"/>
                    <a:pt x="9816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</a:path>
                <a:path w="43197" h="21600" stroke="0" extrusionOk="0">
                  <a:moveTo>
                    <a:pt x="0" y="21219"/>
                  </a:moveTo>
                  <a:cubicBezTo>
                    <a:pt x="208" y="9440"/>
                    <a:pt x="9816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  <a:lnTo>
                    <a:pt x="21597" y="2160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87055" name="Text Box 15"/>
          <p:cNvSpPr txBox="1">
            <a:spLocks noChangeArrowheads="1"/>
          </p:cNvSpPr>
          <p:nvPr/>
        </p:nvSpPr>
        <p:spPr bwMode="auto">
          <a:xfrm>
            <a:off x="49213" y="5661025"/>
            <a:ext cx="396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cs-CZ" sz="1600">
                <a:solidFill>
                  <a:schemeClr val="tx1"/>
                </a:solidFill>
              </a:rPr>
              <a:t>5'</a:t>
            </a:r>
          </a:p>
        </p:txBody>
      </p:sp>
      <p:sp>
        <p:nvSpPr>
          <p:cNvPr id="87056" name="Text Box 16"/>
          <p:cNvSpPr txBox="1">
            <a:spLocks noChangeArrowheads="1"/>
          </p:cNvSpPr>
          <p:nvPr/>
        </p:nvSpPr>
        <p:spPr bwMode="auto">
          <a:xfrm>
            <a:off x="8585200" y="5684838"/>
            <a:ext cx="396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cs-CZ" sz="1600">
                <a:solidFill>
                  <a:schemeClr val="tx1"/>
                </a:solidFill>
              </a:rPr>
              <a:t>3'</a:t>
            </a:r>
          </a:p>
        </p:txBody>
      </p:sp>
      <p:sp>
        <p:nvSpPr>
          <p:cNvPr id="87057" name="Text Box 17"/>
          <p:cNvSpPr txBox="1">
            <a:spLocks noChangeArrowheads="1"/>
          </p:cNvSpPr>
          <p:nvPr/>
        </p:nvSpPr>
        <p:spPr bwMode="auto">
          <a:xfrm>
            <a:off x="7289800" y="5853113"/>
            <a:ext cx="7858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cs-CZ" sz="1600">
                <a:solidFill>
                  <a:srgbClr val="3366FF"/>
                </a:solidFill>
              </a:rPr>
              <a:t>mRNA</a:t>
            </a:r>
          </a:p>
        </p:txBody>
      </p:sp>
      <p:sp>
        <p:nvSpPr>
          <p:cNvPr id="87065" name="Line 25"/>
          <p:cNvSpPr>
            <a:spLocks noChangeShapeType="1"/>
          </p:cNvSpPr>
          <p:nvPr/>
        </p:nvSpPr>
        <p:spPr bwMode="auto">
          <a:xfrm flipV="1">
            <a:off x="423863" y="5859463"/>
            <a:ext cx="8064500" cy="0"/>
          </a:xfrm>
          <a:prstGeom prst="line">
            <a:avLst/>
          </a:prstGeom>
          <a:noFill/>
          <a:ln w="2857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grpSp>
        <p:nvGrpSpPr>
          <p:cNvPr id="4" name="Group 67"/>
          <p:cNvGrpSpPr>
            <a:grpSpLocks/>
          </p:cNvGrpSpPr>
          <p:nvPr/>
        </p:nvGrpSpPr>
        <p:grpSpPr bwMode="auto">
          <a:xfrm>
            <a:off x="2500313" y="5246688"/>
            <a:ext cx="434975" cy="576262"/>
            <a:chOff x="1575" y="3305"/>
            <a:chExt cx="274" cy="363"/>
          </a:xfrm>
        </p:grpSpPr>
        <p:sp>
          <p:nvSpPr>
            <p:cNvPr id="87066" name="AutoShape 26"/>
            <p:cNvSpPr>
              <a:spLocks noChangeArrowheads="1"/>
            </p:cNvSpPr>
            <p:nvPr/>
          </p:nvSpPr>
          <p:spPr bwMode="auto">
            <a:xfrm>
              <a:off x="1650" y="3305"/>
              <a:ext cx="136" cy="273"/>
            </a:xfrm>
            <a:prstGeom prst="roundRect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7067" name="AutoShape 27"/>
            <p:cNvSpPr>
              <a:spLocks noChangeArrowheads="1"/>
            </p:cNvSpPr>
            <p:nvPr/>
          </p:nvSpPr>
          <p:spPr bwMode="auto">
            <a:xfrm rot="16200000">
              <a:off x="1644" y="3412"/>
              <a:ext cx="136" cy="274"/>
            </a:xfrm>
            <a:prstGeom prst="roundRect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7068" name="Oval 28"/>
            <p:cNvSpPr>
              <a:spLocks noChangeArrowheads="1"/>
            </p:cNvSpPr>
            <p:nvPr/>
          </p:nvSpPr>
          <p:spPr bwMode="auto">
            <a:xfrm>
              <a:off x="1628" y="3623"/>
              <a:ext cx="45" cy="45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7069" name="Oval 29"/>
            <p:cNvSpPr>
              <a:spLocks noChangeArrowheads="1"/>
            </p:cNvSpPr>
            <p:nvPr/>
          </p:nvSpPr>
          <p:spPr bwMode="auto">
            <a:xfrm>
              <a:off x="1764" y="3623"/>
              <a:ext cx="45" cy="45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7070" name="Oval 30"/>
            <p:cNvSpPr>
              <a:spLocks noChangeArrowheads="1"/>
            </p:cNvSpPr>
            <p:nvPr/>
          </p:nvSpPr>
          <p:spPr bwMode="auto">
            <a:xfrm>
              <a:off x="1695" y="3623"/>
              <a:ext cx="45" cy="45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87071" name="Line 31"/>
          <p:cNvSpPr>
            <a:spLocks noChangeShapeType="1"/>
          </p:cNvSpPr>
          <p:nvPr/>
        </p:nvSpPr>
        <p:spPr bwMode="auto">
          <a:xfrm>
            <a:off x="2736850" y="5157788"/>
            <a:ext cx="0" cy="142875"/>
          </a:xfrm>
          <a:prstGeom prst="line">
            <a:avLst/>
          </a:prstGeom>
          <a:noFill/>
          <a:ln w="254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87093" name="Line 53"/>
          <p:cNvSpPr>
            <a:spLocks noChangeShapeType="1"/>
          </p:cNvSpPr>
          <p:nvPr/>
        </p:nvSpPr>
        <p:spPr bwMode="auto">
          <a:xfrm>
            <a:off x="2860675" y="4914900"/>
            <a:ext cx="225425" cy="134938"/>
          </a:xfrm>
          <a:prstGeom prst="line">
            <a:avLst/>
          </a:prstGeom>
          <a:noFill/>
          <a:ln w="28575">
            <a:solidFill>
              <a:srgbClr val="CC00FF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grpSp>
        <p:nvGrpSpPr>
          <p:cNvPr id="5" name="Group 54"/>
          <p:cNvGrpSpPr>
            <a:grpSpLocks/>
          </p:cNvGrpSpPr>
          <p:nvPr/>
        </p:nvGrpSpPr>
        <p:grpSpPr bwMode="auto">
          <a:xfrm>
            <a:off x="790575" y="4364038"/>
            <a:ext cx="2162175" cy="793750"/>
            <a:chOff x="498" y="2749"/>
            <a:chExt cx="1362" cy="500"/>
          </a:xfrm>
        </p:grpSpPr>
        <p:sp>
          <p:nvSpPr>
            <p:cNvPr id="87072" name="Line 32"/>
            <p:cNvSpPr>
              <a:spLocks noChangeShapeType="1"/>
            </p:cNvSpPr>
            <p:nvPr/>
          </p:nvSpPr>
          <p:spPr bwMode="auto">
            <a:xfrm>
              <a:off x="1633" y="2976"/>
              <a:ext cx="91" cy="91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grpSp>
          <p:nvGrpSpPr>
            <p:cNvPr id="6" name="Group 33"/>
            <p:cNvGrpSpPr>
              <a:grpSpLocks/>
            </p:cNvGrpSpPr>
            <p:nvPr/>
          </p:nvGrpSpPr>
          <p:grpSpPr bwMode="auto">
            <a:xfrm>
              <a:off x="498" y="2749"/>
              <a:ext cx="1180" cy="318"/>
              <a:chOff x="385" y="2931"/>
              <a:chExt cx="1180" cy="318"/>
            </a:xfrm>
          </p:grpSpPr>
          <p:sp>
            <p:nvSpPr>
              <p:cNvPr id="87074" name="Oval 34"/>
              <p:cNvSpPr>
                <a:spLocks noChangeArrowheads="1"/>
              </p:cNvSpPr>
              <p:nvPr/>
            </p:nvSpPr>
            <p:spPr bwMode="auto">
              <a:xfrm>
                <a:off x="1338" y="3022"/>
                <a:ext cx="227" cy="227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kumimoji="1" lang="cs-CZ" sz="1200">
                    <a:solidFill>
                      <a:schemeClr val="tx1"/>
                    </a:solidFill>
                  </a:rPr>
                  <a:t>aa</a:t>
                </a:r>
                <a:r>
                  <a:rPr kumimoji="1" lang="cs-CZ" sz="1200" baseline="-25000">
                    <a:solidFill>
                      <a:schemeClr val="tx1"/>
                    </a:solidFill>
                  </a:rPr>
                  <a:t>3</a:t>
                </a:r>
                <a:endParaRPr kumimoji="1" lang="cs-CZ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87075" name="Oval 35"/>
              <p:cNvSpPr>
                <a:spLocks noChangeArrowheads="1"/>
              </p:cNvSpPr>
              <p:nvPr/>
            </p:nvSpPr>
            <p:spPr bwMode="auto">
              <a:xfrm>
                <a:off x="1066" y="3022"/>
                <a:ext cx="227" cy="227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kumimoji="1" lang="cs-CZ" sz="1200">
                    <a:solidFill>
                      <a:schemeClr val="tx1"/>
                    </a:solidFill>
                  </a:rPr>
                  <a:t>aa</a:t>
                </a:r>
                <a:r>
                  <a:rPr kumimoji="1" lang="cs-CZ" sz="1200" baseline="-25000">
                    <a:solidFill>
                      <a:schemeClr val="tx1"/>
                    </a:solidFill>
                  </a:rPr>
                  <a:t>2</a:t>
                </a:r>
                <a:endParaRPr kumimoji="1" lang="cs-CZ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87076" name="Oval 36"/>
              <p:cNvSpPr>
                <a:spLocks noChangeArrowheads="1"/>
              </p:cNvSpPr>
              <p:nvPr/>
            </p:nvSpPr>
            <p:spPr bwMode="auto">
              <a:xfrm>
                <a:off x="793" y="2931"/>
                <a:ext cx="227" cy="227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kumimoji="1" lang="cs-CZ" sz="1200">
                    <a:solidFill>
                      <a:schemeClr val="tx1"/>
                    </a:solidFill>
                  </a:rPr>
                  <a:t>aa</a:t>
                </a:r>
                <a:r>
                  <a:rPr kumimoji="1" lang="cs-CZ" sz="1200" baseline="-25000">
                    <a:solidFill>
                      <a:schemeClr val="tx1"/>
                    </a:solidFill>
                  </a:rPr>
                  <a:t>1</a:t>
                </a:r>
                <a:endParaRPr kumimoji="1" lang="cs-CZ" sz="120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87077" name="AutoShape 37"/>
              <p:cNvCxnSpPr>
                <a:cxnSpLocks noChangeShapeType="1"/>
                <a:stCxn id="87075" idx="6"/>
                <a:endCxn id="87074" idx="2"/>
              </p:cNvCxnSpPr>
              <p:nvPr/>
            </p:nvCxnSpPr>
            <p:spPr bwMode="auto">
              <a:xfrm>
                <a:off x="1293" y="3136"/>
                <a:ext cx="45" cy="0"/>
              </a:xfrm>
              <a:prstGeom prst="straightConnector1">
                <a:avLst/>
              </a:prstGeom>
              <a:noFill/>
              <a:ln w="28575">
                <a:solidFill>
                  <a:srgbClr val="CC00FF"/>
                </a:solidFill>
                <a:miter lim="800000"/>
                <a:headEnd/>
                <a:tailEnd/>
              </a:ln>
              <a:effectLst/>
            </p:spPr>
          </p:cxnSp>
          <p:cxnSp>
            <p:nvCxnSpPr>
              <p:cNvPr id="87078" name="AutoShape 38"/>
              <p:cNvCxnSpPr>
                <a:cxnSpLocks noChangeShapeType="1"/>
                <a:stCxn id="87076" idx="5"/>
                <a:endCxn id="87075" idx="2"/>
              </p:cNvCxnSpPr>
              <p:nvPr/>
            </p:nvCxnSpPr>
            <p:spPr bwMode="auto">
              <a:xfrm>
                <a:off x="987" y="3125"/>
                <a:ext cx="79" cy="11"/>
              </a:xfrm>
              <a:prstGeom prst="straightConnector1">
                <a:avLst/>
              </a:prstGeom>
              <a:noFill/>
              <a:ln w="25400">
                <a:solidFill>
                  <a:srgbClr val="CC00FF"/>
                </a:solidFill>
                <a:miter lim="800000"/>
                <a:headEnd/>
                <a:tailEnd/>
              </a:ln>
              <a:effectLst/>
            </p:spPr>
          </p:cxnSp>
          <p:sp>
            <p:nvSpPr>
              <p:cNvPr id="87079" name="Text Box 39"/>
              <p:cNvSpPr txBox="1">
                <a:spLocks noChangeArrowheads="1"/>
              </p:cNvSpPr>
              <p:nvPr/>
            </p:nvSpPr>
            <p:spPr bwMode="auto">
              <a:xfrm>
                <a:off x="385" y="2946"/>
                <a:ext cx="307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cs-CZ" sz="1200">
                    <a:solidFill>
                      <a:srgbClr val="0000FF"/>
                    </a:solidFill>
                  </a:rPr>
                  <a:t>NH</a:t>
                </a:r>
                <a:r>
                  <a:rPr kumimoji="1" lang="cs-CZ" sz="1200" baseline="-25000">
                    <a:solidFill>
                      <a:srgbClr val="0000FF"/>
                    </a:solidFill>
                  </a:rPr>
                  <a:t>2</a:t>
                </a:r>
                <a:endParaRPr kumimoji="1" lang="cs-CZ" sz="1200">
                  <a:solidFill>
                    <a:srgbClr val="0000FF"/>
                  </a:solidFill>
                </a:endParaRPr>
              </a:p>
            </p:txBody>
          </p:sp>
          <p:sp>
            <p:nvSpPr>
              <p:cNvPr id="87080" name="Line 40"/>
              <p:cNvSpPr>
                <a:spLocks noChangeShapeType="1"/>
              </p:cNvSpPr>
              <p:nvPr/>
            </p:nvSpPr>
            <p:spPr bwMode="auto">
              <a:xfrm flipH="1">
                <a:off x="657" y="3022"/>
                <a:ext cx="136" cy="0"/>
              </a:xfrm>
              <a:prstGeom prst="line">
                <a:avLst/>
              </a:prstGeom>
              <a:noFill/>
              <a:ln w="25400">
                <a:solidFill>
                  <a:srgbClr val="CC00FF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cs-CZ"/>
              </a:p>
            </p:txBody>
          </p:sp>
        </p:grpSp>
        <p:sp>
          <p:nvSpPr>
            <p:cNvPr id="87081" name="Oval 41"/>
            <p:cNvSpPr>
              <a:spLocks noChangeArrowheads="1"/>
            </p:cNvSpPr>
            <p:nvPr/>
          </p:nvSpPr>
          <p:spPr bwMode="auto">
            <a:xfrm>
              <a:off x="1633" y="3022"/>
              <a:ext cx="227" cy="22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1200">
                  <a:solidFill>
                    <a:schemeClr val="tx1"/>
                  </a:solidFill>
                </a:rPr>
                <a:t>aa</a:t>
              </a:r>
              <a:r>
                <a:rPr kumimoji="1" lang="cs-CZ" sz="1200" baseline="-25000">
                  <a:solidFill>
                    <a:schemeClr val="tx1"/>
                  </a:solidFill>
                </a:rPr>
                <a:t>4</a:t>
              </a:r>
              <a:endParaRPr kumimoji="1" lang="cs-CZ" sz="120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42"/>
          <p:cNvGrpSpPr>
            <a:grpSpLocks/>
          </p:cNvGrpSpPr>
          <p:nvPr/>
        </p:nvGrpSpPr>
        <p:grpSpPr bwMode="auto">
          <a:xfrm>
            <a:off x="2954338" y="4803775"/>
            <a:ext cx="434975" cy="1025525"/>
            <a:chOff x="3016" y="2557"/>
            <a:chExt cx="274" cy="646"/>
          </a:xfrm>
        </p:grpSpPr>
        <p:grpSp>
          <p:nvGrpSpPr>
            <p:cNvPr id="8" name="Group 43"/>
            <p:cNvGrpSpPr>
              <a:grpSpLocks/>
            </p:cNvGrpSpPr>
            <p:nvPr/>
          </p:nvGrpSpPr>
          <p:grpSpPr bwMode="auto">
            <a:xfrm>
              <a:off x="3016" y="2840"/>
              <a:ext cx="274" cy="363"/>
              <a:chOff x="1156" y="2205"/>
              <a:chExt cx="274" cy="363"/>
            </a:xfrm>
          </p:grpSpPr>
          <p:sp>
            <p:nvSpPr>
              <p:cNvPr id="87084" name="AutoShape 44"/>
              <p:cNvSpPr>
                <a:spLocks noChangeArrowheads="1"/>
              </p:cNvSpPr>
              <p:nvPr/>
            </p:nvSpPr>
            <p:spPr bwMode="auto">
              <a:xfrm>
                <a:off x="1224" y="2205"/>
                <a:ext cx="136" cy="273"/>
              </a:xfrm>
              <a:prstGeom prst="roundRect">
                <a:avLst>
                  <a:gd name="adj" fmla="val 50000"/>
                </a:avLst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7085" name="AutoShape 45"/>
              <p:cNvSpPr>
                <a:spLocks noChangeArrowheads="1"/>
              </p:cNvSpPr>
              <p:nvPr/>
            </p:nvSpPr>
            <p:spPr bwMode="auto">
              <a:xfrm rot="16200000">
                <a:off x="1225" y="2318"/>
                <a:ext cx="136" cy="274"/>
              </a:xfrm>
              <a:prstGeom prst="roundRect">
                <a:avLst>
                  <a:gd name="adj" fmla="val 50000"/>
                </a:avLst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7086" name="Oval 46"/>
              <p:cNvSpPr>
                <a:spLocks noChangeArrowheads="1"/>
              </p:cNvSpPr>
              <p:nvPr/>
            </p:nvSpPr>
            <p:spPr bwMode="auto">
              <a:xfrm>
                <a:off x="1202" y="2523"/>
                <a:ext cx="45" cy="45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7087" name="Oval 47"/>
              <p:cNvSpPr>
                <a:spLocks noChangeArrowheads="1"/>
              </p:cNvSpPr>
              <p:nvPr/>
            </p:nvSpPr>
            <p:spPr bwMode="auto">
              <a:xfrm>
                <a:off x="1338" y="2523"/>
                <a:ext cx="45" cy="45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7088" name="Oval 48"/>
              <p:cNvSpPr>
                <a:spLocks noChangeArrowheads="1"/>
              </p:cNvSpPr>
              <p:nvPr/>
            </p:nvSpPr>
            <p:spPr bwMode="auto">
              <a:xfrm>
                <a:off x="1269" y="2523"/>
                <a:ext cx="45" cy="45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87089" name="Line 49"/>
            <p:cNvSpPr>
              <a:spLocks noChangeShapeType="1"/>
            </p:cNvSpPr>
            <p:nvPr/>
          </p:nvSpPr>
          <p:spPr bwMode="auto">
            <a:xfrm>
              <a:off x="3152" y="2772"/>
              <a:ext cx="0" cy="68"/>
            </a:xfrm>
            <a:prstGeom prst="line">
              <a:avLst/>
            </a:prstGeom>
            <a:noFill/>
            <a:ln w="25400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87090" name="Oval 50"/>
            <p:cNvSpPr>
              <a:spLocks noChangeArrowheads="1"/>
            </p:cNvSpPr>
            <p:nvPr/>
          </p:nvSpPr>
          <p:spPr bwMode="auto">
            <a:xfrm>
              <a:off x="3038" y="2557"/>
              <a:ext cx="227" cy="22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1200">
                  <a:solidFill>
                    <a:schemeClr val="tx1"/>
                  </a:solidFill>
                </a:rPr>
                <a:t>aa</a:t>
              </a:r>
              <a:r>
                <a:rPr kumimoji="1" lang="cs-CZ" sz="1200" baseline="-25000">
                  <a:solidFill>
                    <a:schemeClr val="tx1"/>
                  </a:solidFill>
                </a:rPr>
                <a:t>5</a:t>
              </a:r>
              <a:endParaRPr kumimoji="1" lang="cs-CZ" sz="120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oup 56"/>
          <p:cNvGrpSpPr>
            <a:grpSpLocks/>
          </p:cNvGrpSpPr>
          <p:nvPr/>
        </p:nvGrpSpPr>
        <p:grpSpPr bwMode="auto">
          <a:xfrm>
            <a:off x="4857750" y="4059238"/>
            <a:ext cx="434975" cy="1025525"/>
            <a:chOff x="3016" y="2557"/>
            <a:chExt cx="274" cy="646"/>
          </a:xfrm>
        </p:grpSpPr>
        <p:grpSp>
          <p:nvGrpSpPr>
            <p:cNvPr id="10" name="Group 57"/>
            <p:cNvGrpSpPr>
              <a:grpSpLocks/>
            </p:cNvGrpSpPr>
            <p:nvPr/>
          </p:nvGrpSpPr>
          <p:grpSpPr bwMode="auto">
            <a:xfrm>
              <a:off x="3016" y="2840"/>
              <a:ext cx="274" cy="363"/>
              <a:chOff x="1156" y="2205"/>
              <a:chExt cx="274" cy="363"/>
            </a:xfrm>
          </p:grpSpPr>
          <p:sp>
            <p:nvSpPr>
              <p:cNvPr id="87098" name="AutoShape 58"/>
              <p:cNvSpPr>
                <a:spLocks noChangeArrowheads="1"/>
              </p:cNvSpPr>
              <p:nvPr/>
            </p:nvSpPr>
            <p:spPr bwMode="auto">
              <a:xfrm>
                <a:off x="1224" y="2205"/>
                <a:ext cx="136" cy="273"/>
              </a:xfrm>
              <a:prstGeom prst="roundRect">
                <a:avLst>
                  <a:gd name="adj" fmla="val 50000"/>
                </a:avLst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7099" name="AutoShape 59"/>
              <p:cNvSpPr>
                <a:spLocks noChangeArrowheads="1"/>
              </p:cNvSpPr>
              <p:nvPr/>
            </p:nvSpPr>
            <p:spPr bwMode="auto">
              <a:xfrm rot="16200000">
                <a:off x="1225" y="2318"/>
                <a:ext cx="136" cy="274"/>
              </a:xfrm>
              <a:prstGeom prst="roundRect">
                <a:avLst>
                  <a:gd name="adj" fmla="val 50000"/>
                </a:avLst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7100" name="Oval 60"/>
              <p:cNvSpPr>
                <a:spLocks noChangeArrowheads="1"/>
              </p:cNvSpPr>
              <p:nvPr/>
            </p:nvSpPr>
            <p:spPr bwMode="auto">
              <a:xfrm>
                <a:off x="1202" y="2523"/>
                <a:ext cx="45" cy="45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7101" name="Oval 61"/>
              <p:cNvSpPr>
                <a:spLocks noChangeArrowheads="1"/>
              </p:cNvSpPr>
              <p:nvPr/>
            </p:nvSpPr>
            <p:spPr bwMode="auto">
              <a:xfrm>
                <a:off x="1338" y="2523"/>
                <a:ext cx="45" cy="45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7102" name="Oval 62"/>
              <p:cNvSpPr>
                <a:spLocks noChangeArrowheads="1"/>
              </p:cNvSpPr>
              <p:nvPr/>
            </p:nvSpPr>
            <p:spPr bwMode="auto">
              <a:xfrm>
                <a:off x="1269" y="2523"/>
                <a:ext cx="45" cy="45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87103" name="Line 63"/>
            <p:cNvSpPr>
              <a:spLocks noChangeShapeType="1"/>
            </p:cNvSpPr>
            <p:nvPr/>
          </p:nvSpPr>
          <p:spPr bwMode="auto">
            <a:xfrm>
              <a:off x="3152" y="2772"/>
              <a:ext cx="0" cy="68"/>
            </a:xfrm>
            <a:prstGeom prst="line">
              <a:avLst/>
            </a:prstGeom>
            <a:noFill/>
            <a:ln w="25400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87104" name="Oval 64"/>
            <p:cNvSpPr>
              <a:spLocks noChangeArrowheads="1"/>
            </p:cNvSpPr>
            <p:nvPr/>
          </p:nvSpPr>
          <p:spPr bwMode="auto">
            <a:xfrm>
              <a:off x="3038" y="2557"/>
              <a:ext cx="227" cy="22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1200">
                  <a:solidFill>
                    <a:schemeClr val="tx1"/>
                  </a:solidFill>
                </a:rPr>
                <a:t>aa</a:t>
              </a:r>
              <a:r>
                <a:rPr kumimoji="1" lang="cs-CZ" sz="1200" baseline="-25000">
                  <a:solidFill>
                    <a:schemeClr val="tx1"/>
                  </a:solidFill>
                </a:rPr>
                <a:t>5</a:t>
              </a:r>
              <a:endParaRPr kumimoji="1" lang="cs-CZ" sz="1200">
                <a:solidFill>
                  <a:schemeClr val="tx1"/>
                </a:solidFill>
              </a:endParaRPr>
            </a:p>
          </p:txBody>
        </p:sp>
      </p:grpSp>
      <p:sp>
        <p:nvSpPr>
          <p:cNvPr id="59" name="Rectangle 185"/>
          <p:cNvSpPr>
            <a:spLocks noChangeArrowheads="1"/>
          </p:cNvSpPr>
          <p:nvPr/>
        </p:nvSpPr>
        <p:spPr bwMode="auto">
          <a:xfrm>
            <a:off x="1331640" y="476672"/>
            <a:ext cx="6497638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cs-CZ" sz="4000" dirty="0" smtClean="0">
                <a:latin typeface="Arial" pitchFamily="34" charset="0"/>
                <a:cs typeface="Arial" pitchFamily="34" charset="0"/>
              </a:rPr>
              <a:t>Elongace translace (prodlužování řetězce)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.00277 C -0.05105 0.0368 -0.10191 0.07106 -0.13646 0.08865 C -0.17101 0.10625 -0.18941 0.10764 -0.20764 0.10902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7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7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7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96296E-6 L 0.00989 -0.05648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" y="-28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0973 -0.02615 " pathEditMode="relative" ptsTypes="AA">
                                      <p:cBhvr>
                                        <p:cTn id="22" dur="2000" fill="hold"/>
                                        <p:tgtEl>
                                          <p:spTgt spid="870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4" dur="500"/>
                                        <p:tgtEl>
                                          <p:spTgt spid="870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96296E-6 L 0.04513 0.0002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" y="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81481E-6 L 0.04322 0.0013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500"/>
                            </p:stCondLst>
                            <p:childTnLst>
                              <p:par>
                                <p:cTn id="3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9.25926E-6 C -0.05052 -0.01087 -0.10104 -0.02152 -0.1375 -0.03194 C -0.17396 -0.04236 -0.19653 -0.05254 -0.2191 -0.06273 " pathEditMode="relative" ptsTypes="aaA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71" grpId="0" animBg="1"/>
      <p:bldP spid="87093" grpId="0" animBg="1"/>
      <p:bldP spid="87093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08720"/>
            <a:ext cx="6660232" cy="6597352"/>
          </a:xfrm>
        </p:spPr>
        <p:txBody>
          <a:bodyPr>
            <a:normAutofit/>
          </a:bodyPr>
          <a:lstStyle/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Po vláknu mRNA se pohybuje v určitých vzdálenostech řada ribozomů= 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polyribozom= polysom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a každý je v jiné fázi tvorby polypeptidového řetězce.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U ribozomů na drsném endoplazmatickém retikulu je vhodnější si představit 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pohyb vlákna mRNA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, které je přes tyto ribozomy protahováno.</a:t>
            </a:r>
          </a:p>
          <a:p>
            <a:endParaRPr lang="cs-CZ" sz="1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406"/>
          <p:cNvGrpSpPr>
            <a:grpSpLocks/>
          </p:cNvGrpSpPr>
          <p:nvPr/>
        </p:nvGrpSpPr>
        <p:grpSpPr bwMode="auto">
          <a:xfrm>
            <a:off x="6488112" y="0"/>
            <a:ext cx="2655888" cy="6772275"/>
            <a:chOff x="2393" y="27"/>
            <a:chExt cx="1673" cy="4266"/>
          </a:xfrm>
        </p:grpSpPr>
        <p:sp>
          <p:nvSpPr>
            <p:cNvPr id="5" name="Rectangle 407"/>
            <p:cNvSpPr>
              <a:spLocks noChangeAspect="1" noChangeArrowheads="1"/>
            </p:cNvSpPr>
            <p:nvPr/>
          </p:nvSpPr>
          <p:spPr bwMode="auto">
            <a:xfrm>
              <a:off x="2393" y="3436"/>
              <a:ext cx="1673" cy="85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4176713"/>
              <a:endParaRPr lang="en-US" sz="1000" b="0">
                <a:solidFill>
                  <a:schemeClr val="tx1"/>
                </a:solidFill>
              </a:endParaRPr>
            </a:p>
          </p:txBody>
        </p:sp>
        <p:grpSp>
          <p:nvGrpSpPr>
            <p:cNvPr id="6" name="Group 408"/>
            <p:cNvGrpSpPr>
              <a:grpSpLocks/>
            </p:cNvGrpSpPr>
            <p:nvPr/>
          </p:nvGrpSpPr>
          <p:grpSpPr bwMode="auto">
            <a:xfrm>
              <a:off x="2960" y="3804"/>
              <a:ext cx="482" cy="443"/>
              <a:chOff x="952" y="2585"/>
              <a:chExt cx="482" cy="443"/>
            </a:xfrm>
          </p:grpSpPr>
          <p:grpSp>
            <p:nvGrpSpPr>
              <p:cNvPr id="209" name="Group 409"/>
              <p:cNvGrpSpPr>
                <a:grpSpLocks/>
              </p:cNvGrpSpPr>
              <p:nvPr/>
            </p:nvGrpSpPr>
            <p:grpSpPr bwMode="auto">
              <a:xfrm>
                <a:off x="952" y="2585"/>
                <a:ext cx="476" cy="283"/>
                <a:chOff x="1927" y="1792"/>
                <a:chExt cx="476" cy="283"/>
              </a:xfrm>
            </p:grpSpPr>
            <p:sp>
              <p:nvSpPr>
                <p:cNvPr id="215" name="Freeform 410"/>
                <p:cNvSpPr>
                  <a:spLocks noChangeAspect="1"/>
                </p:cNvSpPr>
                <p:nvPr/>
              </p:nvSpPr>
              <p:spPr bwMode="auto">
                <a:xfrm>
                  <a:off x="1927" y="1792"/>
                  <a:ext cx="476" cy="269"/>
                </a:xfrm>
                <a:custGeom>
                  <a:avLst/>
                  <a:gdLst/>
                  <a:ahLst/>
                  <a:cxnLst>
                    <a:cxn ang="0">
                      <a:pos x="438" y="30"/>
                    </a:cxn>
                    <a:cxn ang="0">
                      <a:pos x="256" y="30"/>
                    </a:cxn>
                    <a:cxn ang="0">
                      <a:pos x="166" y="120"/>
                    </a:cxn>
                    <a:cxn ang="0">
                      <a:pos x="30" y="347"/>
                    </a:cxn>
                    <a:cxn ang="0">
                      <a:pos x="75" y="574"/>
                    </a:cxn>
                    <a:cxn ang="0">
                      <a:pos x="483" y="619"/>
                    </a:cxn>
                    <a:cxn ang="0">
                      <a:pos x="846" y="529"/>
                    </a:cxn>
                    <a:cxn ang="0">
                      <a:pos x="755" y="211"/>
                    </a:cxn>
                    <a:cxn ang="0">
                      <a:pos x="619" y="30"/>
                    </a:cxn>
                    <a:cxn ang="0">
                      <a:pos x="347" y="30"/>
                    </a:cxn>
                  </a:cxnLst>
                  <a:rect l="0" t="0" r="r" b="b"/>
                  <a:pathLst>
                    <a:path w="891" h="626">
                      <a:moveTo>
                        <a:pt x="438" y="30"/>
                      </a:moveTo>
                      <a:cubicBezTo>
                        <a:pt x="369" y="22"/>
                        <a:pt x="301" y="15"/>
                        <a:pt x="256" y="30"/>
                      </a:cubicBezTo>
                      <a:cubicBezTo>
                        <a:pt x="211" y="45"/>
                        <a:pt x="204" y="67"/>
                        <a:pt x="166" y="120"/>
                      </a:cubicBezTo>
                      <a:cubicBezTo>
                        <a:pt x="128" y="173"/>
                        <a:pt x="45" y="271"/>
                        <a:pt x="30" y="347"/>
                      </a:cubicBezTo>
                      <a:cubicBezTo>
                        <a:pt x="15" y="423"/>
                        <a:pt x="0" y="529"/>
                        <a:pt x="75" y="574"/>
                      </a:cubicBezTo>
                      <a:cubicBezTo>
                        <a:pt x="150" y="619"/>
                        <a:pt x="355" y="626"/>
                        <a:pt x="483" y="619"/>
                      </a:cubicBezTo>
                      <a:cubicBezTo>
                        <a:pt x="611" y="612"/>
                        <a:pt x="801" y="597"/>
                        <a:pt x="846" y="529"/>
                      </a:cubicBezTo>
                      <a:cubicBezTo>
                        <a:pt x="891" y="461"/>
                        <a:pt x="793" y="294"/>
                        <a:pt x="755" y="211"/>
                      </a:cubicBezTo>
                      <a:cubicBezTo>
                        <a:pt x="717" y="128"/>
                        <a:pt x="687" y="60"/>
                        <a:pt x="619" y="30"/>
                      </a:cubicBezTo>
                      <a:cubicBezTo>
                        <a:pt x="551" y="0"/>
                        <a:pt x="449" y="15"/>
                        <a:pt x="347" y="30"/>
                      </a:cubicBezTo>
                    </a:path>
                  </a:pathLst>
                </a:custGeom>
                <a:solidFill>
                  <a:srgbClr val="009900"/>
                </a:solidFill>
                <a:ln w="9525" cap="flat" cmpd="sng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wrap="none" lIns="3600" tIns="0" rIns="3600" bIns="0"/>
                <a:lstStyle/>
                <a:p>
                  <a:endParaRPr lang="cs-CZ"/>
                </a:p>
              </p:txBody>
            </p:sp>
            <p:sp>
              <p:nvSpPr>
                <p:cNvPr id="216" name="Arc 411"/>
                <p:cNvSpPr>
                  <a:spLocks/>
                </p:cNvSpPr>
                <p:nvPr/>
              </p:nvSpPr>
              <p:spPr bwMode="auto">
                <a:xfrm flipH="1">
                  <a:off x="2001" y="1933"/>
                  <a:ext cx="113" cy="142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cs-CZ"/>
                    <a:t>E</a:t>
                  </a:r>
                </a:p>
              </p:txBody>
            </p:sp>
            <p:sp>
              <p:nvSpPr>
                <p:cNvPr id="217" name="Arc 412"/>
                <p:cNvSpPr>
                  <a:spLocks/>
                </p:cNvSpPr>
                <p:nvPr/>
              </p:nvSpPr>
              <p:spPr bwMode="auto">
                <a:xfrm flipH="1">
                  <a:off x="2114" y="1933"/>
                  <a:ext cx="113" cy="142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cs-CZ"/>
                    <a:t>P</a:t>
                  </a:r>
                </a:p>
              </p:txBody>
            </p:sp>
            <p:sp>
              <p:nvSpPr>
                <p:cNvPr id="218" name="Arc 413"/>
                <p:cNvSpPr>
                  <a:spLocks/>
                </p:cNvSpPr>
                <p:nvPr/>
              </p:nvSpPr>
              <p:spPr bwMode="auto">
                <a:xfrm flipH="1">
                  <a:off x="2227" y="1933"/>
                  <a:ext cx="113" cy="142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cs-CZ"/>
                    <a:t>A</a:t>
                  </a:r>
                </a:p>
              </p:txBody>
            </p:sp>
          </p:grpSp>
          <p:grpSp>
            <p:nvGrpSpPr>
              <p:cNvPr id="210" name="Group 414"/>
              <p:cNvGrpSpPr>
                <a:grpSpLocks/>
              </p:cNvGrpSpPr>
              <p:nvPr/>
            </p:nvGrpSpPr>
            <p:grpSpPr bwMode="auto">
              <a:xfrm>
                <a:off x="957" y="2845"/>
                <a:ext cx="477" cy="183"/>
                <a:chOff x="797" y="355"/>
                <a:chExt cx="477" cy="183"/>
              </a:xfrm>
            </p:grpSpPr>
            <p:sp>
              <p:nvSpPr>
                <p:cNvPr id="211" name="AutoShape 415"/>
                <p:cNvSpPr>
                  <a:spLocks noChangeAspect="1" noChangeArrowheads="1"/>
                </p:cNvSpPr>
                <p:nvPr/>
              </p:nvSpPr>
              <p:spPr bwMode="auto">
                <a:xfrm>
                  <a:off x="797" y="360"/>
                  <a:ext cx="477" cy="178"/>
                </a:xfrm>
                <a:prstGeom prst="roundRect">
                  <a:avLst>
                    <a:gd name="adj" fmla="val 43171"/>
                  </a:avLst>
                </a:prstGeom>
                <a:solidFill>
                  <a:srgbClr val="00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3600" tIns="0" rIns="3600" bIns="0" anchor="ctr"/>
                <a:lstStyle/>
                <a:p>
                  <a:endParaRPr lang="cs-CZ"/>
                </a:p>
              </p:txBody>
            </p:sp>
            <p:sp>
              <p:nvSpPr>
                <p:cNvPr id="212" name="Arc 416"/>
                <p:cNvSpPr>
                  <a:spLocks/>
                </p:cNvSpPr>
                <p:nvPr/>
              </p:nvSpPr>
              <p:spPr bwMode="auto">
                <a:xfrm rot="10800000" flipH="1">
                  <a:off x="867" y="355"/>
                  <a:ext cx="113" cy="56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213" name="Arc 417"/>
                <p:cNvSpPr>
                  <a:spLocks/>
                </p:cNvSpPr>
                <p:nvPr/>
              </p:nvSpPr>
              <p:spPr bwMode="auto">
                <a:xfrm rot="10800000" flipH="1">
                  <a:off x="980" y="355"/>
                  <a:ext cx="113" cy="71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214" name="Arc 418"/>
                <p:cNvSpPr>
                  <a:spLocks/>
                </p:cNvSpPr>
                <p:nvPr/>
              </p:nvSpPr>
              <p:spPr bwMode="auto">
                <a:xfrm rot="10800000" flipH="1">
                  <a:off x="1093" y="355"/>
                  <a:ext cx="113" cy="71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</p:grpSp>
        <p:sp>
          <p:nvSpPr>
            <p:cNvPr id="7" name="Rectangle 419"/>
            <p:cNvSpPr>
              <a:spLocks noChangeAspect="1" noChangeArrowheads="1"/>
            </p:cNvSpPr>
            <p:nvPr/>
          </p:nvSpPr>
          <p:spPr bwMode="auto">
            <a:xfrm>
              <a:off x="2393" y="2585"/>
              <a:ext cx="1673" cy="85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8" name="Group 420"/>
            <p:cNvGrpSpPr>
              <a:grpSpLocks/>
            </p:cNvGrpSpPr>
            <p:nvPr/>
          </p:nvGrpSpPr>
          <p:grpSpPr bwMode="auto">
            <a:xfrm>
              <a:off x="2948" y="2947"/>
              <a:ext cx="482" cy="443"/>
              <a:chOff x="952" y="2585"/>
              <a:chExt cx="482" cy="443"/>
            </a:xfrm>
          </p:grpSpPr>
          <p:grpSp>
            <p:nvGrpSpPr>
              <p:cNvPr id="199" name="Group 421"/>
              <p:cNvGrpSpPr>
                <a:grpSpLocks/>
              </p:cNvGrpSpPr>
              <p:nvPr/>
            </p:nvGrpSpPr>
            <p:grpSpPr bwMode="auto">
              <a:xfrm>
                <a:off x="952" y="2585"/>
                <a:ext cx="476" cy="283"/>
                <a:chOff x="1927" y="1792"/>
                <a:chExt cx="476" cy="283"/>
              </a:xfrm>
            </p:grpSpPr>
            <p:sp>
              <p:nvSpPr>
                <p:cNvPr id="205" name="Freeform 422"/>
                <p:cNvSpPr>
                  <a:spLocks noChangeAspect="1"/>
                </p:cNvSpPr>
                <p:nvPr/>
              </p:nvSpPr>
              <p:spPr bwMode="auto">
                <a:xfrm>
                  <a:off x="1927" y="1792"/>
                  <a:ext cx="476" cy="269"/>
                </a:xfrm>
                <a:custGeom>
                  <a:avLst/>
                  <a:gdLst/>
                  <a:ahLst/>
                  <a:cxnLst>
                    <a:cxn ang="0">
                      <a:pos x="438" y="30"/>
                    </a:cxn>
                    <a:cxn ang="0">
                      <a:pos x="256" y="30"/>
                    </a:cxn>
                    <a:cxn ang="0">
                      <a:pos x="166" y="120"/>
                    </a:cxn>
                    <a:cxn ang="0">
                      <a:pos x="30" y="347"/>
                    </a:cxn>
                    <a:cxn ang="0">
                      <a:pos x="75" y="574"/>
                    </a:cxn>
                    <a:cxn ang="0">
                      <a:pos x="483" y="619"/>
                    </a:cxn>
                    <a:cxn ang="0">
                      <a:pos x="846" y="529"/>
                    </a:cxn>
                    <a:cxn ang="0">
                      <a:pos x="755" y="211"/>
                    </a:cxn>
                    <a:cxn ang="0">
                      <a:pos x="619" y="30"/>
                    </a:cxn>
                    <a:cxn ang="0">
                      <a:pos x="347" y="30"/>
                    </a:cxn>
                  </a:cxnLst>
                  <a:rect l="0" t="0" r="r" b="b"/>
                  <a:pathLst>
                    <a:path w="891" h="626">
                      <a:moveTo>
                        <a:pt x="438" y="30"/>
                      </a:moveTo>
                      <a:cubicBezTo>
                        <a:pt x="369" y="22"/>
                        <a:pt x="301" y="15"/>
                        <a:pt x="256" y="30"/>
                      </a:cubicBezTo>
                      <a:cubicBezTo>
                        <a:pt x="211" y="45"/>
                        <a:pt x="204" y="67"/>
                        <a:pt x="166" y="120"/>
                      </a:cubicBezTo>
                      <a:cubicBezTo>
                        <a:pt x="128" y="173"/>
                        <a:pt x="45" y="271"/>
                        <a:pt x="30" y="347"/>
                      </a:cubicBezTo>
                      <a:cubicBezTo>
                        <a:pt x="15" y="423"/>
                        <a:pt x="0" y="529"/>
                        <a:pt x="75" y="574"/>
                      </a:cubicBezTo>
                      <a:cubicBezTo>
                        <a:pt x="150" y="619"/>
                        <a:pt x="355" y="626"/>
                        <a:pt x="483" y="619"/>
                      </a:cubicBezTo>
                      <a:cubicBezTo>
                        <a:pt x="611" y="612"/>
                        <a:pt x="801" y="597"/>
                        <a:pt x="846" y="529"/>
                      </a:cubicBezTo>
                      <a:cubicBezTo>
                        <a:pt x="891" y="461"/>
                        <a:pt x="793" y="294"/>
                        <a:pt x="755" y="211"/>
                      </a:cubicBezTo>
                      <a:cubicBezTo>
                        <a:pt x="717" y="128"/>
                        <a:pt x="687" y="60"/>
                        <a:pt x="619" y="30"/>
                      </a:cubicBezTo>
                      <a:cubicBezTo>
                        <a:pt x="551" y="0"/>
                        <a:pt x="449" y="15"/>
                        <a:pt x="347" y="30"/>
                      </a:cubicBezTo>
                    </a:path>
                  </a:pathLst>
                </a:custGeom>
                <a:solidFill>
                  <a:srgbClr val="009900"/>
                </a:solidFill>
                <a:ln w="9525" cap="flat" cmpd="sng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wrap="none" lIns="3600" tIns="0" rIns="3600" bIns="0"/>
                <a:lstStyle/>
                <a:p>
                  <a:endParaRPr lang="cs-CZ"/>
                </a:p>
              </p:txBody>
            </p:sp>
            <p:sp>
              <p:nvSpPr>
                <p:cNvPr id="206" name="Arc 423"/>
                <p:cNvSpPr>
                  <a:spLocks/>
                </p:cNvSpPr>
                <p:nvPr/>
              </p:nvSpPr>
              <p:spPr bwMode="auto">
                <a:xfrm flipH="1">
                  <a:off x="2001" y="1933"/>
                  <a:ext cx="113" cy="142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cs-CZ"/>
                    <a:t>E</a:t>
                  </a:r>
                </a:p>
              </p:txBody>
            </p:sp>
            <p:sp>
              <p:nvSpPr>
                <p:cNvPr id="207" name="Arc 424"/>
                <p:cNvSpPr>
                  <a:spLocks/>
                </p:cNvSpPr>
                <p:nvPr/>
              </p:nvSpPr>
              <p:spPr bwMode="auto">
                <a:xfrm flipH="1">
                  <a:off x="2114" y="1933"/>
                  <a:ext cx="113" cy="142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cs-CZ"/>
                    <a:t>P</a:t>
                  </a:r>
                </a:p>
              </p:txBody>
            </p:sp>
            <p:sp>
              <p:nvSpPr>
                <p:cNvPr id="208" name="Arc 425"/>
                <p:cNvSpPr>
                  <a:spLocks/>
                </p:cNvSpPr>
                <p:nvPr/>
              </p:nvSpPr>
              <p:spPr bwMode="auto">
                <a:xfrm flipH="1">
                  <a:off x="2227" y="1933"/>
                  <a:ext cx="113" cy="142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cs-CZ"/>
                    <a:t>A</a:t>
                  </a:r>
                </a:p>
              </p:txBody>
            </p:sp>
          </p:grpSp>
          <p:grpSp>
            <p:nvGrpSpPr>
              <p:cNvPr id="200" name="Group 426"/>
              <p:cNvGrpSpPr>
                <a:grpSpLocks/>
              </p:cNvGrpSpPr>
              <p:nvPr/>
            </p:nvGrpSpPr>
            <p:grpSpPr bwMode="auto">
              <a:xfrm>
                <a:off x="957" y="2845"/>
                <a:ext cx="477" cy="183"/>
                <a:chOff x="797" y="355"/>
                <a:chExt cx="477" cy="183"/>
              </a:xfrm>
            </p:grpSpPr>
            <p:sp>
              <p:nvSpPr>
                <p:cNvPr id="201" name="AutoShape 427"/>
                <p:cNvSpPr>
                  <a:spLocks noChangeAspect="1" noChangeArrowheads="1"/>
                </p:cNvSpPr>
                <p:nvPr/>
              </p:nvSpPr>
              <p:spPr bwMode="auto">
                <a:xfrm>
                  <a:off x="797" y="360"/>
                  <a:ext cx="477" cy="178"/>
                </a:xfrm>
                <a:prstGeom prst="roundRect">
                  <a:avLst>
                    <a:gd name="adj" fmla="val 43171"/>
                  </a:avLst>
                </a:prstGeom>
                <a:solidFill>
                  <a:srgbClr val="00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3600" tIns="0" rIns="3600" bIns="0" anchor="ctr"/>
                <a:lstStyle/>
                <a:p>
                  <a:endParaRPr lang="cs-CZ"/>
                </a:p>
              </p:txBody>
            </p:sp>
            <p:sp>
              <p:nvSpPr>
                <p:cNvPr id="202" name="Arc 428"/>
                <p:cNvSpPr>
                  <a:spLocks/>
                </p:cNvSpPr>
                <p:nvPr/>
              </p:nvSpPr>
              <p:spPr bwMode="auto">
                <a:xfrm rot="10800000" flipH="1">
                  <a:off x="867" y="355"/>
                  <a:ext cx="113" cy="56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203" name="Arc 429"/>
                <p:cNvSpPr>
                  <a:spLocks/>
                </p:cNvSpPr>
                <p:nvPr/>
              </p:nvSpPr>
              <p:spPr bwMode="auto">
                <a:xfrm rot="10800000" flipH="1">
                  <a:off x="980" y="355"/>
                  <a:ext cx="113" cy="71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204" name="Arc 430"/>
                <p:cNvSpPr>
                  <a:spLocks/>
                </p:cNvSpPr>
                <p:nvPr/>
              </p:nvSpPr>
              <p:spPr bwMode="auto">
                <a:xfrm rot="10800000" flipH="1">
                  <a:off x="1093" y="355"/>
                  <a:ext cx="113" cy="71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</p:grpSp>
        <p:sp>
          <p:nvSpPr>
            <p:cNvPr id="9" name="Rectangle 431"/>
            <p:cNvSpPr>
              <a:spLocks noChangeAspect="1" noChangeArrowheads="1"/>
            </p:cNvSpPr>
            <p:nvPr/>
          </p:nvSpPr>
          <p:spPr bwMode="auto">
            <a:xfrm>
              <a:off x="2393" y="1735"/>
              <a:ext cx="1673" cy="85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10" name="Group 432"/>
            <p:cNvGrpSpPr>
              <a:grpSpLocks/>
            </p:cNvGrpSpPr>
            <p:nvPr/>
          </p:nvGrpSpPr>
          <p:grpSpPr bwMode="auto">
            <a:xfrm>
              <a:off x="2830" y="2047"/>
              <a:ext cx="482" cy="443"/>
              <a:chOff x="952" y="2585"/>
              <a:chExt cx="482" cy="443"/>
            </a:xfrm>
          </p:grpSpPr>
          <p:grpSp>
            <p:nvGrpSpPr>
              <p:cNvPr id="189" name="Group 433"/>
              <p:cNvGrpSpPr>
                <a:grpSpLocks/>
              </p:cNvGrpSpPr>
              <p:nvPr/>
            </p:nvGrpSpPr>
            <p:grpSpPr bwMode="auto">
              <a:xfrm>
                <a:off x="952" y="2585"/>
                <a:ext cx="476" cy="283"/>
                <a:chOff x="1927" y="1792"/>
                <a:chExt cx="476" cy="283"/>
              </a:xfrm>
            </p:grpSpPr>
            <p:sp>
              <p:nvSpPr>
                <p:cNvPr id="195" name="Freeform 434"/>
                <p:cNvSpPr>
                  <a:spLocks noChangeAspect="1"/>
                </p:cNvSpPr>
                <p:nvPr/>
              </p:nvSpPr>
              <p:spPr bwMode="auto">
                <a:xfrm>
                  <a:off x="1927" y="1792"/>
                  <a:ext cx="476" cy="269"/>
                </a:xfrm>
                <a:custGeom>
                  <a:avLst/>
                  <a:gdLst/>
                  <a:ahLst/>
                  <a:cxnLst>
                    <a:cxn ang="0">
                      <a:pos x="438" y="30"/>
                    </a:cxn>
                    <a:cxn ang="0">
                      <a:pos x="256" y="30"/>
                    </a:cxn>
                    <a:cxn ang="0">
                      <a:pos x="166" y="120"/>
                    </a:cxn>
                    <a:cxn ang="0">
                      <a:pos x="30" y="347"/>
                    </a:cxn>
                    <a:cxn ang="0">
                      <a:pos x="75" y="574"/>
                    </a:cxn>
                    <a:cxn ang="0">
                      <a:pos x="483" y="619"/>
                    </a:cxn>
                    <a:cxn ang="0">
                      <a:pos x="846" y="529"/>
                    </a:cxn>
                    <a:cxn ang="0">
                      <a:pos x="755" y="211"/>
                    </a:cxn>
                    <a:cxn ang="0">
                      <a:pos x="619" y="30"/>
                    </a:cxn>
                    <a:cxn ang="0">
                      <a:pos x="347" y="30"/>
                    </a:cxn>
                  </a:cxnLst>
                  <a:rect l="0" t="0" r="r" b="b"/>
                  <a:pathLst>
                    <a:path w="891" h="626">
                      <a:moveTo>
                        <a:pt x="438" y="30"/>
                      </a:moveTo>
                      <a:cubicBezTo>
                        <a:pt x="369" y="22"/>
                        <a:pt x="301" y="15"/>
                        <a:pt x="256" y="30"/>
                      </a:cubicBezTo>
                      <a:cubicBezTo>
                        <a:pt x="211" y="45"/>
                        <a:pt x="204" y="67"/>
                        <a:pt x="166" y="120"/>
                      </a:cubicBezTo>
                      <a:cubicBezTo>
                        <a:pt x="128" y="173"/>
                        <a:pt x="45" y="271"/>
                        <a:pt x="30" y="347"/>
                      </a:cubicBezTo>
                      <a:cubicBezTo>
                        <a:pt x="15" y="423"/>
                        <a:pt x="0" y="529"/>
                        <a:pt x="75" y="574"/>
                      </a:cubicBezTo>
                      <a:cubicBezTo>
                        <a:pt x="150" y="619"/>
                        <a:pt x="355" y="626"/>
                        <a:pt x="483" y="619"/>
                      </a:cubicBezTo>
                      <a:cubicBezTo>
                        <a:pt x="611" y="612"/>
                        <a:pt x="801" y="597"/>
                        <a:pt x="846" y="529"/>
                      </a:cubicBezTo>
                      <a:cubicBezTo>
                        <a:pt x="891" y="461"/>
                        <a:pt x="793" y="294"/>
                        <a:pt x="755" y="211"/>
                      </a:cubicBezTo>
                      <a:cubicBezTo>
                        <a:pt x="717" y="128"/>
                        <a:pt x="687" y="60"/>
                        <a:pt x="619" y="30"/>
                      </a:cubicBezTo>
                      <a:cubicBezTo>
                        <a:pt x="551" y="0"/>
                        <a:pt x="449" y="15"/>
                        <a:pt x="347" y="30"/>
                      </a:cubicBezTo>
                    </a:path>
                  </a:pathLst>
                </a:custGeom>
                <a:solidFill>
                  <a:srgbClr val="009900"/>
                </a:solidFill>
                <a:ln w="9525" cap="flat" cmpd="sng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wrap="none" lIns="3600" tIns="0" rIns="3600" bIns="0"/>
                <a:lstStyle/>
                <a:p>
                  <a:endParaRPr lang="cs-CZ"/>
                </a:p>
              </p:txBody>
            </p:sp>
            <p:sp>
              <p:nvSpPr>
                <p:cNvPr id="196" name="Arc 435"/>
                <p:cNvSpPr>
                  <a:spLocks/>
                </p:cNvSpPr>
                <p:nvPr/>
              </p:nvSpPr>
              <p:spPr bwMode="auto">
                <a:xfrm flipH="1">
                  <a:off x="2001" y="1933"/>
                  <a:ext cx="113" cy="142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cs-CZ"/>
                    <a:t>E</a:t>
                  </a:r>
                </a:p>
              </p:txBody>
            </p:sp>
            <p:sp>
              <p:nvSpPr>
                <p:cNvPr id="197" name="Arc 436"/>
                <p:cNvSpPr>
                  <a:spLocks/>
                </p:cNvSpPr>
                <p:nvPr/>
              </p:nvSpPr>
              <p:spPr bwMode="auto">
                <a:xfrm flipH="1">
                  <a:off x="2114" y="1933"/>
                  <a:ext cx="113" cy="142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cs-CZ"/>
                    <a:t>P</a:t>
                  </a:r>
                </a:p>
              </p:txBody>
            </p:sp>
            <p:sp>
              <p:nvSpPr>
                <p:cNvPr id="198" name="Arc 437"/>
                <p:cNvSpPr>
                  <a:spLocks/>
                </p:cNvSpPr>
                <p:nvPr/>
              </p:nvSpPr>
              <p:spPr bwMode="auto">
                <a:xfrm flipH="1">
                  <a:off x="2227" y="1933"/>
                  <a:ext cx="113" cy="142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cs-CZ"/>
                    <a:t>A</a:t>
                  </a:r>
                </a:p>
              </p:txBody>
            </p:sp>
          </p:grpSp>
          <p:grpSp>
            <p:nvGrpSpPr>
              <p:cNvPr id="190" name="Group 438"/>
              <p:cNvGrpSpPr>
                <a:grpSpLocks/>
              </p:cNvGrpSpPr>
              <p:nvPr/>
            </p:nvGrpSpPr>
            <p:grpSpPr bwMode="auto">
              <a:xfrm>
                <a:off x="957" y="2845"/>
                <a:ext cx="477" cy="183"/>
                <a:chOff x="797" y="355"/>
                <a:chExt cx="477" cy="183"/>
              </a:xfrm>
            </p:grpSpPr>
            <p:sp>
              <p:nvSpPr>
                <p:cNvPr id="191" name="AutoShape 439"/>
                <p:cNvSpPr>
                  <a:spLocks noChangeAspect="1" noChangeArrowheads="1"/>
                </p:cNvSpPr>
                <p:nvPr/>
              </p:nvSpPr>
              <p:spPr bwMode="auto">
                <a:xfrm>
                  <a:off x="797" y="360"/>
                  <a:ext cx="477" cy="178"/>
                </a:xfrm>
                <a:prstGeom prst="roundRect">
                  <a:avLst>
                    <a:gd name="adj" fmla="val 43171"/>
                  </a:avLst>
                </a:prstGeom>
                <a:solidFill>
                  <a:srgbClr val="00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3600" tIns="0" rIns="3600" bIns="0" anchor="ctr"/>
                <a:lstStyle/>
                <a:p>
                  <a:endParaRPr lang="cs-CZ"/>
                </a:p>
              </p:txBody>
            </p:sp>
            <p:sp>
              <p:nvSpPr>
                <p:cNvPr id="192" name="Arc 440"/>
                <p:cNvSpPr>
                  <a:spLocks/>
                </p:cNvSpPr>
                <p:nvPr/>
              </p:nvSpPr>
              <p:spPr bwMode="auto">
                <a:xfrm rot="10800000" flipH="1">
                  <a:off x="867" y="355"/>
                  <a:ext cx="113" cy="56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93" name="Arc 441"/>
                <p:cNvSpPr>
                  <a:spLocks/>
                </p:cNvSpPr>
                <p:nvPr/>
              </p:nvSpPr>
              <p:spPr bwMode="auto">
                <a:xfrm rot="10800000" flipH="1">
                  <a:off x="980" y="355"/>
                  <a:ext cx="113" cy="71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94" name="Arc 442"/>
                <p:cNvSpPr>
                  <a:spLocks/>
                </p:cNvSpPr>
                <p:nvPr/>
              </p:nvSpPr>
              <p:spPr bwMode="auto">
                <a:xfrm rot="10800000" flipH="1">
                  <a:off x="1093" y="355"/>
                  <a:ext cx="113" cy="71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</p:grpSp>
        <p:sp>
          <p:nvSpPr>
            <p:cNvPr id="11" name="Rectangle 443"/>
            <p:cNvSpPr>
              <a:spLocks noChangeAspect="1" noChangeArrowheads="1"/>
            </p:cNvSpPr>
            <p:nvPr/>
          </p:nvSpPr>
          <p:spPr bwMode="auto">
            <a:xfrm>
              <a:off x="2393" y="878"/>
              <a:ext cx="1673" cy="85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12" name="Group 444"/>
            <p:cNvGrpSpPr>
              <a:grpSpLocks/>
            </p:cNvGrpSpPr>
            <p:nvPr/>
          </p:nvGrpSpPr>
          <p:grpSpPr bwMode="auto">
            <a:xfrm>
              <a:off x="2830" y="1178"/>
              <a:ext cx="482" cy="443"/>
              <a:chOff x="952" y="2585"/>
              <a:chExt cx="482" cy="443"/>
            </a:xfrm>
          </p:grpSpPr>
          <p:grpSp>
            <p:nvGrpSpPr>
              <p:cNvPr id="179" name="Group 445"/>
              <p:cNvGrpSpPr>
                <a:grpSpLocks/>
              </p:cNvGrpSpPr>
              <p:nvPr/>
            </p:nvGrpSpPr>
            <p:grpSpPr bwMode="auto">
              <a:xfrm>
                <a:off x="952" y="2585"/>
                <a:ext cx="476" cy="283"/>
                <a:chOff x="1927" y="1792"/>
                <a:chExt cx="476" cy="283"/>
              </a:xfrm>
            </p:grpSpPr>
            <p:sp>
              <p:nvSpPr>
                <p:cNvPr id="185" name="Freeform 446"/>
                <p:cNvSpPr>
                  <a:spLocks noChangeAspect="1"/>
                </p:cNvSpPr>
                <p:nvPr/>
              </p:nvSpPr>
              <p:spPr bwMode="auto">
                <a:xfrm>
                  <a:off x="1927" y="1792"/>
                  <a:ext cx="476" cy="269"/>
                </a:xfrm>
                <a:custGeom>
                  <a:avLst/>
                  <a:gdLst/>
                  <a:ahLst/>
                  <a:cxnLst>
                    <a:cxn ang="0">
                      <a:pos x="438" y="30"/>
                    </a:cxn>
                    <a:cxn ang="0">
                      <a:pos x="256" y="30"/>
                    </a:cxn>
                    <a:cxn ang="0">
                      <a:pos x="166" y="120"/>
                    </a:cxn>
                    <a:cxn ang="0">
                      <a:pos x="30" y="347"/>
                    </a:cxn>
                    <a:cxn ang="0">
                      <a:pos x="75" y="574"/>
                    </a:cxn>
                    <a:cxn ang="0">
                      <a:pos x="483" y="619"/>
                    </a:cxn>
                    <a:cxn ang="0">
                      <a:pos x="846" y="529"/>
                    </a:cxn>
                    <a:cxn ang="0">
                      <a:pos x="755" y="211"/>
                    </a:cxn>
                    <a:cxn ang="0">
                      <a:pos x="619" y="30"/>
                    </a:cxn>
                    <a:cxn ang="0">
                      <a:pos x="347" y="30"/>
                    </a:cxn>
                  </a:cxnLst>
                  <a:rect l="0" t="0" r="r" b="b"/>
                  <a:pathLst>
                    <a:path w="891" h="626">
                      <a:moveTo>
                        <a:pt x="438" y="30"/>
                      </a:moveTo>
                      <a:cubicBezTo>
                        <a:pt x="369" y="22"/>
                        <a:pt x="301" y="15"/>
                        <a:pt x="256" y="30"/>
                      </a:cubicBezTo>
                      <a:cubicBezTo>
                        <a:pt x="211" y="45"/>
                        <a:pt x="204" y="67"/>
                        <a:pt x="166" y="120"/>
                      </a:cubicBezTo>
                      <a:cubicBezTo>
                        <a:pt x="128" y="173"/>
                        <a:pt x="45" y="271"/>
                        <a:pt x="30" y="347"/>
                      </a:cubicBezTo>
                      <a:cubicBezTo>
                        <a:pt x="15" y="423"/>
                        <a:pt x="0" y="529"/>
                        <a:pt x="75" y="574"/>
                      </a:cubicBezTo>
                      <a:cubicBezTo>
                        <a:pt x="150" y="619"/>
                        <a:pt x="355" y="626"/>
                        <a:pt x="483" y="619"/>
                      </a:cubicBezTo>
                      <a:cubicBezTo>
                        <a:pt x="611" y="612"/>
                        <a:pt x="801" y="597"/>
                        <a:pt x="846" y="529"/>
                      </a:cubicBezTo>
                      <a:cubicBezTo>
                        <a:pt x="891" y="461"/>
                        <a:pt x="793" y="294"/>
                        <a:pt x="755" y="211"/>
                      </a:cubicBezTo>
                      <a:cubicBezTo>
                        <a:pt x="717" y="128"/>
                        <a:pt x="687" y="60"/>
                        <a:pt x="619" y="30"/>
                      </a:cubicBezTo>
                      <a:cubicBezTo>
                        <a:pt x="551" y="0"/>
                        <a:pt x="449" y="15"/>
                        <a:pt x="347" y="30"/>
                      </a:cubicBezTo>
                    </a:path>
                  </a:pathLst>
                </a:custGeom>
                <a:solidFill>
                  <a:srgbClr val="009900"/>
                </a:solidFill>
                <a:ln w="9525" cap="flat" cmpd="sng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wrap="none" lIns="3600" tIns="0" rIns="3600" bIns="0"/>
                <a:lstStyle/>
                <a:p>
                  <a:endParaRPr lang="cs-CZ"/>
                </a:p>
              </p:txBody>
            </p:sp>
            <p:sp>
              <p:nvSpPr>
                <p:cNvPr id="186" name="Arc 447"/>
                <p:cNvSpPr>
                  <a:spLocks/>
                </p:cNvSpPr>
                <p:nvPr/>
              </p:nvSpPr>
              <p:spPr bwMode="auto">
                <a:xfrm flipH="1">
                  <a:off x="2001" y="1933"/>
                  <a:ext cx="113" cy="142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cs-CZ"/>
                    <a:t>E</a:t>
                  </a:r>
                </a:p>
              </p:txBody>
            </p:sp>
            <p:sp>
              <p:nvSpPr>
                <p:cNvPr id="187" name="Arc 448"/>
                <p:cNvSpPr>
                  <a:spLocks/>
                </p:cNvSpPr>
                <p:nvPr/>
              </p:nvSpPr>
              <p:spPr bwMode="auto">
                <a:xfrm flipH="1">
                  <a:off x="2114" y="1933"/>
                  <a:ext cx="113" cy="142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cs-CZ"/>
                    <a:t>P</a:t>
                  </a:r>
                </a:p>
              </p:txBody>
            </p:sp>
            <p:sp>
              <p:nvSpPr>
                <p:cNvPr id="188" name="Arc 449"/>
                <p:cNvSpPr>
                  <a:spLocks/>
                </p:cNvSpPr>
                <p:nvPr/>
              </p:nvSpPr>
              <p:spPr bwMode="auto">
                <a:xfrm flipH="1">
                  <a:off x="2227" y="1933"/>
                  <a:ext cx="113" cy="142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cs-CZ"/>
                    <a:t>A</a:t>
                  </a:r>
                </a:p>
              </p:txBody>
            </p:sp>
          </p:grpSp>
          <p:grpSp>
            <p:nvGrpSpPr>
              <p:cNvPr id="180" name="Group 450"/>
              <p:cNvGrpSpPr>
                <a:grpSpLocks/>
              </p:cNvGrpSpPr>
              <p:nvPr/>
            </p:nvGrpSpPr>
            <p:grpSpPr bwMode="auto">
              <a:xfrm>
                <a:off x="957" y="2845"/>
                <a:ext cx="477" cy="183"/>
                <a:chOff x="797" y="355"/>
                <a:chExt cx="477" cy="183"/>
              </a:xfrm>
            </p:grpSpPr>
            <p:sp>
              <p:nvSpPr>
                <p:cNvPr id="181" name="AutoShape 451"/>
                <p:cNvSpPr>
                  <a:spLocks noChangeAspect="1" noChangeArrowheads="1"/>
                </p:cNvSpPr>
                <p:nvPr/>
              </p:nvSpPr>
              <p:spPr bwMode="auto">
                <a:xfrm>
                  <a:off x="797" y="360"/>
                  <a:ext cx="477" cy="178"/>
                </a:xfrm>
                <a:prstGeom prst="roundRect">
                  <a:avLst>
                    <a:gd name="adj" fmla="val 43171"/>
                  </a:avLst>
                </a:prstGeom>
                <a:solidFill>
                  <a:srgbClr val="00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3600" tIns="0" rIns="3600" bIns="0" anchor="ctr"/>
                <a:lstStyle/>
                <a:p>
                  <a:endParaRPr lang="cs-CZ"/>
                </a:p>
              </p:txBody>
            </p:sp>
            <p:sp>
              <p:nvSpPr>
                <p:cNvPr id="182" name="Arc 452"/>
                <p:cNvSpPr>
                  <a:spLocks/>
                </p:cNvSpPr>
                <p:nvPr/>
              </p:nvSpPr>
              <p:spPr bwMode="auto">
                <a:xfrm rot="10800000" flipH="1">
                  <a:off x="867" y="355"/>
                  <a:ext cx="113" cy="56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83" name="Arc 453"/>
                <p:cNvSpPr>
                  <a:spLocks/>
                </p:cNvSpPr>
                <p:nvPr/>
              </p:nvSpPr>
              <p:spPr bwMode="auto">
                <a:xfrm rot="10800000" flipH="1">
                  <a:off x="980" y="355"/>
                  <a:ext cx="113" cy="71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84" name="Arc 454"/>
                <p:cNvSpPr>
                  <a:spLocks/>
                </p:cNvSpPr>
                <p:nvPr/>
              </p:nvSpPr>
              <p:spPr bwMode="auto">
                <a:xfrm rot="10800000" flipH="1">
                  <a:off x="1093" y="355"/>
                  <a:ext cx="113" cy="71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</p:grpSp>
        <p:sp>
          <p:nvSpPr>
            <p:cNvPr id="13" name="Rectangle 455"/>
            <p:cNvSpPr>
              <a:spLocks noChangeAspect="1" noChangeArrowheads="1"/>
            </p:cNvSpPr>
            <p:nvPr/>
          </p:nvSpPr>
          <p:spPr bwMode="auto">
            <a:xfrm>
              <a:off x="2393" y="27"/>
              <a:ext cx="1673" cy="85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4176713"/>
              <a:endParaRPr lang="en-US" sz="1000" b="0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14" name="Group 456"/>
            <p:cNvGrpSpPr>
              <a:grpSpLocks/>
            </p:cNvGrpSpPr>
            <p:nvPr/>
          </p:nvGrpSpPr>
          <p:grpSpPr bwMode="auto">
            <a:xfrm>
              <a:off x="2847" y="328"/>
              <a:ext cx="482" cy="443"/>
              <a:chOff x="952" y="2585"/>
              <a:chExt cx="482" cy="443"/>
            </a:xfrm>
          </p:grpSpPr>
          <p:grpSp>
            <p:nvGrpSpPr>
              <p:cNvPr id="169" name="Group 457"/>
              <p:cNvGrpSpPr>
                <a:grpSpLocks/>
              </p:cNvGrpSpPr>
              <p:nvPr/>
            </p:nvGrpSpPr>
            <p:grpSpPr bwMode="auto">
              <a:xfrm>
                <a:off x="952" y="2585"/>
                <a:ext cx="476" cy="283"/>
                <a:chOff x="1927" y="1792"/>
                <a:chExt cx="476" cy="283"/>
              </a:xfrm>
            </p:grpSpPr>
            <p:sp>
              <p:nvSpPr>
                <p:cNvPr id="175" name="Freeform 458"/>
                <p:cNvSpPr>
                  <a:spLocks noChangeAspect="1"/>
                </p:cNvSpPr>
                <p:nvPr/>
              </p:nvSpPr>
              <p:spPr bwMode="auto">
                <a:xfrm>
                  <a:off x="1927" y="1792"/>
                  <a:ext cx="476" cy="269"/>
                </a:xfrm>
                <a:custGeom>
                  <a:avLst/>
                  <a:gdLst/>
                  <a:ahLst/>
                  <a:cxnLst>
                    <a:cxn ang="0">
                      <a:pos x="438" y="30"/>
                    </a:cxn>
                    <a:cxn ang="0">
                      <a:pos x="256" y="30"/>
                    </a:cxn>
                    <a:cxn ang="0">
                      <a:pos x="166" y="120"/>
                    </a:cxn>
                    <a:cxn ang="0">
                      <a:pos x="30" y="347"/>
                    </a:cxn>
                    <a:cxn ang="0">
                      <a:pos x="75" y="574"/>
                    </a:cxn>
                    <a:cxn ang="0">
                      <a:pos x="483" y="619"/>
                    </a:cxn>
                    <a:cxn ang="0">
                      <a:pos x="846" y="529"/>
                    </a:cxn>
                    <a:cxn ang="0">
                      <a:pos x="755" y="211"/>
                    </a:cxn>
                    <a:cxn ang="0">
                      <a:pos x="619" y="30"/>
                    </a:cxn>
                    <a:cxn ang="0">
                      <a:pos x="347" y="30"/>
                    </a:cxn>
                  </a:cxnLst>
                  <a:rect l="0" t="0" r="r" b="b"/>
                  <a:pathLst>
                    <a:path w="891" h="626">
                      <a:moveTo>
                        <a:pt x="438" y="30"/>
                      </a:moveTo>
                      <a:cubicBezTo>
                        <a:pt x="369" y="22"/>
                        <a:pt x="301" y="15"/>
                        <a:pt x="256" y="30"/>
                      </a:cubicBezTo>
                      <a:cubicBezTo>
                        <a:pt x="211" y="45"/>
                        <a:pt x="204" y="67"/>
                        <a:pt x="166" y="120"/>
                      </a:cubicBezTo>
                      <a:cubicBezTo>
                        <a:pt x="128" y="173"/>
                        <a:pt x="45" y="271"/>
                        <a:pt x="30" y="347"/>
                      </a:cubicBezTo>
                      <a:cubicBezTo>
                        <a:pt x="15" y="423"/>
                        <a:pt x="0" y="529"/>
                        <a:pt x="75" y="574"/>
                      </a:cubicBezTo>
                      <a:cubicBezTo>
                        <a:pt x="150" y="619"/>
                        <a:pt x="355" y="626"/>
                        <a:pt x="483" y="619"/>
                      </a:cubicBezTo>
                      <a:cubicBezTo>
                        <a:pt x="611" y="612"/>
                        <a:pt x="801" y="597"/>
                        <a:pt x="846" y="529"/>
                      </a:cubicBezTo>
                      <a:cubicBezTo>
                        <a:pt x="891" y="461"/>
                        <a:pt x="793" y="294"/>
                        <a:pt x="755" y="211"/>
                      </a:cubicBezTo>
                      <a:cubicBezTo>
                        <a:pt x="717" y="128"/>
                        <a:pt x="687" y="60"/>
                        <a:pt x="619" y="30"/>
                      </a:cubicBezTo>
                      <a:cubicBezTo>
                        <a:pt x="551" y="0"/>
                        <a:pt x="449" y="15"/>
                        <a:pt x="347" y="30"/>
                      </a:cubicBezTo>
                    </a:path>
                  </a:pathLst>
                </a:custGeom>
                <a:solidFill>
                  <a:srgbClr val="009900"/>
                </a:solidFill>
                <a:ln w="9525" cap="flat" cmpd="sng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wrap="none" lIns="3600" tIns="0" rIns="3600" bIns="0"/>
                <a:lstStyle/>
                <a:p>
                  <a:endParaRPr lang="cs-CZ"/>
                </a:p>
              </p:txBody>
            </p:sp>
            <p:sp>
              <p:nvSpPr>
                <p:cNvPr id="176" name="Arc 459"/>
                <p:cNvSpPr>
                  <a:spLocks/>
                </p:cNvSpPr>
                <p:nvPr/>
              </p:nvSpPr>
              <p:spPr bwMode="auto">
                <a:xfrm flipH="1">
                  <a:off x="2001" y="1933"/>
                  <a:ext cx="113" cy="142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cs-CZ"/>
                    <a:t>E</a:t>
                  </a:r>
                </a:p>
              </p:txBody>
            </p:sp>
            <p:sp>
              <p:nvSpPr>
                <p:cNvPr id="177" name="Arc 460"/>
                <p:cNvSpPr>
                  <a:spLocks/>
                </p:cNvSpPr>
                <p:nvPr/>
              </p:nvSpPr>
              <p:spPr bwMode="auto">
                <a:xfrm flipH="1">
                  <a:off x="2114" y="1933"/>
                  <a:ext cx="113" cy="142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cs-CZ"/>
                    <a:t>P</a:t>
                  </a:r>
                </a:p>
              </p:txBody>
            </p:sp>
            <p:sp>
              <p:nvSpPr>
                <p:cNvPr id="178" name="Arc 461"/>
                <p:cNvSpPr>
                  <a:spLocks/>
                </p:cNvSpPr>
                <p:nvPr/>
              </p:nvSpPr>
              <p:spPr bwMode="auto">
                <a:xfrm flipH="1">
                  <a:off x="2227" y="1933"/>
                  <a:ext cx="113" cy="142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cs-CZ"/>
                    <a:t>A</a:t>
                  </a:r>
                </a:p>
              </p:txBody>
            </p:sp>
          </p:grpSp>
          <p:grpSp>
            <p:nvGrpSpPr>
              <p:cNvPr id="170" name="Group 462"/>
              <p:cNvGrpSpPr>
                <a:grpSpLocks/>
              </p:cNvGrpSpPr>
              <p:nvPr/>
            </p:nvGrpSpPr>
            <p:grpSpPr bwMode="auto">
              <a:xfrm>
                <a:off x="957" y="2845"/>
                <a:ext cx="477" cy="183"/>
                <a:chOff x="797" y="355"/>
                <a:chExt cx="477" cy="183"/>
              </a:xfrm>
            </p:grpSpPr>
            <p:sp>
              <p:nvSpPr>
                <p:cNvPr id="171" name="AutoShape 463"/>
                <p:cNvSpPr>
                  <a:spLocks noChangeAspect="1" noChangeArrowheads="1"/>
                </p:cNvSpPr>
                <p:nvPr/>
              </p:nvSpPr>
              <p:spPr bwMode="auto">
                <a:xfrm>
                  <a:off x="797" y="360"/>
                  <a:ext cx="477" cy="178"/>
                </a:xfrm>
                <a:prstGeom prst="roundRect">
                  <a:avLst>
                    <a:gd name="adj" fmla="val 43171"/>
                  </a:avLst>
                </a:prstGeom>
                <a:solidFill>
                  <a:srgbClr val="00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3600" tIns="0" rIns="3600" bIns="0" anchor="ctr"/>
                <a:lstStyle/>
                <a:p>
                  <a:endParaRPr lang="cs-CZ"/>
                </a:p>
              </p:txBody>
            </p:sp>
            <p:sp>
              <p:nvSpPr>
                <p:cNvPr id="172" name="Arc 464"/>
                <p:cNvSpPr>
                  <a:spLocks/>
                </p:cNvSpPr>
                <p:nvPr/>
              </p:nvSpPr>
              <p:spPr bwMode="auto">
                <a:xfrm rot="10800000" flipH="1">
                  <a:off x="867" y="355"/>
                  <a:ext cx="113" cy="56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73" name="Arc 465"/>
                <p:cNvSpPr>
                  <a:spLocks/>
                </p:cNvSpPr>
                <p:nvPr/>
              </p:nvSpPr>
              <p:spPr bwMode="auto">
                <a:xfrm rot="10800000" flipH="1">
                  <a:off x="980" y="355"/>
                  <a:ext cx="113" cy="71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74" name="Arc 466"/>
                <p:cNvSpPr>
                  <a:spLocks/>
                </p:cNvSpPr>
                <p:nvPr/>
              </p:nvSpPr>
              <p:spPr bwMode="auto">
                <a:xfrm rot="10800000" flipH="1">
                  <a:off x="1093" y="355"/>
                  <a:ext cx="113" cy="71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</p:grpSp>
        <p:sp>
          <p:nvSpPr>
            <p:cNvPr id="15" name="Line 467"/>
            <p:cNvSpPr>
              <a:spLocks noChangeAspect="1" noChangeShapeType="1"/>
            </p:cNvSpPr>
            <p:nvPr/>
          </p:nvSpPr>
          <p:spPr bwMode="auto">
            <a:xfrm rot="900000" flipH="1">
              <a:off x="2648" y="1161"/>
              <a:ext cx="85" cy="0"/>
            </a:xfrm>
            <a:prstGeom prst="line">
              <a:avLst/>
            </a:prstGeom>
            <a:noFill/>
            <a:ln w="25400">
              <a:solidFill>
                <a:srgbClr val="CC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6" name="Text Box 468"/>
            <p:cNvSpPr txBox="1">
              <a:spLocks noChangeAspect="1" noChangeArrowheads="1"/>
            </p:cNvSpPr>
            <p:nvPr/>
          </p:nvSpPr>
          <p:spPr bwMode="auto">
            <a:xfrm>
              <a:off x="2491" y="642"/>
              <a:ext cx="21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200" b="0">
                  <a:solidFill>
                    <a:schemeClr val="tx1"/>
                  </a:solidFill>
                </a:rPr>
                <a:t>5'</a:t>
              </a:r>
            </a:p>
          </p:txBody>
        </p:sp>
        <p:sp>
          <p:nvSpPr>
            <p:cNvPr id="17" name="Text Box 469"/>
            <p:cNvSpPr txBox="1">
              <a:spLocks noChangeAspect="1" noChangeArrowheads="1"/>
            </p:cNvSpPr>
            <p:nvPr/>
          </p:nvSpPr>
          <p:spPr bwMode="auto">
            <a:xfrm>
              <a:off x="3735" y="642"/>
              <a:ext cx="21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200" b="0">
                  <a:solidFill>
                    <a:schemeClr val="tx1"/>
                  </a:solidFill>
                </a:rPr>
                <a:t>3'</a:t>
              </a:r>
            </a:p>
          </p:txBody>
        </p:sp>
        <p:sp>
          <p:nvSpPr>
            <p:cNvPr id="18" name="Text Box 470"/>
            <p:cNvSpPr txBox="1">
              <a:spLocks noChangeAspect="1" noChangeArrowheads="1"/>
            </p:cNvSpPr>
            <p:nvPr/>
          </p:nvSpPr>
          <p:spPr bwMode="auto">
            <a:xfrm>
              <a:off x="3388" y="642"/>
              <a:ext cx="39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200" b="0">
                  <a:solidFill>
                    <a:srgbClr val="3366FF"/>
                  </a:solidFill>
                </a:rPr>
                <a:t>mRNA</a:t>
              </a:r>
            </a:p>
          </p:txBody>
        </p:sp>
        <p:grpSp>
          <p:nvGrpSpPr>
            <p:cNvPr id="19" name="Group 471"/>
            <p:cNvGrpSpPr>
              <a:grpSpLocks noChangeAspect="1"/>
            </p:cNvGrpSpPr>
            <p:nvPr/>
          </p:nvGrpSpPr>
          <p:grpSpPr bwMode="auto">
            <a:xfrm>
              <a:off x="3520" y="65"/>
              <a:ext cx="137" cy="339"/>
              <a:chOff x="2653" y="2478"/>
              <a:chExt cx="274" cy="680"/>
            </a:xfrm>
          </p:grpSpPr>
          <p:grpSp>
            <p:nvGrpSpPr>
              <p:cNvPr id="161" name="Group 472"/>
              <p:cNvGrpSpPr>
                <a:grpSpLocks noChangeAspect="1"/>
              </p:cNvGrpSpPr>
              <p:nvPr/>
            </p:nvGrpSpPr>
            <p:grpSpPr bwMode="auto">
              <a:xfrm>
                <a:off x="2653" y="2795"/>
                <a:ext cx="274" cy="363"/>
                <a:chOff x="1156" y="2205"/>
                <a:chExt cx="274" cy="363"/>
              </a:xfrm>
            </p:grpSpPr>
            <p:sp>
              <p:nvSpPr>
                <p:cNvPr id="164" name="AutoShape 473"/>
                <p:cNvSpPr>
                  <a:spLocks noChangeAspect="1" noChangeArrowheads="1"/>
                </p:cNvSpPr>
                <p:nvPr/>
              </p:nvSpPr>
              <p:spPr bwMode="auto">
                <a:xfrm>
                  <a:off x="1224" y="2205"/>
                  <a:ext cx="136" cy="27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3366FF"/>
                </a:solidFill>
                <a:ln w="9525">
                  <a:solidFill>
                    <a:srgbClr val="3366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5" name="AutoShape 474"/>
                <p:cNvSpPr>
                  <a:spLocks noChangeAspect="1" noChangeArrowheads="1"/>
                </p:cNvSpPr>
                <p:nvPr/>
              </p:nvSpPr>
              <p:spPr bwMode="auto">
                <a:xfrm rot="16200000">
                  <a:off x="1225" y="2318"/>
                  <a:ext cx="136" cy="274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3366FF"/>
                </a:solidFill>
                <a:ln w="9525">
                  <a:solidFill>
                    <a:srgbClr val="3366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6" name="Oval 475"/>
                <p:cNvSpPr>
                  <a:spLocks noChangeAspect="1" noChangeArrowheads="1"/>
                </p:cNvSpPr>
                <p:nvPr/>
              </p:nvSpPr>
              <p:spPr bwMode="auto">
                <a:xfrm>
                  <a:off x="1202" y="2523"/>
                  <a:ext cx="45" cy="45"/>
                </a:xfrm>
                <a:prstGeom prst="ellipse">
                  <a:avLst/>
                </a:prstGeom>
                <a:solidFill>
                  <a:srgbClr val="3366FF"/>
                </a:solidFill>
                <a:ln w="9525">
                  <a:solidFill>
                    <a:srgbClr val="3366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7" name="Oval 476"/>
                <p:cNvSpPr>
                  <a:spLocks noChangeAspect="1" noChangeArrowheads="1"/>
                </p:cNvSpPr>
                <p:nvPr/>
              </p:nvSpPr>
              <p:spPr bwMode="auto">
                <a:xfrm>
                  <a:off x="1338" y="2523"/>
                  <a:ext cx="45" cy="45"/>
                </a:xfrm>
                <a:prstGeom prst="ellipse">
                  <a:avLst/>
                </a:prstGeom>
                <a:solidFill>
                  <a:srgbClr val="3366FF"/>
                </a:solidFill>
                <a:ln w="9525">
                  <a:solidFill>
                    <a:srgbClr val="3366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8" name="Oval 477"/>
                <p:cNvSpPr>
                  <a:spLocks noChangeAspect="1" noChangeArrowheads="1"/>
                </p:cNvSpPr>
                <p:nvPr/>
              </p:nvSpPr>
              <p:spPr bwMode="auto">
                <a:xfrm>
                  <a:off x="1269" y="2523"/>
                  <a:ext cx="45" cy="45"/>
                </a:xfrm>
                <a:prstGeom prst="ellipse">
                  <a:avLst/>
                </a:prstGeom>
                <a:solidFill>
                  <a:srgbClr val="3366FF"/>
                </a:solidFill>
                <a:ln w="9525">
                  <a:solidFill>
                    <a:srgbClr val="3366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162" name="Line 478"/>
              <p:cNvSpPr>
                <a:spLocks noChangeAspect="1" noChangeShapeType="1"/>
              </p:cNvSpPr>
              <p:nvPr/>
            </p:nvSpPr>
            <p:spPr bwMode="auto">
              <a:xfrm>
                <a:off x="2789" y="2705"/>
                <a:ext cx="0" cy="90"/>
              </a:xfrm>
              <a:prstGeom prst="line">
                <a:avLst/>
              </a:prstGeom>
              <a:noFill/>
              <a:ln w="25400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cs-CZ"/>
              </a:p>
            </p:txBody>
          </p:sp>
          <p:sp>
            <p:nvSpPr>
              <p:cNvPr id="163" name="Oval 479"/>
              <p:cNvSpPr>
                <a:spLocks noChangeAspect="1" noChangeArrowheads="1"/>
              </p:cNvSpPr>
              <p:nvPr/>
            </p:nvSpPr>
            <p:spPr bwMode="auto">
              <a:xfrm>
                <a:off x="2675" y="2478"/>
                <a:ext cx="227" cy="227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kumimoji="1" lang="cs-CZ" sz="800" b="0">
                    <a:solidFill>
                      <a:schemeClr val="tx1"/>
                    </a:solidFill>
                  </a:rPr>
                  <a:t>aa</a:t>
                </a:r>
                <a:r>
                  <a:rPr kumimoji="1" lang="cs-CZ" sz="800" b="0" baseline="-25000">
                    <a:solidFill>
                      <a:schemeClr val="tx1"/>
                    </a:solidFill>
                  </a:rPr>
                  <a:t>4</a:t>
                </a:r>
                <a:endParaRPr kumimoji="1" lang="cs-CZ" sz="800" b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0" name="Arc 480"/>
            <p:cNvSpPr>
              <a:spLocks noChangeAspect="1"/>
            </p:cNvSpPr>
            <p:nvPr/>
          </p:nvSpPr>
          <p:spPr bwMode="auto">
            <a:xfrm rot="10528175" flipH="1">
              <a:off x="3320" y="298"/>
              <a:ext cx="203" cy="15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9662"/>
                <a:gd name="T1" fmla="*/ 0 h 21600"/>
                <a:gd name="T2" fmla="*/ 19662 w 19662"/>
                <a:gd name="T3" fmla="*/ 12657 h 21600"/>
                <a:gd name="T4" fmla="*/ 0 w 19662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62" h="21600" fill="none" extrusionOk="0">
                  <a:moveTo>
                    <a:pt x="-1" y="0"/>
                  </a:moveTo>
                  <a:cubicBezTo>
                    <a:pt x="8468" y="0"/>
                    <a:pt x="16155" y="4948"/>
                    <a:pt x="19661" y="12657"/>
                  </a:cubicBezTo>
                </a:path>
                <a:path w="19662" h="21600" stroke="0" extrusionOk="0">
                  <a:moveTo>
                    <a:pt x="-1" y="0"/>
                  </a:moveTo>
                  <a:cubicBezTo>
                    <a:pt x="8468" y="0"/>
                    <a:pt x="16155" y="4948"/>
                    <a:pt x="19661" y="1265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5875">
              <a:solidFill>
                <a:srgbClr val="FF0000"/>
              </a:solidFill>
              <a:round/>
              <a:headEnd type="arrow" w="lg" len="sm"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" name="Text Box 481"/>
            <p:cNvSpPr txBox="1">
              <a:spLocks noChangeAspect="1" noChangeArrowheads="1"/>
            </p:cNvSpPr>
            <p:nvPr/>
          </p:nvSpPr>
          <p:spPr bwMode="auto">
            <a:xfrm>
              <a:off x="2481" y="1498"/>
              <a:ext cx="21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200" b="0">
                  <a:solidFill>
                    <a:schemeClr val="tx1"/>
                  </a:solidFill>
                </a:rPr>
                <a:t>5'</a:t>
              </a:r>
            </a:p>
          </p:txBody>
        </p:sp>
        <p:sp>
          <p:nvSpPr>
            <p:cNvPr id="22" name="Text Box 482"/>
            <p:cNvSpPr txBox="1">
              <a:spLocks noChangeAspect="1" noChangeArrowheads="1"/>
            </p:cNvSpPr>
            <p:nvPr/>
          </p:nvSpPr>
          <p:spPr bwMode="auto">
            <a:xfrm>
              <a:off x="3769" y="1498"/>
              <a:ext cx="21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200" b="0">
                  <a:solidFill>
                    <a:schemeClr val="tx1"/>
                  </a:solidFill>
                </a:rPr>
                <a:t>3'</a:t>
              </a:r>
            </a:p>
          </p:txBody>
        </p:sp>
        <p:sp>
          <p:nvSpPr>
            <p:cNvPr id="23" name="AutoShape 483"/>
            <p:cNvSpPr>
              <a:spLocks noChangeAspect="1" noChangeArrowheads="1"/>
            </p:cNvSpPr>
            <p:nvPr/>
          </p:nvSpPr>
          <p:spPr bwMode="auto">
            <a:xfrm>
              <a:off x="3040" y="1293"/>
              <a:ext cx="68" cy="135"/>
            </a:xfrm>
            <a:prstGeom prst="roundRect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" name="AutoShape 484"/>
            <p:cNvSpPr>
              <a:spLocks noChangeAspect="1" noChangeArrowheads="1"/>
            </p:cNvSpPr>
            <p:nvPr/>
          </p:nvSpPr>
          <p:spPr bwMode="auto">
            <a:xfrm rot="16200000">
              <a:off x="3041" y="1348"/>
              <a:ext cx="68" cy="137"/>
            </a:xfrm>
            <a:prstGeom prst="roundRect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5" name="Oval 485"/>
            <p:cNvSpPr>
              <a:spLocks noChangeAspect="1" noChangeArrowheads="1"/>
            </p:cNvSpPr>
            <p:nvPr/>
          </p:nvSpPr>
          <p:spPr bwMode="auto">
            <a:xfrm>
              <a:off x="3030" y="1451"/>
              <a:ext cx="22" cy="22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6" name="Oval 486"/>
            <p:cNvSpPr>
              <a:spLocks noChangeAspect="1" noChangeArrowheads="1"/>
            </p:cNvSpPr>
            <p:nvPr/>
          </p:nvSpPr>
          <p:spPr bwMode="auto">
            <a:xfrm>
              <a:off x="3098" y="1451"/>
              <a:ext cx="22" cy="22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7" name="Oval 487"/>
            <p:cNvSpPr>
              <a:spLocks noChangeAspect="1" noChangeArrowheads="1"/>
            </p:cNvSpPr>
            <p:nvPr/>
          </p:nvSpPr>
          <p:spPr bwMode="auto">
            <a:xfrm>
              <a:off x="3063" y="1451"/>
              <a:ext cx="22" cy="22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8" name="Line 488"/>
            <p:cNvSpPr>
              <a:spLocks noChangeAspect="1" noChangeShapeType="1"/>
            </p:cNvSpPr>
            <p:nvPr/>
          </p:nvSpPr>
          <p:spPr bwMode="auto">
            <a:xfrm>
              <a:off x="3074" y="1248"/>
              <a:ext cx="0" cy="45"/>
            </a:xfrm>
            <a:prstGeom prst="line">
              <a:avLst/>
            </a:prstGeom>
            <a:noFill/>
            <a:ln w="28575">
              <a:solidFill>
                <a:srgbClr val="CC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9" name="AutoShape 489"/>
            <p:cNvSpPr>
              <a:spLocks noChangeAspect="1" noChangeArrowheads="1"/>
            </p:cNvSpPr>
            <p:nvPr/>
          </p:nvSpPr>
          <p:spPr bwMode="auto">
            <a:xfrm>
              <a:off x="3164" y="1294"/>
              <a:ext cx="68" cy="136"/>
            </a:xfrm>
            <a:prstGeom prst="roundRect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0" name="AutoShape 490"/>
            <p:cNvSpPr>
              <a:spLocks noChangeAspect="1" noChangeArrowheads="1"/>
            </p:cNvSpPr>
            <p:nvPr/>
          </p:nvSpPr>
          <p:spPr bwMode="auto">
            <a:xfrm rot="16200000">
              <a:off x="3164" y="1350"/>
              <a:ext cx="67" cy="138"/>
            </a:xfrm>
            <a:prstGeom prst="roundRect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" name="Oval 491"/>
            <p:cNvSpPr>
              <a:spLocks noChangeAspect="1" noChangeArrowheads="1"/>
            </p:cNvSpPr>
            <p:nvPr/>
          </p:nvSpPr>
          <p:spPr bwMode="auto">
            <a:xfrm>
              <a:off x="3152" y="1452"/>
              <a:ext cx="23" cy="22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2" name="Oval 492"/>
            <p:cNvSpPr>
              <a:spLocks noChangeAspect="1" noChangeArrowheads="1"/>
            </p:cNvSpPr>
            <p:nvPr/>
          </p:nvSpPr>
          <p:spPr bwMode="auto">
            <a:xfrm>
              <a:off x="3220" y="1452"/>
              <a:ext cx="23" cy="22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3" name="Oval 493"/>
            <p:cNvSpPr>
              <a:spLocks noChangeAspect="1" noChangeArrowheads="1"/>
            </p:cNvSpPr>
            <p:nvPr/>
          </p:nvSpPr>
          <p:spPr bwMode="auto">
            <a:xfrm>
              <a:off x="3186" y="1452"/>
              <a:ext cx="22" cy="22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4" name="Line 494"/>
            <p:cNvSpPr>
              <a:spLocks noChangeAspect="1" noChangeShapeType="1"/>
            </p:cNvSpPr>
            <p:nvPr/>
          </p:nvSpPr>
          <p:spPr bwMode="auto">
            <a:xfrm>
              <a:off x="3198" y="1261"/>
              <a:ext cx="0" cy="44"/>
            </a:xfrm>
            <a:prstGeom prst="line">
              <a:avLst/>
            </a:prstGeom>
            <a:noFill/>
            <a:ln w="25400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35" name="Text Box 495"/>
            <p:cNvSpPr txBox="1">
              <a:spLocks noChangeAspect="1" noChangeArrowheads="1"/>
            </p:cNvSpPr>
            <p:nvPr/>
          </p:nvSpPr>
          <p:spPr bwMode="auto">
            <a:xfrm>
              <a:off x="3379" y="1498"/>
              <a:ext cx="39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200" b="0">
                  <a:solidFill>
                    <a:srgbClr val="3366FF"/>
                  </a:solidFill>
                </a:rPr>
                <a:t>mRNA</a:t>
              </a:r>
            </a:p>
          </p:txBody>
        </p:sp>
        <p:sp>
          <p:nvSpPr>
            <p:cNvPr id="36" name="Oval 496"/>
            <p:cNvSpPr>
              <a:spLocks noChangeAspect="1" noChangeArrowheads="1"/>
            </p:cNvSpPr>
            <p:nvPr/>
          </p:nvSpPr>
          <p:spPr bwMode="auto">
            <a:xfrm>
              <a:off x="3017" y="1148"/>
              <a:ext cx="113" cy="11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800" b="0">
                  <a:solidFill>
                    <a:schemeClr val="tx1"/>
                  </a:solidFill>
                </a:rPr>
                <a:t>aa</a:t>
              </a:r>
              <a:r>
                <a:rPr kumimoji="1" lang="cs-CZ" sz="800" b="0" baseline="-25000">
                  <a:solidFill>
                    <a:schemeClr val="tx1"/>
                  </a:solidFill>
                </a:rPr>
                <a:t>3</a:t>
              </a:r>
              <a:endParaRPr kumimoji="1" lang="cs-CZ" sz="800" b="0">
                <a:solidFill>
                  <a:schemeClr val="tx1"/>
                </a:solidFill>
              </a:endParaRPr>
            </a:p>
          </p:txBody>
        </p:sp>
        <p:sp>
          <p:nvSpPr>
            <p:cNvPr id="37" name="Oval 497"/>
            <p:cNvSpPr>
              <a:spLocks noChangeAspect="1" noChangeArrowheads="1"/>
            </p:cNvSpPr>
            <p:nvPr/>
          </p:nvSpPr>
          <p:spPr bwMode="auto">
            <a:xfrm>
              <a:off x="2882" y="1148"/>
              <a:ext cx="112" cy="11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800" b="0">
                  <a:solidFill>
                    <a:schemeClr val="tx1"/>
                  </a:solidFill>
                </a:rPr>
                <a:t>aa</a:t>
              </a:r>
              <a:r>
                <a:rPr kumimoji="1" lang="cs-CZ" sz="800" b="0" baseline="-25000">
                  <a:solidFill>
                    <a:schemeClr val="tx1"/>
                  </a:solidFill>
                </a:rPr>
                <a:t>2</a:t>
              </a:r>
              <a:endParaRPr kumimoji="1" lang="cs-CZ" sz="800" b="0">
                <a:solidFill>
                  <a:schemeClr val="tx1"/>
                </a:solidFill>
              </a:endParaRPr>
            </a:p>
          </p:txBody>
        </p:sp>
        <p:sp>
          <p:nvSpPr>
            <p:cNvPr id="38" name="Oval 498"/>
            <p:cNvSpPr>
              <a:spLocks noChangeAspect="1" noChangeArrowheads="1"/>
            </p:cNvSpPr>
            <p:nvPr/>
          </p:nvSpPr>
          <p:spPr bwMode="auto">
            <a:xfrm>
              <a:off x="2705" y="1133"/>
              <a:ext cx="113" cy="11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800" b="0">
                  <a:solidFill>
                    <a:schemeClr val="tx1"/>
                  </a:solidFill>
                </a:rPr>
                <a:t>aa</a:t>
              </a:r>
              <a:r>
                <a:rPr kumimoji="1" lang="cs-CZ" sz="800" b="0" baseline="-25000">
                  <a:solidFill>
                    <a:schemeClr val="tx1"/>
                  </a:solidFill>
                </a:rPr>
                <a:t>1</a:t>
              </a:r>
              <a:endParaRPr kumimoji="1" lang="cs-CZ" sz="800" b="0">
                <a:solidFill>
                  <a:schemeClr val="tx1"/>
                </a:solidFill>
              </a:endParaRPr>
            </a:p>
          </p:txBody>
        </p:sp>
        <p:cxnSp>
          <p:nvCxnSpPr>
            <p:cNvPr id="39" name="AutoShape 499"/>
            <p:cNvCxnSpPr>
              <a:cxnSpLocks noChangeAspect="1" noChangeShapeType="1"/>
              <a:stCxn id="37" idx="6"/>
              <a:endCxn id="36" idx="2"/>
            </p:cNvCxnSpPr>
            <p:nvPr/>
          </p:nvCxnSpPr>
          <p:spPr bwMode="auto">
            <a:xfrm>
              <a:off x="2994" y="1204"/>
              <a:ext cx="23" cy="0"/>
            </a:xfrm>
            <a:prstGeom prst="straightConnector1">
              <a:avLst/>
            </a:prstGeom>
            <a:noFill/>
            <a:ln w="28575">
              <a:solidFill>
                <a:srgbClr val="CC00FF"/>
              </a:solidFill>
              <a:miter lim="800000"/>
              <a:headEnd/>
              <a:tailEnd/>
            </a:ln>
            <a:effectLst/>
          </p:spPr>
        </p:cxnSp>
        <p:cxnSp>
          <p:nvCxnSpPr>
            <p:cNvPr id="40" name="AutoShape 500"/>
            <p:cNvCxnSpPr>
              <a:cxnSpLocks noChangeAspect="1" noChangeShapeType="1"/>
              <a:stCxn id="38" idx="6"/>
              <a:endCxn id="37" idx="2"/>
            </p:cNvCxnSpPr>
            <p:nvPr/>
          </p:nvCxnSpPr>
          <p:spPr bwMode="auto">
            <a:xfrm>
              <a:off x="2818" y="1190"/>
              <a:ext cx="64" cy="15"/>
            </a:xfrm>
            <a:prstGeom prst="straightConnector1">
              <a:avLst/>
            </a:prstGeom>
            <a:noFill/>
            <a:ln w="25400">
              <a:solidFill>
                <a:srgbClr val="CC00FF"/>
              </a:solidFill>
              <a:miter lim="800000"/>
              <a:headEnd/>
              <a:tailEnd/>
            </a:ln>
            <a:effectLst/>
          </p:spPr>
        </p:cxnSp>
        <p:sp>
          <p:nvSpPr>
            <p:cNvPr id="41" name="Text Box 501"/>
            <p:cNvSpPr txBox="1">
              <a:spLocks noChangeAspect="1" noChangeArrowheads="1"/>
            </p:cNvSpPr>
            <p:nvPr/>
          </p:nvSpPr>
          <p:spPr bwMode="auto">
            <a:xfrm>
              <a:off x="2450" y="1076"/>
              <a:ext cx="27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000" b="0">
                  <a:solidFill>
                    <a:srgbClr val="0000FF"/>
                  </a:solidFill>
                </a:rPr>
                <a:t>NH</a:t>
              </a:r>
              <a:r>
                <a:rPr kumimoji="1" lang="cs-CZ" sz="1000" b="0" baseline="-25000">
                  <a:solidFill>
                    <a:srgbClr val="0000FF"/>
                  </a:solidFill>
                </a:rPr>
                <a:t>2</a:t>
              </a:r>
              <a:endParaRPr kumimoji="1" lang="cs-CZ" sz="1000" b="0">
                <a:solidFill>
                  <a:srgbClr val="0000FF"/>
                </a:solidFill>
              </a:endParaRPr>
            </a:p>
          </p:txBody>
        </p:sp>
        <p:sp>
          <p:nvSpPr>
            <p:cNvPr id="42" name="Oval 502"/>
            <p:cNvSpPr>
              <a:spLocks noChangeAspect="1" noChangeArrowheads="1"/>
            </p:cNvSpPr>
            <p:nvPr/>
          </p:nvSpPr>
          <p:spPr bwMode="auto">
            <a:xfrm>
              <a:off x="3152" y="1148"/>
              <a:ext cx="114" cy="11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800" b="0">
                  <a:solidFill>
                    <a:schemeClr val="tx1"/>
                  </a:solidFill>
                </a:rPr>
                <a:t>aa</a:t>
              </a:r>
              <a:r>
                <a:rPr kumimoji="1" lang="cs-CZ" sz="800" b="0" baseline="-25000">
                  <a:solidFill>
                    <a:schemeClr val="tx1"/>
                  </a:solidFill>
                </a:rPr>
                <a:t>4</a:t>
              </a:r>
              <a:endParaRPr kumimoji="1" lang="cs-CZ" sz="800" b="0">
                <a:solidFill>
                  <a:schemeClr val="tx1"/>
                </a:solidFill>
              </a:endParaRPr>
            </a:p>
          </p:txBody>
        </p:sp>
        <p:sp>
          <p:nvSpPr>
            <p:cNvPr id="43" name="Line 503"/>
            <p:cNvSpPr>
              <a:spLocks noChangeAspect="1" noChangeShapeType="1"/>
            </p:cNvSpPr>
            <p:nvPr/>
          </p:nvSpPr>
          <p:spPr bwMode="auto">
            <a:xfrm flipV="1">
              <a:off x="2474" y="1486"/>
              <a:ext cx="1519" cy="1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44" name="Arc 504"/>
            <p:cNvSpPr>
              <a:spLocks noChangeAspect="1"/>
            </p:cNvSpPr>
            <p:nvPr/>
          </p:nvSpPr>
          <p:spPr bwMode="auto">
            <a:xfrm rot="1225040" flipH="1">
              <a:off x="3071" y="1101"/>
              <a:ext cx="124" cy="56"/>
            </a:xfrm>
            <a:custGeom>
              <a:avLst/>
              <a:gdLst>
                <a:gd name="G0" fmla="+- 19649 0 0"/>
                <a:gd name="G1" fmla="+- 21600 0 0"/>
                <a:gd name="G2" fmla="+- 21600 0 0"/>
                <a:gd name="T0" fmla="*/ 0 w 41249"/>
                <a:gd name="T1" fmla="*/ 12630 h 21600"/>
                <a:gd name="T2" fmla="*/ 41249 w 41249"/>
                <a:gd name="T3" fmla="*/ 21600 h 21600"/>
                <a:gd name="T4" fmla="*/ 19649 w 4124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249" h="21600" fill="none" extrusionOk="0">
                  <a:moveTo>
                    <a:pt x="-1" y="12629"/>
                  </a:moveTo>
                  <a:cubicBezTo>
                    <a:pt x="3511" y="4936"/>
                    <a:pt x="11191" y="-1"/>
                    <a:pt x="19649" y="0"/>
                  </a:cubicBezTo>
                  <a:cubicBezTo>
                    <a:pt x="31578" y="0"/>
                    <a:pt x="41249" y="9670"/>
                    <a:pt x="41249" y="21600"/>
                  </a:cubicBezTo>
                </a:path>
                <a:path w="41249" h="21600" stroke="0" extrusionOk="0">
                  <a:moveTo>
                    <a:pt x="-1" y="12629"/>
                  </a:moveTo>
                  <a:cubicBezTo>
                    <a:pt x="3511" y="4936"/>
                    <a:pt x="11191" y="-1"/>
                    <a:pt x="19649" y="0"/>
                  </a:cubicBezTo>
                  <a:cubicBezTo>
                    <a:pt x="31578" y="0"/>
                    <a:pt x="41249" y="9670"/>
                    <a:pt x="41249" y="21600"/>
                  </a:cubicBezTo>
                  <a:lnTo>
                    <a:pt x="19649" y="21600"/>
                  </a:lnTo>
                  <a:close/>
                </a:path>
              </a:pathLst>
            </a:custGeom>
            <a:noFill/>
            <a:ln w="15875">
              <a:solidFill>
                <a:srgbClr val="FF0000"/>
              </a:solidFill>
              <a:round/>
              <a:headEnd type="arrow" w="lg" len="sm"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5" name="Text Box 505"/>
            <p:cNvSpPr txBox="1">
              <a:spLocks noChangeAspect="1" noChangeArrowheads="1"/>
            </p:cNvSpPr>
            <p:nvPr/>
          </p:nvSpPr>
          <p:spPr bwMode="auto">
            <a:xfrm>
              <a:off x="2503" y="2332"/>
              <a:ext cx="21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200" b="0">
                  <a:solidFill>
                    <a:schemeClr val="tx1"/>
                  </a:solidFill>
                </a:rPr>
                <a:t>5'</a:t>
              </a:r>
            </a:p>
          </p:txBody>
        </p:sp>
        <p:sp>
          <p:nvSpPr>
            <p:cNvPr id="46" name="Text Box 506"/>
            <p:cNvSpPr txBox="1">
              <a:spLocks noChangeAspect="1" noChangeArrowheads="1"/>
            </p:cNvSpPr>
            <p:nvPr/>
          </p:nvSpPr>
          <p:spPr bwMode="auto">
            <a:xfrm>
              <a:off x="3784" y="2356"/>
              <a:ext cx="21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200" b="0">
                  <a:solidFill>
                    <a:schemeClr val="tx1"/>
                  </a:solidFill>
                </a:rPr>
                <a:t>3'</a:t>
              </a:r>
            </a:p>
          </p:txBody>
        </p:sp>
        <p:sp>
          <p:nvSpPr>
            <p:cNvPr id="47" name="Text Box 507"/>
            <p:cNvSpPr txBox="1">
              <a:spLocks noChangeAspect="1" noChangeArrowheads="1"/>
            </p:cNvSpPr>
            <p:nvPr/>
          </p:nvSpPr>
          <p:spPr bwMode="auto">
            <a:xfrm>
              <a:off x="3354" y="2337"/>
              <a:ext cx="39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200" b="0">
                  <a:solidFill>
                    <a:srgbClr val="3366FF"/>
                  </a:solidFill>
                </a:rPr>
                <a:t>mRNA</a:t>
              </a:r>
            </a:p>
          </p:txBody>
        </p:sp>
        <p:sp>
          <p:nvSpPr>
            <p:cNvPr id="48" name="Line 508"/>
            <p:cNvSpPr>
              <a:spLocks noChangeAspect="1" noChangeShapeType="1"/>
            </p:cNvSpPr>
            <p:nvPr/>
          </p:nvSpPr>
          <p:spPr bwMode="auto">
            <a:xfrm>
              <a:off x="3303" y="2235"/>
              <a:ext cx="197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arrow" w="lg" len="sm"/>
            </a:ln>
            <a:effectLst/>
          </p:spPr>
          <p:txBody>
            <a:bodyPr/>
            <a:lstStyle/>
            <a:p>
              <a:endParaRPr lang="cs-CZ"/>
            </a:p>
          </p:txBody>
        </p:sp>
        <p:grpSp>
          <p:nvGrpSpPr>
            <p:cNvPr id="49" name="Group 509"/>
            <p:cNvGrpSpPr>
              <a:grpSpLocks noChangeAspect="1"/>
            </p:cNvGrpSpPr>
            <p:nvPr/>
          </p:nvGrpSpPr>
          <p:grpSpPr bwMode="auto">
            <a:xfrm>
              <a:off x="3584" y="2636"/>
              <a:ext cx="138" cy="340"/>
              <a:chOff x="2653" y="2478"/>
              <a:chExt cx="274" cy="680"/>
            </a:xfrm>
          </p:grpSpPr>
          <p:grpSp>
            <p:nvGrpSpPr>
              <p:cNvPr id="153" name="Group 510"/>
              <p:cNvGrpSpPr>
                <a:grpSpLocks noChangeAspect="1"/>
              </p:cNvGrpSpPr>
              <p:nvPr/>
            </p:nvGrpSpPr>
            <p:grpSpPr bwMode="auto">
              <a:xfrm>
                <a:off x="2653" y="2795"/>
                <a:ext cx="274" cy="363"/>
                <a:chOff x="1156" y="2205"/>
                <a:chExt cx="274" cy="363"/>
              </a:xfrm>
            </p:grpSpPr>
            <p:sp>
              <p:nvSpPr>
                <p:cNvPr id="156" name="AutoShape 511"/>
                <p:cNvSpPr>
                  <a:spLocks noChangeAspect="1" noChangeArrowheads="1"/>
                </p:cNvSpPr>
                <p:nvPr/>
              </p:nvSpPr>
              <p:spPr bwMode="auto">
                <a:xfrm>
                  <a:off x="1224" y="2205"/>
                  <a:ext cx="136" cy="27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3366FF"/>
                </a:solidFill>
                <a:ln w="9525">
                  <a:solidFill>
                    <a:srgbClr val="3366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57" name="AutoShape 512"/>
                <p:cNvSpPr>
                  <a:spLocks noChangeAspect="1" noChangeArrowheads="1"/>
                </p:cNvSpPr>
                <p:nvPr/>
              </p:nvSpPr>
              <p:spPr bwMode="auto">
                <a:xfrm rot="16200000">
                  <a:off x="1225" y="2318"/>
                  <a:ext cx="136" cy="274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3366FF"/>
                </a:solidFill>
                <a:ln w="9525">
                  <a:solidFill>
                    <a:srgbClr val="3366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58" name="Oval 513"/>
                <p:cNvSpPr>
                  <a:spLocks noChangeAspect="1" noChangeArrowheads="1"/>
                </p:cNvSpPr>
                <p:nvPr/>
              </p:nvSpPr>
              <p:spPr bwMode="auto">
                <a:xfrm>
                  <a:off x="1202" y="2523"/>
                  <a:ext cx="45" cy="45"/>
                </a:xfrm>
                <a:prstGeom prst="ellipse">
                  <a:avLst/>
                </a:prstGeom>
                <a:solidFill>
                  <a:srgbClr val="3366FF"/>
                </a:solidFill>
                <a:ln w="9525">
                  <a:solidFill>
                    <a:srgbClr val="3366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59" name="Oval 514"/>
                <p:cNvSpPr>
                  <a:spLocks noChangeAspect="1" noChangeArrowheads="1"/>
                </p:cNvSpPr>
                <p:nvPr/>
              </p:nvSpPr>
              <p:spPr bwMode="auto">
                <a:xfrm>
                  <a:off x="1338" y="2523"/>
                  <a:ext cx="45" cy="45"/>
                </a:xfrm>
                <a:prstGeom prst="ellipse">
                  <a:avLst/>
                </a:prstGeom>
                <a:solidFill>
                  <a:srgbClr val="3366FF"/>
                </a:solidFill>
                <a:ln w="9525">
                  <a:solidFill>
                    <a:srgbClr val="3366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0" name="Oval 515"/>
                <p:cNvSpPr>
                  <a:spLocks noChangeAspect="1" noChangeArrowheads="1"/>
                </p:cNvSpPr>
                <p:nvPr/>
              </p:nvSpPr>
              <p:spPr bwMode="auto">
                <a:xfrm>
                  <a:off x="1269" y="2523"/>
                  <a:ext cx="45" cy="45"/>
                </a:xfrm>
                <a:prstGeom prst="ellipse">
                  <a:avLst/>
                </a:prstGeom>
                <a:solidFill>
                  <a:srgbClr val="3366FF"/>
                </a:solidFill>
                <a:ln w="9525">
                  <a:solidFill>
                    <a:srgbClr val="3366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154" name="Line 516"/>
              <p:cNvSpPr>
                <a:spLocks noChangeAspect="1" noChangeShapeType="1"/>
              </p:cNvSpPr>
              <p:nvPr/>
            </p:nvSpPr>
            <p:spPr bwMode="auto">
              <a:xfrm>
                <a:off x="2789" y="2705"/>
                <a:ext cx="0" cy="90"/>
              </a:xfrm>
              <a:prstGeom prst="line">
                <a:avLst/>
              </a:prstGeom>
              <a:noFill/>
              <a:ln w="25400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cs-CZ"/>
              </a:p>
            </p:txBody>
          </p:sp>
          <p:sp>
            <p:nvSpPr>
              <p:cNvPr id="155" name="Oval 517"/>
              <p:cNvSpPr>
                <a:spLocks noChangeAspect="1" noChangeArrowheads="1"/>
              </p:cNvSpPr>
              <p:nvPr/>
            </p:nvSpPr>
            <p:spPr bwMode="auto">
              <a:xfrm>
                <a:off x="2675" y="2478"/>
                <a:ext cx="227" cy="227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kumimoji="1" lang="cs-CZ" sz="800" b="0">
                    <a:solidFill>
                      <a:schemeClr val="tx1"/>
                    </a:solidFill>
                  </a:rPr>
                  <a:t>aa</a:t>
                </a:r>
                <a:r>
                  <a:rPr kumimoji="1" lang="cs-CZ" sz="800" b="0" baseline="-25000">
                    <a:solidFill>
                      <a:schemeClr val="tx1"/>
                    </a:solidFill>
                  </a:rPr>
                  <a:t>5</a:t>
                </a:r>
                <a:endParaRPr kumimoji="1" lang="cs-CZ" sz="800" b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0" name="Text Box 518"/>
            <p:cNvSpPr txBox="1">
              <a:spLocks noChangeAspect="1" noChangeArrowheads="1"/>
            </p:cNvSpPr>
            <p:nvPr/>
          </p:nvSpPr>
          <p:spPr bwMode="auto">
            <a:xfrm>
              <a:off x="2463" y="3238"/>
              <a:ext cx="21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200" b="0">
                  <a:solidFill>
                    <a:schemeClr val="tx1"/>
                  </a:solidFill>
                </a:rPr>
                <a:t>5'</a:t>
              </a:r>
            </a:p>
          </p:txBody>
        </p:sp>
        <p:sp>
          <p:nvSpPr>
            <p:cNvPr id="51" name="Text Box 519"/>
            <p:cNvSpPr txBox="1">
              <a:spLocks noChangeAspect="1" noChangeArrowheads="1"/>
            </p:cNvSpPr>
            <p:nvPr/>
          </p:nvSpPr>
          <p:spPr bwMode="auto">
            <a:xfrm>
              <a:off x="3777" y="3238"/>
              <a:ext cx="21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200" b="0">
                  <a:solidFill>
                    <a:schemeClr val="tx1"/>
                  </a:solidFill>
                </a:rPr>
                <a:t>3'</a:t>
              </a:r>
            </a:p>
          </p:txBody>
        </p:sp>
        <p:sp>
          <p:nvSpPr>
            <p:cNvPr id="52" name="Text Box 520"/>
            <p:cNvSpPr txBox="1">
              <a:spLocks noChangeAspect="1" noChangeArrowheads="1"/>
            </p:cNvSpPr>
            <p:nvPr/>
          </p:nvSpPr>
          <p:spPr bwMode="auto">
            <a:xfrm>
              <a:off x="3436" y="3238"/>
              <a:ext cx="39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200" b="0">
                  <a:solidFill>
                    <a:srgbClr val="3366FF"/>
                  </a:solidFill>
                </a:rPr>
                <a:t>mRNA</a:t>
              </a:r>
            </a:p>
          </p:txBody>
        </p:sp>
        <p:sp>
          <p:nvSpPr>
            <p:cNvPr id="53" name="Arc 521"/>
            <p:cNvSpPr>
              <a:spLocks noChangeAspect="1"/>
            </p:cNvSpPr>
            <p:nvPr/>
          </p:nvSpPr>
          <p:spPr bwMode="auto">
            <a:xfrm rot="10528175" flipH="1">
              <a:off x="3445" y="3001"/>
              <a:ext cx="224" cy="1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5875">
              <a:solidFill>
                <a:srgbClr val="FF0000"/>
              </a:solidFill>
              <a:round/>
              <a:headEnd type="arrow" w="lg" len="sm"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4" name="Text Box 522"/>
            <p:cNvSpPr txBox="1">
              <a:spLocks noChangeAspect="1" noChangeArrowheads="1"/>
            </p:cNvSpPr>
            <p:nvPr/>
          </p:nvSpPr>
          <p:spPr bwMode="auto">
            <a:xfrm>
              <a:off x="2463" y="4088"/>
              <a:ext cx="21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200" b="0">
                  <a:solidFill>
                    <a:schemeClr val="tx1"/>
                  </a:solidFill>
                </a:rPr>
                <a:t>5'</a:t>
              </a:r>
            </a:p>
          </p:txBody>
        </p:sp>
        <p:sp>
          <p:nvSpPr>
            <p:cNvPr id="55" name="Text Box 523"/>
            <p:cNvSpPr txBox="1">
              <a:spLocks noChangeAspect="1" noChangeArrowheads="1"/>
            </p:cNvSpPr>
            <p:nvPr/>
          </p:nvSpPr>
          <p:spPr bwMode="auto">
            <a:xfrm>
              <a:off x="3777" y="4088"/>
              <a:ext cx="21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200" b="0">
                  <a:solidFill>
                    <a:schemeClr val="tx1"/>
                  </a:solidFill>
                </a:rPr>
                <a:t>3'</a:t>
              </a:r>
            </a:p>
          </p:txBody>
        </p:sp>
        <p:sp>
          <p:nvSpPr>
            <p:cNvPr id="56" name="Text Box 524"/>
            <p:cNvSpPr txBox="1">
              <a:spLocks noChangeAspect="1" noChangeArrowheads="1"/>
            </p:cNvSpPr>
            <p:nvPr/>
          </p:nvSpPr>
          <p:spPr bwMode="auto">
            <a:xfrm>
              <a:off x="3436" y="4088"/>
              <a:ext cx="39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200" b="0">
                  <a:solidFill>
                    <a:srgbClr val="3366FF"/>
                  </a:solidFill>
                </a:rPr>
                <a:t>mRNA</a:t>
              </a:r>
            </a:p>
          </p:txBody>
        </p:sp>
        <p:grpSp>
          <p:nvGrpSpPr>
            <p:cNvPr id="57" name="Group 525"/>
            <p:cNvGrpSpPr>
              <a:grpSpLocks noChangeAspect="1"/>
            </p:cNvGrpSpPr>
            <p:nvPr/>
          </p:nvGrpSpPr>
          <p:grpSpPr bwMode="auto">
            <a:xfrm>
              <a:off x="2643" y="3790"/>
              <a:ext cx="136" cy="183"/>
              <a:chOff x="521" y="3248"/>
              <a:chExt cx="274" cy="368"/>
            </a:xfrm>
          </p:grpSpPr>
          <p:sp>
            <p:nvSpPr>
              <p:cNvPr id="148" name="AutoShape 526"/>
              <p:cNvSpPr>
                <a:spLocks noChangeAspect="1" noChangeArrowheads="1"/>
              </p:cNvSpPr>
              <p:nvPr/>
            </p:nvSpPr>
            <p:spPr bwMode="auto">
              <a:xfrm>
                <a:off x="589" y="3248"/>
                <a:ext cx="136" cy="273"/>
              </a:xfrm>
              <a:prstGeom prst="roundRect">
                <a:avLst>
                  <a:gd name="adj" fmla="val 50000"/>
                </a:avLst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49" name="AutoShape 527"/>
              <p:cNvSpPr>
                <a:spLocks noChangeAspect="1" noChangeArrowheads="1"/>
              </p:cNvSpPr>
              <p:nvPr/>
            </p:nvSpPr>
            <p:spPr bwMode="auto">
              <a:xfrm rot="16200000">
                <a:off x="590" y="3361"/>
                <a:ext cx="136" cy="274"/>
              </a:xfrm>
              <a:prstGeom prst="roundRect">
                <a:avLst>
                  <a:gd name="adj" fmla="val 50000"/>
                </a:avLst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0" name="Oval 528"/>
              <p:cNvSpPr>
                <a:spLocks noChangeAspect="1" noChangeArrowheads="1"/>
              </p:cNvSpPr>
              <p:nvPr/>
            </p:nvSpPr>
            <p:spPr bwMode="auto">
              <a:xfrm>
                <a:off x="567" y="3571"/>
                <a:ext cx="45" cy="45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1" name="Oval 529"/>
              <p:cNvSpPr>
                <a:spLocks noChangeAspect="1" noChangeArrowheads="1"/>
              </p:cNvSpPr>
              <p:nvPr/>
            </p:nvSpPr>
            <p:spPr bwMode="auto">
              <a:xfrm>
                <a:off x="703" y="3571"/>
                <a:ext cx="45" cy="45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2" name="Oval 530"/>
              <p:cNvSpPr>
                <a:spLocks noChangeAspect="1" noChangeArrowheads="1"/>
              </p:cNvSpPr>
              <p:nvPr/>
            </p:nvSpPr>
            <p:spPr bwMode="auto">
              <a:xfrm>
                <a:off x="634" y="3571"/>
                <a:ext cx="45" cy="45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58" name="Text Box 531"/>
            <p:cNvSpPr txBox="1">
              <a:spLocks noChangeAspect="1" noChangeArrowheads="1"/>
            </p:cNvSpPr>
            <p:nvPr/>
          </p:nvSpPr>
          <p:spPr bwMode="auto">
            <a:xfrm>
              <a:off x="2401" y="3794"/>
              <a:ext cx="11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defTabSz="4176713"/>
              <a:endParaRPr lang="en-US" sz="1000" b="0">
                <a:solidFill>
                  <a:schemeClr val="tx1"/>
                </a:solidFill>
              </a:endParaRPr>
            </a:p>
          </p:txBody>
        </p:sp>
        <p:sp>
          <p:nvSpPr>
            <p:cNvPr id="59" name="Text Box 532"/>
            <p:cNvSpPr txBox="1">
              <a:spLocks noChangeAspect="1" noChangeArrowheads="1"/>
            </p:cNvSpPr>
            <p:nvPr/>
          </p:nvSpPr>
          <p:spPr bwMode="auto">
            <a:xfrm>
              <a:off x="2393" y="3798"/>
              <a:ext cx="284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defTabSz="4176713"/>
              <a:r>
                <a:rPr lang="cs-CZ" sz="800" b="0">
                  <a:solidFill>
                    <a:schemeClr val="tx1"/>
                  </a:solidFill>
                </a:rPr>
                <a:t>tRNA</a:t>
              </a:r>
            </a:p>
          </p:txBody>
        </p:sp>
        <p:sp>
          <p:nvSpPr>
            <p:cNvPr id="60" name="Line 533"/>
            <p:cNvSpPr>
              <a:spLocks noChangeAspect="1" noChangeShapeType="1"/>
            </p:cNvSpPr>
            <p:nvPr/>
          </p:nvSpPr>
          <p:spPr bwMode="auto">
            <a:xfrm rot="900000" flipH="1">
              <a:off x="2655" y="311"/>
              <a:ext cx="85" cy="0"/>
            </a:xfrm>
            <a:prstGeom prst="line">
              <a:avLst/>
            </a:prstGeom>
            <a:noFill/>
            <a:ln w="25400">
              <a:solidFill>
                <a:srgbClr val="CC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61" name="AutoShape 534"/>
            <p:cNvSpPr>
              <a:spLocks noChangeAspect="1" noChangeArrowheads="1"/>
            </p:cNvSpPr>
            <p:nvPr/>
          </p:nvSpPr>
          <p:spPr bwMode="auto">
            <a:xfrm>
              <a:off x="3047" y="443"/>
              <a:ext cx="68" cy="135"/>
            </a:xfrm>
            <a:prstGeom prst="roundRect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2" name="AutoShape 535"/>
            <p:cNvSpPr>
              <a:spLocks noChangeAspect="1" noChangeArrowheads="1"/>
            </p:cNvSpPr>
            <p:nvPr/>
          </p:nvSpPr>
          <p:spPr bwMode="auto">
            <a:xfrm rot="16200000">
              <a:off x="3048" y="498"/>
              <a:ext cx="68" cy="137"/>
            </a:xfrm>
            <a:prstGeom prst="roundRect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3" name="Oval 536"/>
            <p:cNvSpPr>
              <a:spLocks noChangeAspect="1" noChangeArrowheads="1"/>
            </p:cNvSpPr>
            <p:nvPr/>
          </p:nvSpPr>
          <p:spPr bwMode="auto">
            <a:xfrm>
              <a:off x="3037" y="601"/>
              <a:ext cx="22" cy="22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4" name="Oval 537"/>
            <p:cNvSpPr>
              <a:spLocks noChangeAspect="1" noChangeArrowheads="1"/>
            </p:cNvSpPr>
            <p:nvPr/>
          </p:nvSpPr>
          <p:spPr bwMode="auto">
            <a:xfrm>
              <a:off x="3105" y="601"/>
              <a:ext cx="22" cy="22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" name="Oval 538"/>
            <p:cNvSpPr>
              <a:spLocks noChangeAspect="1" noChangeArrowheads="1"/>
            </p:cNvSpPr>
            <p:nvPr/>
          </p:nvSpPr>
          <p:spPr bwMode="auto">
            <a:xfrm>
              <a:off x="3070" y="601"/>
              <a:ext cx="22" cy="22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" name="Line 539"/>
            <p:cNvSpPr>
              <a:spLocks noChangeAspect="1" noChangeShapeType="1"/>
            </p:cNvSpPr>
            <p:nvPr/>
          </p:nvSpPr>
          <p:spPr bwMode="auto">
            <a:xfrm>
              <a:off x="3081" y="398"/>
              <a:ext cx="0" cy="45"/>
            </a:xfrm>
            <a:prstGeom prst="line">
              <a:avLst/>
            </a:prstGeom>
            <a:noFill/>
            <a:ln w="28575">
              <a:solidFill>
                <a:srgbClr val="CC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67" name="Oval 540"/>
            <p:cNvSpPr>
              <a:spLocks noChangeAspect="1" noChangeArrowheads="1"/>
            </p:cNvSpPr>
            <p:nvPr/>
          </p:nvSpPr>
          <p:spPr bwMode="auto">
            <a:xfrm>
              <a:off x="3024" y="298"/>
              <a:ext cx="113" cy="11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800" b="0">
                  <a:solidFill>
                    <a:schemeClr val="tx1"/>
                  </a:solidFill>
                </a:rPr>
                <a:t>aa</a:t>
              </a:r>
              <a:r>
                <a:rPr kumimoji="1" lang="cs-CZ" sz="800" b="0" baseline="-25000">
                  <a:solidFill>
                    <a:schemeClr val="tx1"/>
                  </a:solidFill>
                </a:rPr>
                <a:t>3</a:t>
              </a:r>
              <a:endParaRPr kumimoji="1" lang="cs-CZ" sz="800" b="0">
                <a:solidFill>
                  <a:schemeClr val="tx1"/>
                </a:solidFill>
              </a:endParaRPr>
            </a:p>
          </p:txBody>
        </p:sp>
        <p:sp>
          <p:nvSpPr>
            <p:cNvPr id="68" name="Oval 541"/>
            <p:cNvSpPr>
              <a:spLocks noChangeAspect="1" noChangeArrowheads="1"/>
            </p:cNvSpPr>
            <p:nvPr/>
          </p:nvSpPr>
          <p:spPr bwMode="auto">
            <a:xfrm>
              <a:off x="2889" y="298"/>
              <a:ext cx="112" cy="11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800" b="0">
                  <a:solidFill>
                    <a:schemeClr val="tx1"/>
                  </a:solidFill>
                </a:rPr>
                <a:t>aa</a:t>
              </a:r>
              <a:r>
                <a:rPr kumimoji="1" lang="cs-CZ" sz="800" b="0" baseline="-25000">
                  <a:solidFill>
                    <a:schemeClr val="tx1"/>
                  </a:solidFill>
                </a:rPr>
                <a:t>2</a:t>
              </a:r>
              <a:endParaRPr kumimoji="1" lang="cs-CZ" sz="800" b="0">
                <a:solidFill>
                  <a:schemeClr val="tx1"/>
                </a:solidFill>
              </a:endParaRPr>
            </a:p>
          </p:txBody>
        </p:sp>
        <p:sp>
          <p:nvSpPr>
            <p:cNvPr id="69" name="Oval 542"/>
            <p:cNvSpPr>
              <a:spLocks noChangeAspect="1" noChangeArrowheads="1"/>
            </p:cNvSpPr>
            <p:nvPr/>
          </p:nvSpPr>
          <p:spPr bwMode="auto">
            <a:xfrm>
              <a:off x="2712" y="283"/>
              <a:ext cx="113" cy="11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800" b="0">
                  <a:solidFill>
                    <a:schemeClr val="tx1"/>
                  </a:solidFill>
                </a:rPr>
                <a:t>aa</a:t>
              </a:r>
              <a:r>
                <a:rPr kumimoji="1" lang="cs-CZ" sz="800" b="0" baseline="-25000">
                  <a:solidFill>
                    <a:schemeClr val="tx1"/>
                  </a:solidFill>
                </a:rPr>
                <a:t>1</a:t>
              </a:r>
              <a:endParaRPr kumimoji="1" lang="cs-CZ" sz="800" b="0">
                <a:solidFill>
                  <a:schemeClr val="tx1"/>
                </a:solidFill>
              </a:endParaRPr>
            </a:p>
          </p:txBody>
        </p:sp>
        <p:cxnSp>
          <p:nvCxnSpPr>
            <p:cNvPr id="70" name="AutoShape 543"/>
            <p:cNvCxnSpPr>
              <a:cxnSpLocks noChangeAspect="1" noChangeShapeType="1"/>
              <a:stCxn id="68" idx="6"/>
              <a:endCxn id="67" idx="2"/>
            </p:cNvCxnSpPr>
            <p:nvPr/>
          </p:nvCxnSpPr>
          <p:spPr bwMode="auto">
            <a:xfrm>
              <a:off x="3001" y="354"/>
              <a:ext cx="23" cy="0"/>
            </a:xfrm>
            <a:prstGeom prst="straightConnector1">
              <a:avLst/>
            </a:prstGeom>
            <a:noFill/>
            <a:ln w="28575">
              <a:solidFill>
                <a:srgbClr val="CC00FF"/>
              </a:solidFill>
              <a:miter lim="800000"/>
              <a:headEnd/>
              <a:tailEnd/>
            </a:ln>
            <a:effectLst/>
          </p:spPr>
        </p:cxnSp>
        <p:cxnSp>
          <p:nvCxnSpPr>
            <p:cNvPr id="71" name="AutoShape 544"/>
            <p:cNvCxnSpPr>
              <a:cxnSpLocks noChangeAspect="1" noChangeShapeType="1"/>
              <a:stCxn id="69" idx="6"/>
              <a:endCxn id="68" idx="2"/>
            </p:cNvCxnSpPr>
            <p:nvPr/>
          </p:nvCxnSpPr>
          <p:spPr bwMode="auto">
            <a:xfrm>
              <a:off x="2825" y="340"/>
              <a:ext cx="64" cy="15"/>
            </a:xfrm>
            <a:prstGeom prst="straightConnector1">
              <a:avLst/>
            </a:prstGeom>
            <a:noFill/>
            <a:ln w="25400">
              <a:solidFill>
                <a:srgbClr val="CC00FF"/>
              </a:solidFill>
              <a:miter lim="800000"/>
              <a:headEnd/>
              <a:tailEnd/>
            </a:ln>
            <a:effectLst/>
          </p:spPr>
        </p:cxnSp>
        <p:sp>
          <p:nvSpPr>
            <p:cNvPr id="72" name="Text Box 545"/>
            <p:cNvSpPr txBox="1">
              <a:spLocks noChangeAspect="1" noChangeArrowheads="1"/>
            </p:cNvSpPr>
            <p:nvPr/>
          </p:nvSpPr>
          <p:spPr bwMode="auto">
            <a:xfrm>
              <a:off x="2457" y="226"/>
              <a:ext cx="27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000" b="0">
                  <a:solidFill>
                    <a:srgbClr val="0000FF"/>
                  </a:solidFill>
                </a:rPr>
                <a:t>NH</a:t>
              </a:r>
              <a:r>
                <a:rPr kumimoji="1" lang="cs-CZ" sz="1000" b="0" baseline="-25000">
                  <a:solidFill>
                    <a:srgbClr val="0000FF"/>
                  </a:solidFill>
                </a:rPr>
                <a:t>2</a:t>
              </a:r>
              <a:endParaRPr kumimoji="1" lang="cs-CZ" sz="1000" b="0">
                <a:solidFill>
                  <a:srgbClr val="0000FF"/>
                </a:solidFill>
              </a:endParaRPr>
            </a:p>
          </p:txBody>
        </p:sp>
        <p:sp>
          <p:nvSpPr>
            <p:cNvPr id="73" name="Line 546"/>
            <p:cNvSpPr>
              <a:spLocks noChangeAspect="1" noChangeShapeType="1"/>
            </p:cNvSpPr>
            <p:nvPr/>
          </p:nvSpPr>
          <p:spPr bwMode="auto">
            <a:xfrm flipV="1">
              <a:off x="2453" y="635"/>
              <a:ext cx="1513" cy="0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74" name="Line 547"/>
            <p:cNvSpPr>
              <a:spLocks noChangeAspect="1" noChangeShapeType="1"/>
            </p:cNvSpPr>
            <p:nvPr/>
          </p:nvSpPr>
          <p:spPr bwMode="auto">
            <a:xfrm rot="900000" flipH="1">
              <a:off x="2696" y="1965"/>
              <a:ext cx="85" cy="0"/>
            </a:xfrm>
            <a:prstGeom prst="line">
              <a:avLst/>
            </a:prstGeom>
            <a:noFill/>
            <a:ln w="25400">
              <a:solidFill>
                <a:srgbClr val="CC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75" name="AutoShape 548"/>
            <p:cNvSpPr>
              <a:spLocks noChangeAspect="1" noChangeArrowheads="1"/>
            </p:cNvSpPr>
            <p:nvPr/>
          </p:nvSpPr>
          <p:spPr bwMode="auto">
            <a:xfrm>
              <a:off x="3038" y="2154"/>
              <a:ext cx="68" cy="135"/>
            </a:xfrm>
            <a:prstGeom prst="roundRect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6" name="AutoShape 549"/>
            <p:cNvSpPr>
              <a:spLocks noChangeAspect="1" noChangeArrowheads="1"/>
            </p:cNvSpPr>
            <p:nvPr/>
          </p:nvSpPr>
          <p:spPr bwMode="auto">
            <a:xfrm rot="16200000">
              <a:off x="3039" y="2209"/>
              <a:ext cx="68" cy="137"/>
            </a:xfrm>
            <a:prstGeom prst="roundRect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7" name="Oval 550"/>
            <p:cNvSpPr>
              <a:spLocks noChangeAspect="1" noChangeArrowheads="1"/>
            </p:cNvSpPr>
            <p:nvPr/>
          </p:nvSpPr>
          <p:spPr bwMode="auto">
            <a:xfrm>
              <a:off x="3028" y="2312"/>
              <a:ext cx="22" cy="22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8" name="Oval 551"/>
            <p:cNvSpPr>
              <a:spLocks noChangeAspect="1" noChangeArrowheads="1"/>
            </p:cNvSpPr>
            <p:nvPr/>
          </p:nvSpPr>
          <p:spPr bwMode="auto">
            <a:xfrm>
              <a:off x="3096" y="2312"/>
              <a:ext cx="22" cy="22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9" name="Oval 552"/>
            <p:cNvSpPr>
              <a:spLocks noChangeAspect="1" noChangeArrowheads="1"/>
            </p:cNvSpPr>
            <p:nvPr/>
          </p:nvSpPr>
          <p:spPr bwMode="auto">
            <a:xfrm>
              <a:off x="3061" y="2312"/>
              <a:ext cx="22" cy="22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0" name="Line 553"/>
            <p:cNvSpPr>
              <a:spLocks noChangeAspect="1" noChangeShapeType="1"/>
            </p:cNvSpPr>
            <p:nvPr/>
          </p:nvSpPr>
          <p:spPr bwMode="auto">
            <a:xfrm rot="19800000">
              <a:off x="3172" y="1993"/>
              <a:ext cx="0" cy="85"/>
            </a:xfrm>
            <a:prstGeom prst="line">
              <a:avLst/>
            </a:prstGeom>
            <a:noFill/>
            <a:ln w="28575">
              <a:solidFill>
                <a:srgbClr val="CC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81" name="AutoShape 554"/>
            <p:cNvSpPr>
              <a:spLocks noChangeAspect="1" noChangeArrowheads="1"/>
            </p:cNvSpPr>
            <p:nvPr/>
          </p:nvSpPr>
          <p:spPr bwMode="auto">
            <a:xfrm>
              <a:off x="3162" y="2155"/>
              <a:ext cx="68" cy="136"/>
            </a:xfrm>
            <a:prstGeom prst="roundRect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2" name="AutoShape 555"/>
            <p:cNvSpPr>
              <a:spLocks noChangeAspect="1" noChangeArrowheads="1"/>
            </p:cNvSpPr>
            <p:nvPr/>
          </p:nvSpPr>
          <p:spPr bwMode="auto">
            <a:xfrm rot="16200000">
              <a:off x="3162" y="2211"/>
              <a:ext cx="67" cy="138"/>
            </a:xfrm>
            <a:prstGeom prst="roundRect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3" name="Oval 556"/>
            <p:cNvSpPr>
              <a:spLocks noChangeAspect="1" noChangeArrowheads="1"/>
            </p:cNvSpPr>
            <p:nvPr/>
          </p:nvSpPr>
          <p:spPr bwMode="auto">
            <a:xfrm>
              <a:off x="3150" y="2313"/>
              <a:ext cx="23" cy="22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4" name="Oval 557"/>
            <p:cNvSpPr>
              <a:spLocks noChangeAspect="1" noChangeArrowheads="1"/>
            </p:cNvSpPr>
            <p:nvPr/>
          </p:nvSpPr>
          <p:spPr bwMode="auto">
            <a:xfrm>
              <a:off x="3218" y="2313"/>
              <a:ext cx="23" cy="22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5" name="Oval 558"/>
            <p:cNvSpPr>
              <a:spLocks noChangeAspect="1" noChangeArrowheads="1"/>
            </p:cNvSpPr>
            <p:nvPr/>
          </p:nvSpPr>
          <p:spPr bwMode="auto">
            <a:xfrm>
              <a:off x="3184" y="2313"/>
              <a:ext cx="22" cy="22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6" name="Line 559"/>
            <p:cNvSpPr>
              <a:spLocks noChangeAspect="1" noChangeShapeType="1"/>
            </p:cNvSpPr>
            <p:nvPr/>
          </p:nvSpPr>
          <p:spPr bwMode="auto">
            <a:xfrm>
              <a:off x="3196" y="2122"/>
              <a:ext cx="0" cy="44"/>
            </a:xfrm>
            <a:prstGeom prst="line">
              <a:avLst/>
            </a:prstGeom>
            <a:noFill/>
            <a:ln w="25400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87" name="Oval 560"/>
            <p:cNvSpPr>
              <a:spLocks noChangeAspect="1" noChangeArrowheads="1"/>
            </p:cNvSpPr>
            <p:nvPr/>
          </p:nvSpPr>
          <p:spPr bwMode="auto">
            <a:xfrm>
              <a:off x="3065" y="1909"/>
              <a:ext cx="113" cy="11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800" b="0">
                  <a:solidFill>
                    <a:schemeClr val="tx1"/>
                  </a:solidFill>
                </a:rPr>
                <a:t>aa</a:t>
              </a:r>
              <a:r>
                <a:rPr kumimoji="1" lang="cs-CZ" sz="800" b="0" baseline="-25000">
                  <a:solidFill>
                    <a:schemeClr val="tx1"/>
                  </a:solidFill>
                </a:rPr>
                <a:t>3</a:t>
              </a:r>
              <a:endParaRPr kumimoji="1" lang="cs-CZ" sz="800" b="0">
                <a:solidFill>
                  <a:schemeClr val="tx1"/>
                </a:solidFill>
              </a:endParaRPr>
            </a:p>
          </p:txBody>
        </p:sp>
        <p:sp>
          <p:nvSpPr>
            <p:cNvPr id="88" name="Oval 561"/>
            <p:cNvSpPr>
              <a:spLocks noChangeAspect="1" noChangeArrowheads="1"/>
            </p:cNvSpPr>
            <p:nvPr/>
          </p:nvSpPr>
          <p:spPr bwMode="auto">
            <a:xfrm>
              <a:off x="2909" y="1908"/>
              <a:ext cx="112" cy="11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800" b="0">
                  <a:solidFill>
                    <a:schemeClr val="tx1"/>
                  </a:solidFill>
                </a:rPr>
                <a:t>aa</a:t>
              </a:r>
              <a:r>
                <a:rPr kumimoji="1" lang="cs-CZ" sz="800" b="0" baseline="-25000">
                  <a:solidFill>
                    <a:schemeClr val="tx1"/>
                  </a:solidFill>
                </a:rPr>
                <a:t>2</a:t>
              </a:r>
              <a:endParaRPr kumimoji="1" lang="cs-CZ" sz="800" b="0">
                <a:solidFill>
                  <a:schemeClr val="tx1"/>
                </a:solidFill>
              </a:endParaRPr>
            </a:p>
          </p:txBody>
        </p:sp>
        <p:sp>
          <p:nvSpPr>
            <p:cNvPr id="89" name="Oval 562"/>
            <p:cNvSpPr>
              <a:spLocks noChangeAspect="1" noChangeArrowheads="1"/>
            </p:cNvSpPr>
            <p:nvPr/>
          </p:nvSpPr>
          <p:spPr bwMode="auto">
            <a:xfrm>
              <a:off x="2753" y="1908"/>
              <a:ext cx="113" cy="11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800" b="0">
                  <a:solidFill>
                    <a:schemeClr val="tx1"/>
                  </a:solidFill>
                </a:rPr>
                <a:t>aa</a:t>
              </a:r>
              <a:r>
                <a:rPr kumimoji="1" lang="cs-CZ" sz="800" b="0" baseline="-25000">
                  <a:solidFill>
                    <a:schemeClr val="tx1"/>
                  </a:solidFill>
                </a:rPr>
                <a:t>1</a:t>
              </a:r>
              <a:endParaRPr kumimoji="1" lang="cs-CZ" sz="800" b="0">
                <a:solidFill>
                  <a:schemeClr val="tx1"/>
                </a:solidFill>
              </a:endParaRPr>
            </a:p>
          </p:txBody>
        </p:sp>
        <p:cxnSp>
          <p:nvCxnSpPr>
            <p:cNvPr id="90" name="AutoShape 563"/>
            <p:cNvCxnSpPr>
              <a:cxnSpLocks noChangeAspect="1" noChangeShapeType="1"/>
              <a:stCxn id="88" idx="6"/>
              <a:endCxn id="87" idx="2"/>
            </p:cNvCxnSpPr>
            <p:nvPr/>
          </p:nvCxnSpPr>
          <p:spPr bwMode="auto">
            <a:xfrm>
              <a:off x="3021" y="1965"/>
              <a:ext cx="44" cy="1"/>
            </a:xfrm>
            <a:prstGeom prst="straightConnector1">
              <a:avLst/>
            </a:prstGeom>
            <a:noFill/>
            <a:ln w="28575">
              <a:solidFill>
                <a:srgbClr val="CC00FF"/>
              </a:solidFill>
              <a:miter lim="800000"/>
              <a:headEnd/>
              <a:tailEnd/>
            </a:ln>
            <a:effectLst/>
          </p:spPr>
        </p:cxnSp>
        <p:cxnSp>
          <p:nvCxnSpPr>
            <p:cNvPr id="91" name="AutoShape 564"/>
            <p:cNvCxnSpPr>
              <a:cxnSpLocks noChangeAspect="1" noChangeShapeType="1"/>
              <a:stCxn id="89" idx="6"/>
              <a:endCxn id="88" idx="2"/>
            </p:cNvCxnSpPr>
            <p:nvPr/>
          </p:nvCxnSpPr>
          <p:spPr bwMode="auto">
            <a:xfrm>
              <a:off x="2866" y="1965"/>
              <a:ext cx="43" cy="0"/>
            </a:xfrm>
            <a:prstGeom prst="straightConnector1">
              <a:avLst/>
            </a:prstGeom>
            <a:noFill/>
            <a:ln w="25400">
              <a:solidFill>
                <a:srgbClr val="CC00FF"/>
              </a:solidFill>
              <a:miter lim="800000"/>
              <a:headEnd/>
              <a:tailEnd/>
            </a:ln>
            <a:effectLst/>
          </p:spPr>
        </p:cxnSp>
        <p:sp>
          <p:nvSpPr>
            <p:cNvPr id="92" name="Text Box 565"/>
            <p:cNvSpPr txBox="1">
              <a:spLocks noChangeAspect="1" noChangeArrowheads="1"/>
            </p:cNvSpPr>
            <p:nvPr/>
          </p:nvSpPr>
          <p:spPr bwMode="auto">
            <a:xfrm>
              <a:off x="2478" y="1851"/>
              <a:ext cx="27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000" b="0">
                  <a:solidFill>
                    <a:srgbClr val="0000FF"/>
                  </a:solidFill>
                </a:rPr>
                <a:t>NH</a:t>
              </a:r>
              <a:r>
                <a:rPr kumimoji="1" lang="cs-CZ" sz="1000" b="0" baseline="-25000">
                  <a:solidFill>
                    <a:srgbClr val="0000FF"/>
                  </a:solidFill>
                </a:rPr>
                <a:t>2</a:t>
              </a:r>
              <a:endParaRPr kumimoji="1" lang="cs-CZ" sz="1000" b="0">
                <a:solidFill>
                  <a:srgbClr val="0000FF"/>
                </a:solidFill>
              </a:endParaRPr>
            </a:p>
          </p:txBody>
        </p:sp>
        <p:sp>
          <p:nvSpPr>
            <p:cNvPr id="93" name="Oval 566"/>
            <p:cNvSpPr>
              <a:spLocks noChangeAspect="1" noChangeArrowheads="1"/>
            </p:cNvSpPr>
            <p:nvPr/>
          </p:nvSpPr>
          <p:spPr bwMode="auto">
            <a:xfrm>
              <a:off x="3150" y="2009"/>
              <a:ext cx="114" cy="11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800" b="0">
                  <a:solidFill>
                    <a:schemeClr val="tx1"/>
                  </a:solidFill>
                </a:rPr>
                <a:t>aa</a:t>
              </a:r>
              <a:r>
                <a:rPr kumimoji="1" lang="cs-CZ" sz="800" b="0" baseline="-25000">
                  <a:solidFill>
                    <a:schemeClr val="tx1"/>
                  </a:solidFill>
                </a:rPr>
                <a:t>4</a:t>
              </a:r>
              <a:endParaRPr kumimoji="1" lang="cs-CZ" sz="800" b="0">
                <a:solidFill>
                  <a:schemeClr val="tx1"/>
                </a:solidFill>
              </a:endParaRPr>
            </a:p>
          </p:txBody>
        </p:sp>
        <p:sp>
          <p:nvSpPr>
            <p:cNvPr id="94" name="Line 567"/>
            <p:cNvSpPr>
              <a:spLocks noChangeAspect="1" noChangeShapeType="1"/>
            </p:cNvSpPr>
            <p:nvPr/>
          </p:nvSpPr>
          <p:spPr bwMode="auto">
            <a:xfrm flipV="1">
              <a:off x="2488" y="2343"/>
              <a:ext cx="1521" cy="1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95" name="Line 568"/>
            <p:cNvSpPr>
              <a:spLocks noChangeAspect="1" noChangeShapeType="1"/>
            </p:cNvSpPr>
            <p:nvPr/>
          </p:nvSpPr>
          <p:spPr bwMode="auto">
            <a:xfrm rot="900000" flipH="1">
              <a:off x="2701" y="2863"/>
              <a:ext cx="85" cy="0"/>
            </a:xfrm>
            <a:prstGeom prst="line">
              <a:avLst/>
            </a:prstGeom>
            <a:noFill/>
            <a:ln w="25400">
              <a:solidFill>
                <a:srgbClr val="CC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96" name="AutoShape 569"/>
            <p:cNvSpPr>
              <a:spLocks noChangeAspect="1" noChangeArrowheads="1"/>
            </p:cNvSpPr>
            <p:nvPr/>
          </p:nvSpPr>
          <p:spPr bwMode="auto">
            <a:xfrm>
              <a:off x="3043" y="3052"/>
              <a:ext cx="68" cy="135"/>
            </a:xfrm>
            <a:prstGeom prst="roundRect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7" name="AutoShape 570"/>
            <p:cNvSpPr>
              <a:spLocks noChangeAspect="1" noChangeArrowheads="1"/>
            </p:cNvSpPr>
            <p:nvPr/>
          </p:nvSpPr>
          <p:spPr bwMode="auto">
            <a:xfrm rot="16200000">
              <a:off x="3044" y="3107"/>
              <a:ext cx="68" cy="137"/>
            </a:xfrm>
            <a:prstGeom prst="roundRect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8" name="Oval 571"/>
            <p:cNvSpPr>
              <a:spLocks noChangeAspect="1" noChangeArrowheads="1"/>
            </p:cNvSpPr>
            <p:nvPr/>
          </p:nvSpPr>
          <p:spPr bwMode="auto">
            <a:xfrm>
              <a:off x="3033" y="3210"/>
              <a:ext cx="22" cy="22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9" name="Oval 572"/>
            <p:cNvSpPr>
              <a:spLocks noChangeAspect="1" noChangeArrowheads="1"/>
            </p:cNvSpPr>
            <p:nvPr/>
          </p:nvSpPr>
          <p:spPr bwMode="auto">
            <a:xfrm>
              <a:off x="3101" y="3210"/>
              <a:ext cx="22" cy="22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0" name="Oval 573"/>
            <p:cNvSpPr>
              <a:spLocks noChangeAspect="1" noChangeArrowheads="1"/>
            </p:cNvSpPr>
            <p:nvPr/>
          </p:nvSpPr>
          <p:spPr bwMode="auto">
            <a:xfrm>
              <a:off x="3066" y="3210"/>
              <a:ext cx="22" cy="22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1" name="Line 574"/>
            <p:cNvSpPr>
              <a:spLocks noChangeAspect="1" noChangeShapeType="1"/>
            </p:cNvSpPr>
            <p:nvPr/>
          </p:nvSpPr>
          <p:spPr bwMode="auto">
            <a:xfrm rot="19800000">
              <a:off x="3187" y="2891"/>
              <a:ext cx="0" cy="85"/>
            </a:xfrm>
            <a:prstGeom prst="line">
              <a:avLst/>
            </a:prstGeom>
            <a:noFill/>
            <a:ln w="28575">
              <a:solidFill>
                <a:srgbClr val="CC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02" name="AutoShape 575"/>
            <p:cNvSpPr>
              <a:spLocks noChangeAspect="1" noChangeArrowheads="1"/>
            </p:cNvSpPr>
            <p:nvPr/>
          </p:nvSpPr>
          <p:spPr bwMode="auto">
            <a:xfrm>
              <a:off x="3167" y="3053"/>
              <a:ext cx="68" cy="136"/>
            </a:xfrm>
            <a:prstGeom prst="roundRect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3" name="AutoShape 576"/>
            <p:cNvSpPr>
              <a:spLocks noChangeAspect="1" noChangeArrowheads="1"/>
            </p:cNvSpPr>
            <p:nvPr/>
          </p:nvSpPr>
          <p:spPr bwMode="auto">
            <a:xfrm rot="16200000">
              <a:off x="3169" y="3109"/>
              <a:ext cx="67" cy="138"/>
            </a:xfrm>
            <a:prstGeom prst="roundRect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" name="Oval 577"/>
            <p:cNvSpPr>
              <a:spLocks noChangeAspect="1" noChangeArrowheads="1"/>
            </p:cNvSpPr>
            <p:nvPr/>
          </p:nvSpPr>
          <p:spPr bwMode="auto">
            <a:xfrm>
              <a:off x="3155" y="3211"/>
              <a:ext cx="23" cy="22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5" name="Oval 578"/>
            <p:cNvSpPr>
              <a:spLocks noChangeAspect="1" noChangeArrowheads="1"/>
            </p:cNvSpPr>
            <p:nvPr/>
          </p:nvSpPr>
          <p:spPr bwMode="auto">
            <a:xfrm>
              <a:off x="3223" y="3211"/>
              <a:ext cx="23" cy="22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6" name="Oval 579"/>
            <p:cNvSpPr>
              <a:spLocks noChangeAspect="1" noChangeArrowheads="1"/>
            </p:cNvSpPr>
            <p:nvPr/>
          </p:nvSpPr>
          <p:spPr bwMode="auto">
            <a:xfrm>
              <a:off x="3189" y="3211"/>
              <a:ext cx="22" cy="22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7" name="Line 580"/>
            <p:cNvSpPr>
              <a:spLocks noChangeAspect="1" noChangeShapeType="1"/>
            </p:cNvSpPr>
            <p:nvPr/>
          </p:nvSpPr>
          <p:spPr bwMode="auto">
            <a:xfrm>
              <a:off x="3203" y="3020"/>
              <a:ext cx="0" cy="44"/>
            </a:xfrm>
            <a:prstGeom prst="line">
              <a:avLst/>
            </a:prstGeom>
            <a:noFill/>
            <a:ln w="25400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08" name="Oval 581"/>
            <p:cNvSpPr>
              <a:spLocks noChangeAspect="1" noChangeArrowheads="1"/>
            </p:cNvSpPr>
            <p:nvPr/>
          </p:nvSpPr>
          <p:spPr bwMode="auto">
            <a:xfrm>
              <a:off x="3070" y="2807"/>
              <a:ext cx="113" cy="11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800" b="0">
                  <a:solidFill>
                    <a:schemeClr val="tx1"/>
                  </a:solidFill>
                </a:rPr>
                <a:t>aa</a:t>
              </a:r>
              <a:r>
                <a:rPr kumimoji="1" lang="cs-CZ" sz="800" b="0" baseline="-25000">
                  <a:solidFill>
                    <a:schemeClr val="tx1"/>
                  </a:solidFill>
                </a:rPr>
                <a:t>3</a:t>
              </a:r>
              <a:endParaRPr kumimoji="1" lang="cs-CZ" sz="800" b="0">
                <a:solidFill>
                  <a:schemeClr val="tx1"/>
                </a:solidFill>
              </a:endParaRPr>
            </a:p>
          </p:txBody>
        </p:sp>
        <p:sp>
          <p:nvSpPr>
            <p:cNvPr id="109" name="Oval 582"/>
            <p:cNvSpPr>
              <a:spLocks noChangeAspect="1" noChangeArrowheads="1"/>
            </p:cNvSpPr>
            <p:nvPr/>
          </p:nvSpPr>
          <p:spPr bwMode="auto">
            <a:xfrm>
              <a:off x="2914" y="2806"/>
              <a:ext cx="112" cy="11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800" b="0">
                  <a:solidFill>
                    <a:schemeClr val="tx1"/>
                  </a:solidFill>
                </a:rPr>
                <a:t>aa</a:t>
              </a:r>
              <a:r>
                <a:rPr kumimoji="1" lang="cs-CZ" sz="800" b="0" baseline="-25000">
                  <a:solidFill>
                    <a:schemeClr val="tx1"/>
                  </a:solidFill>
                </a:rPr>
                <a:t>2</a:t>
              </a:r>
              <a:endParaRPr kumimoji="1" lang="cs-CZ" sz="800" b="0">
                <a:solidFill>
                  <a:schemeClr val="tx1"/>
                </a:solidFill>
              </a:endParaRPr>
            </a:p>
          </p:txBody>
        </p:sp>
        <p:sp>
          <p:nvSpPr>
            <p:cNvPr id="110" name="Oval 583"/>
            <p:cNvSpPr>
              <a:spLocks noChangeAspect="1" noChangeArrowheads="1"/>
            </p:cNvSpPr>
            <p:nvPr/>
          </p:nvSpPr>
          <p:spPr bwMode="auto">
            <a:xfrm>
              <a:off x="2758" y="2806"/>
              <a:ext cx="113" cy="11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800" b="0">
                  <a:solidFill>
                    <a:schemeClr val="tx1"/>
                  </a:solidFill>
                </a:rPr>
                <a:t>aa</a:t>
              </a:r>
              <a:r>
                <a:rPr kumimoji="1" lang="cs-CZ" sz="800" b="0" baseline="-25000">
                  <a:solidFill>
                    <a:schemeClr val="tx1"/>
                  </a:solidFill>
                </a:rPr>
                <a:t>1</a:t>
              </a:r>
              <a:endParaRPr kumimoji="1" lang="cs-CZ" sz="800" b="0">
                <a:solidFill>
                  <a:schemeClr val="tx1"/>
                </a:solidFill>
              </a:endParaRPr>
            </a:p>
          </p:txBody>
        </p:sp>
        <p:cxnSp>
          <p:nvCxnSpPr>
            <p:cNvPr id="111" name="AutoShape 584"/>
            <p:cNvCxnSpPr>
              <a:cxnSpLocks noChangeAspect="1" noChangeShapeType="1"/>
              <a:stCxn id="109" idx="6"/>
              <a:endCxn id="108" idx="2"/>
            </p:cNvCxnSpPr>
            <p:nvPr/>
          </p:nvCxnSpPr>
          <p:spPr bwMode="auto">
            <a:xfrm>
              <a:off x="3026" y="2863"/>
              <a:ext cx="44" cy="1"/>
            </a:xfrm>
            <a:prstGeom prst="straightConnector1">
              <a:avLst/>
            </a:prstGeom>
            <a:noFill/>
            <a:ln w="28575">
              <a:solidFill>
                <a:srgbClr val="CC00FF"/>
              </a:solidFill>
              <a:miter lim="800000"/>
              <a:headEnd/>
              <a:tailEnd/>
            </a:ln>
            <a:effectLst/>
          </p:spPr>
        </p:cxnSp>
        <p:cxnSp>
          <p:nvCxnSpPr>
            <p:cNvPr id="112" name="AutoShape 585"/>
            <p:cNvCxnSpPr>
              <a:cxnSpLocks noChangeAspect="1" noChangeShapeType="1"/>
              <a:stCxn id="110" idx="6"/>
              <a:endCxn id="109" idx="2"/>
            </p:cNvCxnSpPr>
            <p:nvPr/>
          </p:nvCxnSpPr>
          <p:spPr bwMode="auto">
            <a:xfrm>
              <a:off x="2871" y="2863"/>
              <a:ext cx="43" cy="0"/>
            </a:xfrm>
            <a:prstGeom prst="straightConnector1">
              <a:avLst/>
            </a:prstGeom>
            <a:noFill/>
            <a:ln w="25400">
              <a:solidFill>
                <a:srgbClr val="CC00FF"/>
              </a:solidFill>
              <a:miter lim="800000"/>
              <a:headEnd/>
              <a:tailEnd/>
            </a:ln>
            <a:effectLst/>
          </p:spPr>
        </p:cxnSp>
        <p:sp>
          <p:nvSpPr>
            <p:cNvPr id="113" name="Text Box 586"/>
            <p:cNvSpPr txBox="1">
              <a:spLocks noChangeAspect="1" noChangeArrowheads="1"/>
            </p:cNvSpPr>
            <p:nvPr/>
          </p:nvSpPr>
          <p:spPr bwMode="auto">
            <a:xfrm>
              <a:off x="2483" y="2749"/>
              <a:ext cx="27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000" b="0">
                  <a:solidFill>
                    <a:srgbClr val="0000FF"/>
                  </a:solidFill>
                </a:rPr>
                <a:t>NH</a:t>
              </a:r>
              <a:r>
                <a:rPr kumimoji="1" lang="cs-CZ" sz="1000" b="0" baseline="-25000">
                  <a:solidFill>
                    <a:srgbClr val="0000FF"/>
                  </a:solidFill>
                </a:rPr>
                <a:t>2</a:t>
              </a:r>
              <a:endParaRPr kumimoji="1" lang="cs-CZ" sz="1000" b="0">
                <a:solidFill>
                  <a:srgbClr val="0000FF"/>
                </a:solidFill>
              </a:endParaRPr>
            </a:p>
          </p:txBody>
        </p:sp>
        <p:sp>
          <p:nvSpPr>
            <p:cNvPr id="114" name="Oval 587"/>
            <p:cNvSpPr>
              <a:spLocks noChangeAspect="1" noChangeArrowheads="1"/>
            </p:cNvSpPr>
            <p:nvPr/>
          </p:nvSpPr>
          <p:spPr bwMode="auto">
            <a:xfrm>
              <a:off x="3155" y="2907"/>
              <a:ext cx="114" cy="11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800" b="0">
                  <a:solidFill>
                    <a:schemeClr val="tx1"/>
                  </a:solidFill>
                </a:rPr>
                <a:t>aa</a:t>
              </a:r>
              <a:r>
                <a:rPr kumimoji="1" lang="cs-CZ" sz="800" b="0" baseline="-25000">
                  <a:solidFill>
                    <a:schemeClr val="tx1"/>
                  </a:solidFill>
                </a:rPr>
                <a:t>4</a:t>
              </a:r>
              <a:endParaRPr kumimoji="1" lang="cs-CZ" sz="800" b="0">
                <a:solidFill>
                  <a:schemeClr val="tx1"/>
                </a:solidFill>
              </a:endParaRPr>
            </a:p>
          </p:txBody>
        </p:sp>
        <p:sp>
          <p:nvSpPr>
            <p:cNvPr id="115" name="Line 588"/>
            <p:cNvSpPr>
              <a:spLocks noChangeAspect="1" noChangeShapeType="1"/>
            </p:cNvSpPr>
            <p:nvPr/>
          </p:nvSpPr>
          <p:spPr bwMode="auto">
            <a:xfrm flipV="1">
              <a:off x="2462" y="3242"/>
              <a:ext cx="1520" cy="1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16" name="Arc 589"/>
            <p:cNvSpPr>
              <a:spLocks noChangeAspect="1"/>
            </p:cNvSpPr>
            <p:nvPr/>
          </p:nvSpPr>
          <p:spPr bwMode="auto">
            <a:xfrm rot="10528175" flipH="1">
              <a:off x="2811" y="3011"/>
              <a:ext cx="301" cy="147"/>
            </a:xfrm>
            <a:custGeom>
              <a:avLst/>
              <a:gdLst>
                <a:gd name="G0" fmla="+- 18757 0 0"/>
                <a:gd name="G1" fmla="+- 20565 0 0"/>
                <a:gd name="G2" fmla="+- 21600 0 0"/>
                <a:gd name="T0" fmla="*/ 0 w 18757"/>
                <a:gd name="T1" fmla="*/ 9853 h 20565"/>
                <a:gd name="T2" fmla="*/ 12151 w 18757"/>
                <a:gd name="T3" fmla="*/ 0 h 20565"/>
                <a:gd name="T4" fmla="*/ 18757 w 18757"/>
                <a:gd name="T5" fmla="*/ 20565 h 20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57" h="20565" fill="none" extrusionOk="0">
                  <a:moveTo>
                    <a:pt x="0" y="9853"/>
                  </a:moveTo>
                  <a:cubicBezTo>
                    <a:pt x="2677" y="5165"/>
                    <a:pt x="7011" y="1650"/>
                    <a:pt x="12150" y="-1"/>
                  </a:cubicBezTo>
                </a:path>
                <a:path w="18757" h="20565" stroke="0" extrusionOk="0">
                  <a:moveTo>
                    <a:pt x="0" y="9853"/>
                  </a:moveTo>
                  <a:cubicBezTo>
                    <a:pt x="2677" y="5165"/>
                    <a:pt x="7011" y="1650"/>
                    <a:pt x="12150" y="-1"/>
                  </a:cubicBezTo>
                  <a:lnTo>
                    <a:pt x="18757" y="20565"/>
                  </a:lnTo>
                  <a:close/>
                </a:path>
              </a:pathLst>
            </a:custGeom>
            <a:noFill/>
            <a:ln w="15875">
              <a:solidFill>
                <a:srgbClr val="FF0000"/>
              </a:solidFill>
              <a:round/>
              <a:headEnd type="arrow" w="lg" len="sm"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7" name="Line 590"/>
            <p:cNvSpPr>
              <a:spLocks noChangeAspect="1" noChangeShapeType="1"/>
            </p:cNvSpPr>
            <p:nvPr/>
          </p:nvSpPr>
          <p:spPr bwMode="auto">
            <a:xfrm rot="900000" flipH="1">
              <a:off x="2701" y="3713"/>
              <a:ext cx="85" cy="0"/>
            </a:xfrm>
            <a:prstGeom prst="line">
              <a:avLst/>
            </a:prstGeom>
            <a:noFill/>
            <a:ln w="25400">
              <a:solidFill>
                <a:srgbClr val="CC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18" name="Line 591"/>
            <p:cNvSpPr>
              <a:spLocks noChangeAspect="1" noChangeShapeType="1"/>
            </p:cNvSpPr>
            <p:nvPr/>
          </p:nvSpPr>
          <p:spPr bwMode="auto">
            <a:xfrm rot="19800000">
              <a:off x="3187" y="3741"/>
              <a:ext cx="0" cy="85"/>
            </a:xfrm>
            <a:prstGeom prst="line">
              <a:avLst/>
            </a:prstGeom>
            <a:noFill/>
            <a:ln w="28575">
              <a:solidFill>
                <a:srgbClr val="CC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19" name="AutoShape 592"/>
            <p:cNvSpPr>
              <a:spLocks noChangeAspect="1" noChangeArrowheads="1"/>
            </p:cNvSpPr>
            <p:nvPr/>
          </p:nvSpPr>
          <p:spPr bwMode="auto">
            <a:xfrm>
              <a:off x="3167" y="3903"/>
              <a:ext cx="68" cy="136"/>
            </a:xfrm>
            <a:prstGeom prst="roundRect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0" name="AutoShape 593"/>
            <p:cNvSpPr>
              <a:spLocks noChangeAspect="1" noChangeArrowheads="1"/>
            </p:cNvSpPr>
            <p:nvPr/>
          </p:nvSpPr>
          <p:spPr bwMode="auto">
            <a:xfrm rot="16200000">
              <a:off x="3169" y="3959"/>
              <a:ext cx="67" cy="138"/>
            </a:xfrm>
            <a:prstGeom prst="roundRect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1" name="Oval 594"/>
            <p:cNvSpPr>
              <a:spLocks noChangeAspect="1" noChangeArrowheads="1"/>
            </p:cNvSpPr>
            <p:nvPr/>
          </p:nvSpPr>
          <p:spPr bwMode="auto">
            <a:xfrm>
              <a:off x="3155" y="4061"/>
              <a:ext cx="23" cy="22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2" name="Oval 595"/>
            <p:cNvSpPr>
              <a:spLocks noChangeAspect="1" noChangeArrowheads="1"/>
            </p:cNvSpPr>
            <p:nvPr/>
          </p:nvSpPr>
          <p:spPr bwMode="auto">
            <a:xfrm>
              <a:off x="3223" y="4061"/>
              <a:ext cx="23" cy="22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3" name="Oval 596"/>
            <p:cNvSpPr>
              <a:spLocks noChangeAspect="1" noChangeArrowheads="1"/>
            </p:cNvSpPr>
            <p:nvPr/>
          </p:nvSpPr>
          <p:spPr bwMode="auto">
            <a:xfrm>
              <a:off x="3189" y="4061"/>
              <a:ext cx="22" cy="22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4" name="Line 597"/>
            <p:cNvSpPr>
              <a:spLocks noChangeAspect="1" noChangeShapeType="1"/>
            </p:cNvSpPr>
            <p:nvPr/>
          </p:nvSpPr>
          <p:spPr bwMode="auto">
            <a:xfrm>
              <a:off x="3203" y="3870"/>
              <a:ext cx="0" cy="44"/>
            </a:xfrm>
            <a:prstGeom prst="line">
              <a:avLst/>
            </a:prstGeom>
            <a:noFill/>
            <a:ln w="25400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25" name="Oval 598"/>
            <p:cNvSpPr>
              <a:spLocks noChangeAspect="1" noChangeArrowheads="1"/>
            </p:cNvSpPr>
            <p:nvPr/>
          </p:nvSpPr>
          <p:spPr bwMode="auto">
            <a:xfrm>
              <a:off x="3070" y="3657"/>
              <a:ext cx="113" cy="11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800" b="0">
                  <a:solidFill>
                    <a:schemeClr val="tx1"/>
                  </a:solidFill>
                </a:rPr>
                <a:t>aa</a:t>
              </a:r>
              <a:r>
                <a:rPr kumimoji="1" lang="cs-CZ" sz="800" b="0" baseline="-25000">
                  <a:solidFill>
                    <a:schemeClr val="tx1"/>
                  </a:solidFill>
                </a:rPr>
                <a:t>3</a:t>
              </a:r>
              <a:endParaRPr kumimoji="1" lang="cs-CZ" sz="800" b="0">
                <a:solidFill>
                  <a:schemeClr val="tx1"/>
                </a:solidFill>
              </a:endParaRPr>
            </a:p>
          </p:txBody>
        </p:sp>
        <p:sp>
          <p:nvSpPr>
            <p:cNvPr id="126" name="Oval 599"/>
            <p:cNvSpPr>
              <a:spLocks noChangeAspect="1" noChangeArrowheads="1"/>
            </p:cNvSpPr>
            <p:nvPr/>
          </p:nvSpPr>
          <p:spPr bwMode="auto">
            <a:xfrm>
              <a:off x="2914" y="3656"/>
              <a:ext cx="112" cy="11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800" b="0">
                  <a:solidFill>
                    <a:schemeClr val="tx1"/>
                  </a:solidFill>
                </a:rPr>
                <a:t>aa</a:t>
              </a:r>
              <a:r>
                <a:rPr kumimoji="1" lang="cs-CZ" sz="800" b="0" baseline="-25000">
                  <a:solidFill>
                    <a:schemeClr val="tx1"/>
                  </a:solidFill>
                </a:rPr>
                <a:t>2</a:t>
              </a:r>
              <a:endParaRPr kumimoji="1" lang="cs-CZ" sz="800" b="0">
                <a:solidFill>
                  <a:schemeClr val="tx1"/>
                </a:solidFill>
              </a:endParaRPr>
            </a:p>
          </p:txBody>
        </p:sp>
        <p:sp>
          <p:nvSpPr>
            <p:cNvPr id="127" name="Oval 600"/>
            <p:cNvSpPr>
              <a:spLocks noChangeAspect="1" noChangeArrowheads="1"/>
            </p:cNvSpPr>
            <p:nvPr/>
          </p:nvSpPr>
          <p:spPr bwMode="auto">
            <a:xfrm>
              <a:off x="2758" y="3656"/>
              <a:ext cx="113" cy="11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800" b="0">
                  <a:solidFill>
                    <a:schemeClr val="tx1"/>
                  </a:solidFill>
                </a:rPr>
                <a:t>aa</a:t>
              </a:r>
              <a:r>
                <a:rPr kumimoji="1" lang="cs-CZ" sz="800" b="0" baseline="-25000">
                  <a:solidFill>
                    <a:schemeClr val="tx1"/>
                  </a:solidFill>
                </a:rPr>
                <a:t>1</a:t>
              </a:r>
              <a:endParaRPr kumimoji="1" lang="cs-CZ" sz="800" b="0">
                <a:solidFill>
                  <a:schemeClr val="tx1"/>
                </a:solidFill>
              </a:endParaRPr>
            </a:p>
          </p:txBody>
        </p:sp>
        <p:cxnSp>
          <p:nvCxnSpPr>
            <p:cNvPr id="128" name="AutoShape 601"/>
            <p:cNvCxnSpPr>
              <a:cxnSpLocks noChangeAspect="1" noChangeShapeType="1"/>
              <a:stCxn id="126" idx="6"/>
              <a:endCxn id="125" idx="2"/>
            </p:cNvCxnSpPr>
            <p:nvPr/>
          </p:nvCxnSpPr>
          <p:spPr bwMode="auto">
            <a:xfrm>
              <a:off x="3026" y="3713"/>
              <a:ext cx="44" cy="1"/>
            </a:xfrm>
            <a:prstGeom prst="straightConnector1">
              <a:avLst/>
            </a:prstGeom>
            <a:noFill/>
            <a:ln w="28575">
              <a:solidFill>
                <a:srgbClr val="CC00FF"/>
              </a:solidFill>
              <a:miter lim="800000"/>
              <a:headEnd/>
              <a:tailEnd/>
            </a:ln>
            <a:effectLst/>
          </p:spPr>
        </p:cxnSp>
        <p:cxnSp>
          <p:nvCxnSpPr>
            <p:cNvPr id="129" name="AutoShape 602"/>
            <p:cNvCxnSpPr>
              <a:cxnSpLocks noChangeAspect="1" noChangeShapeType="1"/>
              <a:stCxn id="127" idx="6"/>
              <a:endCxn id="126" idx="2"/>
            </p:cNvCxnSpPr>
            <p:nvPr/>
          </p:nvCxnSpPr>
          <p:spPr bwMode="auto">
            <a:xfrm>
              <a:off x="2871" y="3713"/>
              <a:ext cx="43" cy="0"/>
            </a:xfrm>
            <a:prstGeom prst="straightConnector1">
              <a:avLst/>
            </a:prstGeom>
            <a:noFill/>
            <a:ln w="25400">
              <a:solidFill>
                <a:srgbClr val="CC00FF"/>
              </a:solidFill>
              <a:miter lim="800000"/>
              <a:headEnd/>
              <a:tailEnd/>
            </a:ln>
            <a:effectLst/>
          </p:spPr>
        </p:cxnSp>
        <p:sp>
          <p:nvSpPr>
            <p:cNvPr id="130" name="Text Box 603"/>
            <p:cNvSpPr txBox="1">
              <a:spLocks noChangeAspect="1" noChangeArrowheads="1"/>
            </p:cNvSpPr>
            <p:nvPr/>
          </p:nvSpPr>
          <p:spPr bwMode="auto">
            <a:xfrm>
              <a:off x="2483" y="3599"/>
              <a:ext cx="27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000" b="0">
                  <a:solidFill>
                    <a:srgbClr val="0000FF"/>
                  </a:solidFill>
                </a:rPr>
                <a:t>NH</a:t>
              </a:r>
              <a:r>
                <a:rPr kumimoji="1" lang="cs-CZ" sz="1000" b="0" baseline="-25000">
                  <a:solidFill>
                    <a:srgbClr val="0000FF"/>
                  </a:solidFill>
                </a:rPr>
                <a:t>2</a:t>
              </a:r>
              <a:endParaRPr kumimoji="1" lang="cs-CZ" sz="1000" b="0">
                <a:solidFill>
                  <a:srgbClr val="0000FF"/>
                </a:solidFill>
              </a:endParaRPr>
            </a:p>
          </p:txBody>
        </p:sp>
        <p:sp>
          <p:nvSpPr>
            <p:cNvPr id="131" name="Oval 604"/>
            <p:cNvSpPr>
              <a:spLocks noChangeAspect="1" noChangeArrowheads="1"/>
            </p:cNvSpPr>
            <p:nvPr/>
          </p:nvSpPr>
          <p:spPr bwMode="auto">
            <a:xfrm>
              <a:off x="3155" y="3757"/>
              <a:ext cx="114" cy="11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800" b="0">
                  <a:solidFill>
                    <a:schemeClr val="tx1"/>
                  </a:solidFill>
                </a:rPr>
                <a:t>aa</a:t>
              </a:r>
              <a:r>
                <a:rPr kumimoji="1" lang="cs-CZ" sz="800" b="0" baseline="-25000">
                  <a:solidFill>
                    <a:schemeClr val="tx1"/>
                  </a:solidFill>
                </a:rPr>
                <a:t>4</a:t>
              </a:r>
              <a:endParaRPr kumimoji="1" lang="cs-CZ" sz="800" b="0">
                <a:solidFill>
                  <a:schemeClr val="tx1"/>
                </a:solidFill>
              </a:endParaRPr>
            </a:p>
          </p:txBody>
        </p:sp>
        <p:grpSp>
          <p:nvGrpSpPr>
            <p:cNvPr id="132" name="Group 605"/>
            <p:cNvGrpSpPr>
              <a:grpSpLocks noChangeAspect="1"/>
            </p:cNvGrpSpPr>
            <p:nvPr/>
          </p:nvGrpSpPr>
          <p:grpSpPr bwMode="auto">
            <a:xfrm>
              <a:off x="3244" y="3902"/>
              <a:ext cx="138" cy="181"/>
              <a:chOff x="1156" y="2205"/>
              <a:chExt cx="274" cy="363"/>
            </a:xfrm>
          </p:grpSpPr>
          <p:sp>
            <p:nvSpPr>
              <p:cNvPr id="143" name="AutoShape 606"/>
              <p:cNvSpPr>
                <a:spLocks noChangeAspect="1" noChangeArrowheads="1"/>
              </p:cNvSpPr>
              <p:nvPr/>
            </p:nvSpPr>
            <p:spPr bwMode="auto">
              <a:xfrm>
                <a:off x="1224" y="2205"/>
                <a:ext cx="136" cy="273"/>
              </a:xfrm>
              <a:prstGeom prst="roundRect">
                <a:avLst>
                  <a:gd name="adj" fmla="val 50000"/>
                </a:avLst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44" name="AutoShape 607"/>
              <p:cNvSpPr>
                <a:spLocks noChangeAspect="1" noChangeArrowheads="1"/>
              </p:cNvSpPr>
              <p:nvPr/>
            </p:nvSpPr>
            <p:spPr bwMode="auto">
              <a:xfrm rot="16200000">
                <a:off x="1225" y="2318"/>
                <a:ext cx="136" cy="274"/>
              </a:xfrm>
              <a:prstGeom prst="roundRect">
                <a:avLst>
                  <a:gd name="adj" fmla="val 50000"/>
                </a:avLst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45" name="Oval 608"/>
              <p:cNvSpPr>
                <a:spLocks noChangeAspect="1" noChangeArrowheads="1"/>
              </p:cNvSpPr>
              <p:nvPr/>
            </p:nvSpPr>
            <p:spPr bwMode="auto">
              <a:xfrm>
                <a:off x="1202" y="2523"/>
                <a:ext cx="45" cy="45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46" name="Oval 609"/>
              <p:cNvSpPr>
                <a:spLocks noChangeAspect="1" noChangeArrowheads="1"/>
              </p:cNvSpPr>
              <p:nvPr/>
            </p:nvSpPr>
            <p:spPr bwMode="auto">
              <a:xfrm>
                <a:off x="1338" y="2523"/>
                <a:ext cx="45" cy="45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47" name="Oval 610"/>
              <p:cNvSpPr>
                <a:spLocks noChangeAspect="1" noChangeArrowheads="1"/>
              </p:cNvSpPr>
              <p:nvPr/>
            </p:nvSpPr>
            <p:spPr bwMode="auto">
              <a:xfrm>
                <a:off x="1269" y="2523"/>
                <a:ext cx="45" cy="45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133" name="Line 611"/>
            <p:cNvSpPr>
              <a:spLocks noChangeAspect="1" noChangeShapeType="1"/>
            </p:cNvSpPr>
            <p:nvPr/>
          </p:nvSpPr>
          <p:spPr bwMode="auto">
            <a:xfrm>
              <a:off x="3312" y="3857"/>
              <a:ext cx="0" cy="45"/>
            </a:xfrm>
            <a:prstGeom prst="line">
              <a:avLst/>
            </a:prstGeom>
            <a:noFill/>
            <a:ln w="25400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34" name="Oval 612"/>
            <p:cNvSpPr>
              <a:spLocks noChangeAspect="1" noChangeArrowheads="1"/>
            </p:cNvSpPr>
            <p:nvPr/>
          </p:nvSpPr>
          <p:spPr bwMode="auto">
            <a:xfrm>
              <a:off x="3255" y="3759"/>
              <a:ext cx="114" cy="11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800" b="0">
                  <a:solidFill>
                    <a:schemeClr val="tx1"/>
                  </a:solidFill>
                </a:rPr>
                <a:t>aa</a:t>
              </a:r>
              <a:r>
                <a:rPr kumimoji="1" lang="cs-CZ" sz="800" b="0" baseline="-25000">
                  <a:solidFill>
                    <a:schemeClr val="tx1"/>
                  </a:solidFill>
                </a:rPr>
                <a:t>5</a:t>
              </a:r>
              <a:endParaRPr kumimoji="1" lang="cs-CZ" sz="800" b="0">
                <a:solidFill>
                  <a:schemeClr val="tx1"/>
                </a:solidFill>
              </a:endParaRPr>
            </a:p>
          </p:txBody>
        </p:sp>
        <p:sp>
          <p:nvSpPr>
            <p:cNvPr id="135" name="Line 613"/>
            <p:cNvSpPr>
              <a:spLocks noChangeAspect="1" noChangeShapeType="1"/>
            </p:cNvSpPr>
            <p:nvPr/>
          </p:nvSpPr>
          <p:spPr bwMode="auto">
            <a:xfrm flipV="1">
              <a:off x="2462" y="4092"/>
              <a:ext cx="1520" cy="1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36" name="Rectangle 614"/>
            <p:cNvSpPr>
              <a:spLocks noChangeArrowheads="1"/>
            </p:cNvSpPr>
            <p:nvPr/>
          </p:nvSpPr>
          <p:spPr bwMode="auto">
            <a:xfrm>
              <a:off x="2450" y="112"/>
              <a:ext cx="840" cy="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3600" tIns="0" rIns="3600" bIns="0" anchor="b">
              <a:spAutoFit/>
            </a:bodyPr>
            <a:lstStyle/>
            <a:p>
              <a:r>
                <a:rPr lang="cs-CZ" sz="800"/>
                <a:t>Rostoucí peptidový řetězec</a:t>
              </a:r>
            </a:p>
          </p:txBody>
        </p:sp>
        <p:sp>
          <p:nvSpPr>
            <p:cNvPr id="137" name="Text Box 615"/>
            <p:cNvSpPr txBox="1">
              <a:spLocks noChangeArrowheads="1"/>
            </p:cNvSpPr>
            <p:nvPr/>
          </p:nvSpPr>
          <p:spPr bwMode="auto">
            <a:xfrm>
              <a:off x="3478" y="1914"/>
              <a:ext cx="560" cy="1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3600" tIns="0" rIns="3600" bIns="0" anchor="b">
              <a:spAutoFit/>
            </a:bodyPr>
            <a:lstStyle/>
            <a:p>
              <a:r>
                <a:rPr lang="cs-CZ" sz="800"/>
                <a:t>Posun o tři nukleotidy</a:t>
              </a:r>
            </a:p>
          </p:txBody>
        </p:sp>
        <p:sp>
          <p:nvSpPr>
            <p:cNvPr id="138" name="AutoShape 616"/>
            <p:cNvSpPr>
              <a:spLocks noChangeArrowheads="1"/>
            </p:cNvSpPr>
            <p:nvPr/>
          </p:nvSpPr>
          <p:spPr bwMode="auto">
            <a:xfrm>
              <a:off x="3223" y="821"/>
              <a:ext cx="85" cy="255"/>
            </a:xfrm>
            <a:prstGeom prst="downArrow">
              <a:avLst>
                <a:gd name="adj1" fmla="val 50000"/>
                <a:gd name="adj2" fmla="val 75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3366F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3600" tIns="0" rIns="3600" bIns="0" anchor="ctr"/>
            <a:lstStyle/>
            <a:p>
              <a:endParaRPr lang="cs-CZ"/>
            </a:p>
          </p:txBody>
        </p:sp>
        <p:sp>
          <p:nvSpPr>
            <p:cNvPr id="139" name="AutoShape 617"/>
            <p:cNvSpPr>
              <a:spLocks noChangeArrowheads="1"/>
            </p:cNvSpPr>
            <p:nvPr/>
          </p:nvSpPr>
          <p:spPr bwMode="auto">
            <a:xfrm>
              <a:off x="3223" y="1586"/>
              <a:ext cx="85" cy="255"/>
            </a:xfrm>
            <a:prstGeom prst="downArrow">
              <a:avLst>
                <a:gd name="adj1" fmla="val 50000"/>
                <a:gd name="adj2" fmla="val 75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3366F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3600" tIns="0" rIns="3600" bIns="0" anchor="ctr"/>
            <a:lstStyle/>
            <a:p>
              <a:endParaRPr lang="cs-CZ"/>
            </a:p>
          </p:txBody>
        </p:sp>
        <p:sp>
          <p:nvSpPr>
            <p:cNvPr id="140" name="AutoShape 618"/>
            <p:cNvSpPr>
              <a:spLocks noChangeArrowheads="1"/>
            </p:cNvSpPr>
            <p:nvPr/>
          </p:nvSpPr>
          <p:spPr bwMode="auto">
            <a:xfrm>
              <a:off x="3223" y="2493"/>
              <a:ext cx="85" cy="255"/>
            </a:xfrm>
            <a:prstGeom prst="downArrow">
              <a:avLst>
                <a:gd name="adj1" fmla="val 50000"/>
                <a:gd name="adj2" fmla="val 75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3366F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3600" tIns="0" rIns="3600" bIns="0" anchor="ctr"/>
            <a:lstStyle/>
            <a:p>
              <a:endParaRPr lang="cs-CZ"/>
            </a:p>
          </p:txBody>
        </p:sp>
        <p:sp>
          <p:nvSpPr>
            <p:cNvPr id="141" name="AutoShape 619"/>
            <p:cNvSpPr>
              <a:spLocks noChangeArrowheads="1"/>
            </p:cNvSpPr>
            <p:nvPr/>
          </p:nvSpPr>
          <p:spPr bwMode="auto">
            <a:xfrm>
              <a:off x="3223" y="3372"/>
              <a:ext cx="85" cy="255"/>
            </a:xfrm>
            <a:prstGeom prst="downArrow">
              <a:avLst>
                <a:gd name="adj1" fmla="val 50000"/>
                <a:gd name="adj2" fmla="val 75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3366F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3600" tIns="0" rIns="3600" bIns="0" anchor="ctr"/>
            <a:lstStyle/>
            <a:p>
              <a:endParaRPr lang="cs-CZ"/>
            </a:p>
          </p:txBody>
        </p:sp>
        <p:sp>
          <p:nvSpPr>
            <p:cNvPr id="142" name="Line 620"/>
            <p:cNvSpPr>
              <a:spLocks noChangeShapeType="1"/>
            </p:cNvSpPr>
            <p:nvPr/>
          </p:nvSpPr>
          <p:spPr bwMode="auto">
            <a:xfrm flipH="1">
              <a:off x="2847" y="198"/>
              <a:ext cx="28" cy="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" tIns="0" rIns="3600" bIns="0" anchor="b"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38132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cs-CZ" sz="1800" b="1" u="sng" dirty="0">
                <a:latin typeface="Arial" pitchFamily="34" charset="0"/>
                <a:cs typeface="Arial" pitchFamily="34" charset="0"/>
              </a:rPr>
              <a:t>T</a:t>
            </a:r>
            <a:r>
              <a:rPr lang="cs-CZ" sz="1800" b="1" u="sng" dirty="0" smtClean="0">
                <a:latin typeface="Arial" pitchFamily="34" charset="0"/>
                <a:cs typeface="Arial" pitchFamily="34" charset="0"/>
              </a:rPr>
              <a:t>erminace</a:t>
            </a:r>
            <a:endParaRPr lang="cs-CZ" sz="1800" b="1" u="sng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ribozom dorazí k jednomu ze 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tří </a:t>
            </a:r>
            <a:r>
              <a:rPr lang="cs-CZ" sz="1800" b="1" dirty="0">
                <a:latin typeface="Arial" pitchFamily="34" charset="0"/>
                <a:cs typeface="Arial" pitchFamily="34" charset="0"/>
              </a:rPr>
              <a:t>terminačních 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(stop) </a:t>
            </a:r>
            <a:r>
              <a:rPr lang="cs-CZ" sz="1800" b="1" dirty="0">
                <a:latin typeface="Arial" pitchFamily="34" charset="0"/>
                <a:cs typeface="Arial" pitchFamily="34" charset="0"/>
              </a:rPr>
              <a:t>kodonů (UAA, 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UAG,UGA)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není jim přiřazená 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žádná aminokyselina. </a:t>
            </a: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cs-CZ" sz="1800" dirty="0">
                <a:latin typeface="Arial" pitchFamily="34" charset="0"/>
                <a:cs typeface="Arial" pitchFamily="34" charset="0"/>
              </a:rPr>
              <a:t>m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ísto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tRNA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se na stop kodon v A (aminoacylovém) místě vážou tzv. 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terminační faktory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, které mění aktivitu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 transpeptidasy=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peptidyltransferasy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tak, že místo aminokyseliny použije 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molekulu vody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(váže se hydroxylovou skupinou) pro 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uvolnění karboxylového konce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hotového polypeptidového řetězce z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tRNA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v P (peptidovém) místě.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1800" dirty="0">
                <a:latin typeface="Arial" pitchFamily="34" charset="0"/>
                <a:cs typeface="Arial" pitchFamily="34" charset="0"/>
              </a:rPr>
              <a:t>p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rotein 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se uvolňuje do 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cytoplasmy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= ukončení proteosyntézy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RNA je odpojena od ribozomu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dojde k 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disociaci obou podjednotek ribozomu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, které se mohou navázat na jinou molekulu mRNA a začít novou translaci</a:t>
            </a:r>
          </a:p>
          <a:p>
            <a:pPr marL="514350" indent="-514350">
              <a:buFont typeface="+mj-lt"/>
              <a:buAutoNum type="arabicParenR"/>
            </a:pPr>
            <a:endParaRPr lang="cs-CZ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5" name="Rectangle 10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  <a:noFill/>
        </p:spPr>
        <p:txBody>
          <a:bodyPr>
            <a:normAutofit/>
          </a:bodyPr>
          <a:lstStyle/>
          <a:p>
            <a:pPr algn="ctr"/>
            <a:r>
              <a:rPr lang="cs-CZ" sz="4000" dirty="0">
                <a:latin typeface="Arial" pitchFamily="34" charset="0"/>
                <a:cs typeface="Arial" pitchFamily="34" charset="0"/>
              </a:rPr>
              <a:t>Terminace translace</a:t>
            </a:r>
          </a:p>
        </p:txBody>
      </p:sp>
      <p:grpSp>
        <p:nvGrpSpPr>
          <p:cNvPr id="49" name="Group 105"/>
          <p:cNvGrpSpPr>
            <a:grpSpLocks noChangeAspect="1"/>
          </p:cNvGrpSpPr>
          <p:nvPr/>
        </p:nvGrpSpPr>
        <p:grpSpPr bwMode="auto">
          <a:xfrm>
            <a:off x="1924050" y="4948238"/>
            <a:ext cx="1530350" cy="1406525"/>
            <a:chOff x="952" y="2585"/>
            <a:chExt cx="482" cy="443"/>
          </a:xfrm>
        </p:grpSpPr>
        <p:grpSp>
          <p:nvGrpSpPr>
            <p:cNvPr id="50" name="Group 106"/>
            <p:cNvGrpSpPr>
              <a:grpSpLocks noChangeAspect="1"/>
            </p:cNvGrpSpPr>
            <p:nvPr/>
          </p:nvGrpSpPr>
          <p:grpSpPr bwMode="auto">
            <a:xfrm>
              <a:off x="952" y="2585"/>
              <a:ext cx="476" cy="283"/>
              <a:chOff x="1927" y="1792"/>
              <a:chExt cx="476" cy="283"/>
            </a:xfrm>
          </p:grpSpPr>
          <p:sp>
            <p:nvSpPr>
              <p:cNvPr id="56" name="Freeform 107"/>
              <p:cNvSpPr>
                <a:spLocks noChangeAspect="1"/>
              </p:cNvSpPr>
              <p:nvPr/>
            </p:nvSpPr>
            <p:spPr bwMode="auto">
              <a:xfrm>
                <a:off x="1927" y="1792"/>
                <a:ext cx="476" cy="269"/>
              </a:xfrm>
              <a:custGeom>
                <a:avLst/>
                <a:gdLst/>
                <a:ahLst/>
                <a:cxnLst>
                  <a:cxn ang="0">
                    <a:pos x="438" y="30"/>
                  </a:cxn>
                  <a:cxn ang="0">
                    <a:pos x="256" y="30"/>
                  </a:cxn>
                  <a:cxn ang="0">
                    <a:pos x="166" y="120"/>
                  </a:cxn>
                  <a:cxn ang="0">
                    <a:pos x="30" y="347"/>
                  </a:cxn>
                  <a:cxn ang="0">
                    <a:pos x="75" y="574"/>
                  </a:cxn>
                  <a:cxn ang="0">
                    <a:pos x="483" y="619"/>
                  </a:cxn>
                  <a:cxn ang="0">
                    <a:pos x="846" y="529"/>
                  </a:cxn>
                  <a:cxn ang="0">
                    <a:pos x="755" y="211"/>
                  </a:cxn>
                  <a:cxn ang="0">
                    <a:pos x="619" y="30"/>
                  </a:cxn>
                  <a:cxn ang="0">
                    <a:pos x="347" y="30"/>
                  </a:cxn>
                </a:cxnLst>
                <a:rect l="0" t="0" r="r" b="b"/>
                <a:pathLst>
                  <a:path w="891" h="626">
                    <a:moveTo>
                      <a:pt x="438" y="30"/>
                    </a:moveTo>
                    <a:cubicBezTo>
                      <a:pt x="369" y="22"/>
                      <a:pt x="301" y="15"/>
                      <a:pt x="256" y="30"/>
                    </a:cubicBezTo>
                    <a:cubicBezTo>
                      <a:pt x="211" y="45"/>
                      <a:pt x="204" y="67"/>
                      <a:pt x="166" y="120"/>
                    </a:cubicBezTo>
                    <a:cubicBezTo>
                      <a:pt x="128" y="173"/>
                      <a:pt x="45" y="271"/>
                      <a:pt x="30" y="347"/>
                    </a:cubicBezTo>
                    <a:cubicBezTo>
                      <a:pt x="15" y="423"/>
                      <a:pt x="0" y="529"/>
                      <a:pt x="75" y="574"/>
                    </a:cubicBezTo>
                    <a:cubicBezTo>
                      <a:pt x="150" y="619"/>
                      <a:pt x="355" y="626"/>
                      <a:pt x="483" y="619"/>
                    </a:cubicBezTo>
                    <a:cubicBezTo>
                      <a:pt x="611" y="612"/>
                      <a:pt x="801" y="597"/>
                      <a:pt x="846" y="529"/>
                    </a:cubicBezTo>
                    <a:cubicBezTo>
                      <a:pt x="891" y="461"/>
                      <a:pt x="793" y="294"/>
                      <a:pt x="755" y="211"/>
                    </a:cubicBezTo>
                    <a:cubicBezTo>
                      <a:pt x="717" y="128"/>
                      <a:pt x="687" y="60"/>
                      <a:pt x="619" y="30"/>
                    </a:cubicBezTo>
                    <a:cubicBezTo>
                      <a:pt x="551" y="0"/>
                      <a:pt x="449" y="15"/>
                      <a:pt x="347" y="30"/>
                    </a:cubicBezTo>
                  </a:path>
                </a:pathLst>
              </a:custGeom>
              <a:solidFill>
                <a:srgbClr val="009900"/>
              </a:solidFill>
              <a:ln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3600" tIns="0" rIns="3600" bIns="0"/>
              <a:lstStyle/>
              <a:p>
                <a:endParaRPr lang="cs-CZ"/>
              </a:p>
            </p:txBody>
          </p:sp>
          <p:sp>
            <p:nvSpPr>
              <p:cNvPr id="57" name="Arc 108"/>
              <p:cNvSpPr>
                <a:spLocks noChangeAspect="1"/>
              </p:cNvSpPr>
              <p:nvPr/>
            </p:nvSpPr>
            <p:spPr bwMode="auto">
              <a:xfrm flipH="1">
                <a:off x="2001" y="1933"/>
                <a:ext cx="113" cy="142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19 h 21600"/>
                  <a:gd name="T2" fmla="*/ 43197 w 43197"/>
                  <a:gd name="T3" fmla="*/ 21600 h 21600"/>
                  <a:gd name="T4" fmla="*/ 21597 w 431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cs-CZ" sz="1600"/>
                  <a:t>E</a:t>
                </a:r>
              </a:p>
            </p:txBody>
          </p:sp>
          <p:sp>
            <p:nvSpPr>
              <p:cNvPr id="58" name="Arc 109"/>
              <p:cNvSpPr>
                <a:spLocks noChangeAspect="1"/>
              </p:cNvSpPr>
              <p:nvPr/>
            </p:nvSpPr>
            <p:spPr bwMode="auto">
              <a:xfrm flipH="1">
                <a:off x="2114" y="1933"/>
                <a:ext cx="113" cy="142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19 h 21600"/>
                  <a:gd name="T2" fmla="*/ 43197 w 43197"/>
                  <a:gd name="T3" fmla="*/ 21600 h 21600"/>
                  <a:gd name="T4" fmla="*/ 21597 w 431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cs-CZ" sz="1600"/>
                  <a:t>P</a:t>
                </a:r>
              </a:p>
            </p:txBody>
          </p:sp>
          <p:sp>
            <p:nvSpPr>
              <p:cNvPr id="59" name="Arc 110"/>
              <p:cNvSpPr>
                <a:spLocks noChangeAspect="1"/>
              </p:cNvSpPr>
              <p:nvPr/>
            </p:nvSpPr>
            <p:spPr bwMode="auto">
              <a:xfrm flipH="1">
                <a:off x="2227" y="1933"/>
                <a:ext cx="113" cy="142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19 h 21600"/>
                  <a:gd name="T2" fmla="*/ 43197 w 43197"/>
                  <a:gd name="T3" fmla="*/ 21600 h 21600"/>
                  <a:gd name="T4" fmla="*/ 21597 w 431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cs-CZ" sz="1600"/>
                  <a:t>A</a:t>
                </a:r>
              </a:p>
            </p:txBody>
          </p:sp>
        </p:grpSp>
        <p:grpSp>
          <p:nvGrpSpPr>
            <p:cNvPr id="51" name="Group 111"/>
            <p:cNvGrpSpPr>
              <a:grpSpLocks noChangeAspect="1"/>
            </p:cNvGrpSpPr>
            <p:nvPr/>
          </p:nvGrpSpPr>
          <p:grpSpPr bwMode="auto">
            <a:xfrm>
              <a:off x="957" y="2845"/>
              <a:ext cx="477" cy="183"/>
              <a:chOff x="797" y="355"/>
              <a:chExt cx="477" cy="183"/>
            </a:xfrm>
          </p:grpSpPr>
          <p:sp>
            <p:nvSpPr>
              <p:cNvPr id="52" name="AutoShape 112"/>
              <p:cNvSpPr>
                <a:spLocks noChangeAspect="1" noChangeArrowheads="1"/>
              </p:cNvSpPr>
              <p:nvPr/>
            </p:nvSpPr>
            <p:spPr bwMode="auto">
              <a:xfrm>
                <a:off x="797" y="360"/>
                <a:ext cx="477" cy="178"/>
              </a:xfrm>
              <a:prstGeom prst="roundRect">
                <a:avLst>
                  <a:gd name="adj" fmla="val 43171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3600" tIns="0" rIns="3600" bIns="0" anchor="ctr"/>
              <a:lstStyle/>
              <a:p>
                <a:endParaRPr lang="cs-CZ"/>
              </a:p>
            </p:txBody>
          </p:sp>
          <p:sp>
            <p:nvSpPr>
              <p:cNvPr id="53" name="Arc 113"/>
              <p:cNvSpPr>
                <a:spLocks noChangeAspect="1"/>
              </p:cNvSpPr>
              <p:nvPr/>
            </p:nvSpPr>
            <p:spPr bwMode="auto">
              <a:xfrm rot="10800000" flipH="1">
                <a:off x="867" y="355"/>
                <a:ext cx="113" cy="56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19 h 21600"/>
                  <a:gd name="T2" fmla="*/ 43197 w 43197"/>
                  <a:gd name="T3" fmla="*/ 21600 h 21600"/>
                  <a:gd name="T4" fmla="*/ 21597 w 431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54" name="Arc 114"/>
              <p:cNvSpPr>
                <a:spLocks noChangeAspect="1"/>
              </p:cNvSpPr>
              <p:nvPr/>
            </p:nvSpPr>
            <p:spPr bwMode="auto">
              <a:xfrm rot="10800000" flipH="1">
                <a:off x="980" y="355"/>
                <a:ext cx="113" cy="71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19 h 21600"/>
                  <a:gd name="T2" fmla="*/ 43197 w 43197"/>
                  <a:gd name="T3" fmla="*/ 21600 h 21600"/>
                  <a:gd name="T4" fmla="*/ 21597 w 431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55" name="Arc 115"/>
              <p:cNvSpPr>
                <a:spLocks noChangeAspect="1"/>
              </p:cNvSpPr>
              <p:nvPr/>
            </p:nvSpPr>
            <p:spPr bwMode="auto">
              <a:xfrm rot="10800000" flipH="1">
                <a:off x="1093" y="355"/>
                <a:ext cx="113" cy="71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19 h 21600"/>
                  <a:gd name="T2" fmla="*/ 43197 w 43197"/>
                  <a:gd name="T3" fmla="*/ 21600 h 21600"/>
                  <a:gd name="T4" fmla="*/ 21597 w 431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  <p:sp>
        <p:nvSpPr>
          <p:cNvPr id="60" name="Text Box 6"/>
          <p:cNvSpPr txBox="1">
            <a:spLocks noChangeArrowheads="1"/>
          </p:cNvSpPr>
          <p:nvPr/>
        </p:nvSpPr>
        <p:spPr bwMode="auto">
          <a:xfrm>
            <a:off x="8532440" y="5733256"/>
            <a:ext cx="396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cs-CZ" sz="1600" dirty="0">
                <a:solidFill>
                  <a:schemeClr val="tx1"/>
                </a:solidFill>
              </a:rPr>
              <a:t>3'</a:t>
            </a:r>
          </a:p>
        </p:txBody>
      </p:sp>
      <p:sp>
        <p:nvSpPr>
          <p:cNvPr id="61" name="Text Box 32"/>
          <p:cNvSpPr txBox="1">
            <a:spLocks noChangeArrowheads="1"/>
          </p:cNvSpPr>
          <p:nvPr/>
        </p:nvSpPr>
        <p:spPr bwMode="auto">
          <a:xfrm>
            <a:off x="7288213" y="5853113"/>
            <a:ext cx="7858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cs-CZ" sz="1600">
                <a:solidFill>
                  <a:srgbClr val="3366FF"/>
                </a:solidFill>
              </a:rPr>
              <a:t>mRNA</a:t>
            </a:r>
          </a:p>
        </p:txBody>
      </p:sp>
      <p:sp>
        <p:nvSpPr>
          <p:cNvPr id="62" name="Text Box 47"/>
          <p:cNvSpPr txBox="1">
            <a:spLocks noChangeArrowheads="1"/>
          </p:cNvSpPr>
          <p:nvPr/>
        </p:nvSpPr>
        <p:spPr bwMode="auto">
          <a:xfrm>
            <a:off x="3500438" y="4156075"/>
            <a:ext cx="4857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cs-CZ" sz="1200">
                <a:solidFill>
                  <a:srgbClr val="0000FF"/>
                </a:solidFill>
              </a:rPr>
              <a:t>H</a:t>
            </a:r>
            <a:r>
              <a:rPr kumimoji="1" lang="cs-CZ" sz="1200" baseline="-25000">
                <a:solidFill>
                  <a:srgbClr val="0000FF"/>
                </a:solidFill>
              </a:rPr>
              <a:t>2</a:t>
            </a:r>
            <a:r>
              <a:rPr kumimoji="1" lang="cs-CZ" sz="1200">
                <a:solidFill>
                  <a:srgbClr val="0000FF"/>
                </a:solidFill>
              </a:rPr>
              <a:t>O</a:t>
            </a:r>
          </a:p>
        </p:txBody>
      </p:sp>
      <p:grpSp>
        <p:nvGrpSpPr>
          <p:cNvPr id="63" name="Group 18"/>
          <p:cNvGrpSpPr>
            <a:grpSpLocks/>
          </p:cNvGrpSpPr>
          <p:nvPr/>
        </p:nvGrpSpPr>
        <p:grpSpPr bwMode="auto">
          <a:xfrm>
            <a:off x="2459038" y="5338763"/>
            <a:ext cx="434975" cy="576262"/>
            <a:chOff x="1156" y="2205"/>
            <a:chExt cx="274" cy="363"/>
          </a:xfrm>
        </p:grpSpPr>
        <p:sp>
          <p:nvSpPr>
            <p:cNvPr id="64" name="AutoShape 19"/>
            <p:cNvSpPr>
              <a:spLocks noChangeArrowheads="1"/>
            </p:cNvSpPr>
            <p:nvPr/>
          </p:nvSpPr>
          <p:spPr bwMode="auto">
            <a:xfrm>
              <a:off x="1224" y="2205"/>
              <a:ext cx="136" cy="273"/>
            </a:xfrm>
            <a:prstGeom prst="roundRect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" name="AutoShape 20"/>
            <p:cNvSpPr>
              <a:spLocks noChangeArrowheads="1"/>
            </p:cNvSpPr>
            <p:nvPr/>
          </p:nvSpPr>
          <p:spPr bwMode="auto">
            <a:xfrm rot="16200000">
              <a:off x="1225" y="2318"/>
              <a:ext cx="136" cy="274"/>
            </a:xfrm>
            <a:prstGeom prst="roundRect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" name="Oval 21"/>
            <p:cNvSpPr>
              <a:spLocks noChangeArrowheads="1"/>
            </p:cNvSpPr>
            <p:nvPr/>
          </p:nvSpPr>
          <p:spPr bwMode="auto">
            <a:xfrm>
              <a:off x="1202" y="2523"/>
              <a:ext cx="45" cy="45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7" name="Oval 22"/>
            <p:cNvSpPr>
              <a:spLocks noChangeArrowheads="1"/>
            </p:cNvSpPr>
            <p:nvPr/>
          </p:nvSpPr>
          <p:spPr bwMode="auto">
            <a:xfrm>
              <a:off x="1338" y="2523"/>
              <a:ext cx="45" cy="45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8" name="Oval 23"/>
            <p:cNvSpPr>
              <a:spLocks noChangeArrowheads="1"/>
            </p:cNvSpPr>
            <p:nvPr/>
          </p:nvSpPr>
          <p:spPr bwMode="auto">
            <a:xfrm>
              <a:off x="1269" y="2523"/>
              <a:ext cx="45" cy="45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70" name="Line 33"/>
          <p:cNvSpPr>
            <a:spLocks noChangeShapeType="1"/>
          </p:cNvSpPr>
          <p:nvPr/>
        </p:nvSpPr>
        <p:spPr bwMode="auto">
          <a:xfrm flipV="1">
            <a:off x="395288" y="5876925"/>
            <a:ext cx="8064500" cy="0"/>
          </a:xfrm>
          <a:prstGeom prst="line">
            <a:avLst/>
          </a:prstGeom>
          <a:noFill/>
          <a:ln w="2857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71" name="Text Box 134"/>
          <p:cNvSpPr txBox="1">
            <a:spLocks noChangeArrowheads="1"/>
          </p:cNvSpPr>
          <p:nvPr/>
        </p:nvSpPr>
        <p:spPr bwMode="auto">
          <a:xfrm>
            <a:off x="2809875" y="5919788"/>
            <a:ext cx="4651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cs-CZ" sz="1000">
                <a:solidFill>
                  <a:srgbClr val="FF0000"/>
                </a:solidFill>
              </a:rPr>
              <a:t>UAA</a:t>
            </a:r>
          </a:p>
        </p:txBody>
      </p:sp>
      <p:grpSp>
        <p:nvGrpSpPr>
          <p:cNvPr id="72" name="Group 135"/>
          <p:cNvGrpSpPr>
            <a:grpSpLocks noChangeAspect="1"/>
          </p:cNvGrpSpPr>
          <p:nvPr/>
        </p:nvGrpSpPr>
        <p:grpSpPr bwMode="auto">
          <a:xfrm>
            <a:off x="2870200" y="5443538"/>
            <a:ext cx="361950" cy="466725"/>
            <a:chOff x="4694" y="1447"/>
            <a:chExt cx="91" cy="119"/>
          </a:xfrm>
        </p:grpSpPr>
        <p:sp>
          <p:nvSpPr>
            <p:cNvPr id="73" name="Arc 136"/>
            <p:cNvSpPr>
              <a:spLocks noChangeAspect="1"/>
            </p:cNvSpPr>
            <p:nvPr/>
          </p:nvSpPr>
          <p:spPr bwMode="auto">
            <a:xfrm rot="10800000" flipH="1" flipV="1">
              <a:off x="4694" y="1447"/>
              <a:ext cx="91" cy="11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 w 43200"/>
                <a:gd name="T1" fmla="*/ 21880 h 21880"/>
                <a:gd name="T2" fmla="*/ 43200 w 43200"/>
                <a:gd name="T3" fmla="*/ 21600 h 21880"/>
                <a:gd name="T4" fmla="*/ 21600 w 43200"/>
                <a:gd name="T5" fmla="*/ 21600 h 218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880" fill="none" extrusionOk="0">
                  <a:moveTo>
                    <a:pt x="1" y="21880"/>
                  </a:moveTo>
                  <a:cubicBezTo>
                    <a:pt x="0" y="21786"/>
                    <a:pt x="0" y="216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80" stroke="0" extrusionOk="0">
                  <a:moveTo>
                    <a:pt x="1" y="21880"/>
                  </a:moveTo>
                  <a:cubicBezTo>
                    <a:pt x="0" y="21786"/>
                    <a:pt x="0" y="216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 useBgFill="1">
          <p:nvSpPr>
            <p:cNvPr id="74" name="Arc 137"/>
            <p:cNvSpPr>
              <a:spLocks noChangeAspect="1"/>
            </p:cNvSpPr>
            <p:nvPr/>
          </p:nvSpPr>
          <p:spPr bwMode="auto">
            <a:xfrm rot="10800000" flipH="1" flipV="1">
              <a:off x="4694" y="1539"/>
              <a:ext cx="30" cy="2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 w 43200"/>
                <a:gd name="T1" fmla="*/ 21880 h 21880"/>
                <a:gd name="T2" fmla="*/ 43200 w 43200"/>
                <a:gd name="T3" fmla="*/ 21600 h 21880"/>
                <a:gd name="T4" fmla="*/ 21600 w 43200"/>
                <a:gd name="T5" fmla="*/ 21600 h 218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880" fill="none" extrusionOk="0">
                  <a:moveTo>
                    <a:pt x="1" y="21880"/>
                  </a:moveTo>
                  <a:cubicBezTo>
                    <a:pt x="0" y="21786"/>
                    <a:pt x="0" y="216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80" stroke="0" extrusionOk="0">
                  <a:moveTo>
                    <a:pt x="1" y="21880"/>
                  </a:moveTo>
                  <a:cubicBezTo>
                    <a:pt x="0" y="21786"/>
                    <a:pt x="0" y="216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 useBgFill="1">
          <p:nvSpPr>
            <p:cNvPr id="75" name="Arc 138"/>
            <p:cNvSpPr>
              <a:spLocks noChangeAspect="1"/>
            </p:cNvSpPr>
            <p:nvPr/>
          </p:nvSpPr>
          <p:spPr bwMode="auto">
            <a:xfrm rot="10800000" flipH="1" flipV="1">
              <a:off x="4723" y="1539"/>
              <a:ext cx="30" cy="2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 w 43200"/>
                <a:gd name="T1" fmla="*/ 21880 h 21880"/>
                <a:gd name="T2" fmla="*/ 43200 w 43200"/>
                <a:gd name="T3" fmla="*/ 21600 h 21880"/>
                <a:gd name="T4" fmla="*/ 21600 w 43200"/>
                <a:gd name="T5" fmla="*/ 21600 h 218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880" fill="none" extrusionOk="0">
                  <a:moveTo>
                    <a:pt x="1" y="21880"/>
                  </a:moveTo>
                  <a:cubicBezTo>
                    <a:pt x="0" y="21786"/>
                    <a:pt x="0" y="216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80" stroke="0" extrusionOk="0">
                  <a:moveTo>
                    <a:pt x="1" y="21880"/>
                  </a:moveTo>
                  <a:cubicBezTo>
                    <a:pt x="0" y="21786"/>
                    <a:pt x="0" y="216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 useBgFill="1">
          <p:nvSpPr>
            <p:cNvPr id="76" name="Arc 139"/>
            <p:cNvSpPr>
              <a:spLocks noChangeAspect="1"/>
            </p:cNvSpPr>
            <p:nvPr/>
          </p:nvSpPr>
          <p:spPr bwMode="auto">
            <a:xfrm rot="10800000" flipH="1" flipV="1">
              <a:off x="4753" y="1539"/>
              <a:ext cx="30" cy="2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 w 43200"/>
                <a:gd name="T1" fmla="*/ 21880 h 21880"/>
                <a:gd name="T2" fmla="*/ 43200 w 43200"/>
                <a:gd name="T3" fmla="*/ 21600 h 21880"/>
                <a:gd name="T4" fmla="*/ 21600 w 43200"/>
                <a:gd name="T5" fmla="*/ 21600 h 218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880" fill="none" extrusionOk="0">
                  <a:moveTo>
                    <a:pt x="1" y="21880"/>
                  </a:moveTo>
                  <a:cubicBezTo>
                    <a:pt x="0" y="21786"/>
                    <a:pt x="0" y="216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80" stroke="0" extrusionOk="0">
                  <a:moveTo>
                    <a:pt x="1" y="21880"/>
                  </a:moveTo>
                  <a:cubicBezTo>
                    <a:pt x="0" y="21786"/>
                    <a:pt x="0" y="216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77" name="Line 140"/>
          <p:cNvSpPr>
            <a:spLocks noChangeShapeType="1"/>
          </p:cNvSpPr>
          <p:nvPr/>
        </p:nvSpPr>
        <p:spPr bwMode="auto">
          <a:xfrm>
            <a:off x="2674938" y="5195888"/>
            <a:ext cx="0" cy="142875"/>
          </a:xfrm>
          <a:prstGeom prst="line">
            <a:avLst/>
          </a:prstGeom>
          <a:noFill/>
          <a:ln w="254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grpSp>
        <p:nvGrpSpPr>
          <p:cNvPr id="78" name="Group 95"/>
          <p:cNvGrpSpPr>
            <a:grpSpLocks/>
          </p:cNvGrpSpPr>
          <p:nvPr/>
        </p:nvGrpSpPr>
        <p:grpSpPr bwMode="auto">
          <a:xfrm>
            <a:off x="368300" y="4364038"/>
            <a:ext cx="2484438" cy="865187"/>
            <a:chOff x="2817" y="2704"/>
            <a:chExt cx="1565" cy="545"/>
          </a:xfrm>
        </p:grpSpPr>
        <p:sp>
          <p:nvSpPr>
            <p:cNvPr id="79" name="Text Box 81"/>
            <p:cNvSpPr txBox="1">
              <a:spLocks noChangeArrowheads="1"/>
            </p:cNvSpPr>
            <p:nvPr/>
          </p:nvSpPr>
          <p:spPr bwMode="auto">
            <a:xfrm>
              <a:off x="2817" y="2704"/>
              <a:ext cx="30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200">
                  <a:solidFill>
                    <a:srgbClr val="0000FF"/>
                  </a:solidFill>
                </a:rPr>
                <a:t>NH</a:t>
              </a:r>
              <a:r>
                <a:rPr kumimoji="1" lang="cs-CZ" sz="1200" baseline="-25000">
                  <a:solidFill>
                    <a:srgbClr val="0000FF"/>
                  </a:solidFill>
                </a:rPr>
                <a:t>2</a:t>
              </a:r>
              <a:endParaRPr kumimoji="1" lang="cs-CZ" sz="1200">
                <a:solidFill>
                  <a:srgbClr val="0000FF"/>
                </a:solidFill>
              </a:endParaRPr>
            </a:p>
          </p:txBody>
        </p:sp>
        <p:sp>
          <p:nvSpPr>
            <p:cNvPr id="80" name="Oval 83"/>
            <p:cNvSpPr>
              <a:spLocks noChangeArrowheads="1"/>
            </p:cNvSpPr>
            <p:nvPr/>
          </p:nvSpPr>
          <p:spPr bwMode="auto">
            <a:xfrm>
              <a:off x="4155" y="3022"/>
              <a:ext cx="227" cy="22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1200">
                  <a:solidFill>
                    <a:schemeClr val="tx1"/>
                  </a:solidFill>
                </a:rPr>
                <a:t>aa</a:t>
              </a:r>
              <a:r>
                <a:rPr kumimoji="1" lang="cs-CZ" sz="1200" baseline="-25000">
                  <a:solidFill>
                    <a:schemeClr val="tx1"/>
                  </a:solidFill>
                </a:rPr>
                <a:t>5</a:t>
              </a:r>
              <a:endParaRPr kumimoji="1" lang="cs-CZ" sz="1200">
                <a:solidFill>
                  <a:schemeClr val="tx1"/>
                </a:solidFill>
              </a:endParaRPr>
            </a:p>
          </p:txBody>
        </p:sp>
        <p:sp>
          <p:nvSpPr>
            <p:cNvPr id="81" name="Oval 84"/>
            <p:cNvSpPr>
              <a:spLocks noChangeArrowheads="1"/>
            </p:cNvSpPr>
            <p:nvPr/>
          </p:nvSpPr>
          <p:spPr bwMode="auto">
            <a:xfrm>
              <a:off x="3883" y="3022"/>
              <a:ext cx="227" cy="22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1200">
                  <a:solidFill>
                    <a:schemeClr val="tx1"/>
                  </a:solidFill>
                </a:rPr>
                <a:t>aa</a:t>
              </a:r>
              <a:r>
                <a:rPr kumimoji="1" lang="cs-CZ" sz="1200" baseline="-25000">
                  <a:solidFill>
                    <a:schemeClr val="tx1"/>
                  </a:solidFill>
                </a:rPr>
                <a:t>4</a:t>
              </a:r>
              <a:endParaRPr kumimoji="1" lang="cs-CZ" sz="1200">
                <a:solidFill>
                  <a:schemeClr val="tx1"/>
                </a:solidFill>
              </a:endParaRPr>
            </a:p>
          </p:txBody>
        </p:sp>
        <p:sp>
          <p:nvSpPr>
            <p:cNvPr id="82" name="Oval 85"/>
            <p:cNvSpPr>
              <a:spLocks noChangeArrowheads="1"/>
            </p:cNvSpPr>
            <p:nvPr/>
          </p:nvSpPr>
          <p:spPr bwMode="auto">
            <a:xfrm>
              <a:off x="3610" y="2931"/>
              <a:ext cx="227" cy="22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1200">
                  <a:solidFill>
                    <a:schemeClr val="tx1"/>
                  </a:solidFill>
                </a:rPr>
                <a:t>aa</a:t>
              </a:r>
              <a:r>
                <a:rPr kumimoji="1" lang="cs-CZ" sz="1200" baseline="-25000">
                  <a:solidFill>
                    <a:schemeClr val="tx1"/>
                  </a:solidFill>
                </a:rPr>
                <a:t>3</a:t>
              </a:r>
              <a:endParaRPr kumimoji="1" lang="cs-CZ" sz="1200">
                <a:solidFill>
                  <a:schemeClr val="tx1"/>
                </a:solidFill>
              </a:endParaRPr>
            </a:p>
          </p:txBody>
        </p:sp>
        <p:cxnSp>
          <p:nvCxnSpPr>
            <p:cNvPr id="83" name="AutoShape 86"/>
            <p:cNvCxnSpPr>
              <a:cxnSpLocks noChangeShapeType="1"/>
              <a:stCxn id="81" idx="6"/>
              <a:endCxn id="80" idx="2"/>
            </p:cNvCxnSpPr>
            <p:nvPr/>
          </p:nvCxnSpPr>
          <p:spPr bwMode="auto">
            <a:xfrm>
              <a:off x="4110" y="3136"/>
              <a:ext cx="45" cy="0"/>
            </a:xfrm>
            <a:prstGeom prst="straightConnector1">
              <a:avLst/>
            </a:prstGeom>
            <a:noFill/>
            <a:ln w="28575">
              <a:solidFill>
                <a:srgbClr val="CC00FF"/>
              </a:solidFill>
              <a:miter lim="800000"/>
              <a:headEnd/>
              <a:tailEnd/>
            </a:ln>
            <a:effectLst/>
          </p:spPr>
        </p:cxnSp>
        <p:cxnSp>
          <p:nvCxnSpPr>
            <p:cNvPr id="84" name="AutoShape 87"/>
            <p:cNvCxnSpPr>
              <a:cxnSpLocks noChangeShapeType="1"/>
              <a:stCxn id="82" idx="5"/>
              <a:endCxn id="81" idx="2"/>
            </p:cNvCxnSpPr>
            <p:nvPr/>
          </p:nvCxnSpPr>
          <p:spPr bwMode="auto">
            <a:xfrm>
              <a:off x="3804" y="3125"/>
              <a:ext cx="79" cy="11"/>
            </a:xfrm>
            <a:prstGeom prst="straightConnector1">
              <a:avLst/>
            </a:prstGeom>
            <a:noFill/>
            <a:ln w="28575">
              <a:solidFill>
                <a:srgbClr val="CC00FF"/>
              </a:solidFill>
              <a:miter lim="800000"/>
              <a:headEnd/>
              <a:tailEnd/>
            </a:ln>
            <a:effectLst/>
          </p:spPr>
        </p:cxnSp>
        <p:sp>
          <p:nvSpPr>
            <p:cNvPr id="85" name="Line 88"/>
            <p:cNvSpPr>
              <a:spLocks noChangeShapeType="1"/>
            </p:cNvSpPr>
            <p:nvPr/>
          </p:nvSpPr>
          <p:spPr bwMode="auto">
            <a:xfrm flipH="1">
              <a:off x="3474" y="3067"/>
              <a:ext cx="136" cy="0"/>
            </a:xfrm>
            <a:prstGeom prst="line">
              <a:avLst/>
            </a:prstGeom>
            <a:noFill/>
            <a:ln w="28575">
              <a:solidFill>
                <a:srgbClr val="CC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86" name="Line 89"/>
            <p:cNvSpPr>
              <a:spLocks noChangeShapeType="1"/>
            </p:cNvSpPr>
            <p:nvPr/>
          </p:nvSpPr>
          <p:spPr bwMode="auto">
            <a:xfrm flipH="1" flipV="1">
              <a:off x="3112" y="3022"/>
              <a:ext cx="226" cy="45"/>
            </a:xfrm>
            <a:prstGeom prst="line">
              <a:avLst/>
            </a:prstGeom>
            <a:noFill/>
            <a:ln w="28575">
              <a:solidFill>
                <a:srgbClr val="CC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87" name="Oval 90"/>
            <p:cNvSpPr>
              <a:spLocks noChangeArrowheads="1"/>
            </p:cNvSpPr>
            <p:nvPr/>
          </p:nvSpPr>
          <p:spPr bwMode="auto">
            <a:xfrm>
              <a:off x="3293" y="2976"/>
              <a:ext cx="227" cy="22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1200">
                  <a:solidFill>
                    <a:schemeClr val="tx1"/>
                  </a:solidFill>
                </a:rPr>
                <a:t>aa</a:t>
              </a:r>
              <a:r>
                <a:rPr kumimoji="1" lang="cs-CZ" sz="1200" baseline="-25000">
                  <a:solidFill>
                    <a:schemeClr val="tx1"/>
                  </a:solidFill>
                </a:rPr>
                <a:t>2</a:t>
              </a:r>
              <a:endParaRPr kumimoji="1" lang="cs-CZ" sz="1200">
                <a:solidFill>
                  <a:schemeClr val="tx1"/>
                </a:solidFill>
              </a:endParaRPr>
            </a:p>
          </p:txBody>
        </p:sp>
        <p:sp>
          <p:nvSpPr>
            <p:cNvPr id="88" name="Line 91"/>
            <p:cNvSpPr>
              <a:spLocks noChangeShapeType="1"/>
            </p:cNvSpPr>
            <p:nvPr/>
          </p:nvSpPr>
          <p:spPr bwMode="auto">
            <a:xfrm>
              <a:off x="2975" y="2840"/>
              <a:ext cx="91" cy="91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89" name="Oval 92"/>
            <p:cNvSpPr>
              <a:spLocks noChangeArrowheads="1"/>
            </p:cNvSpPr>
            <p:nvPr/>
          </p:nvSpPr>
          <p:spPr bwMode="auto">
            <a:xfrm>
              <a:off x="3021" y="2886"/>
              <a:ext cx="227" cy="22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1200">
                  <a:solidFill>
                    <a:schemeClr val="tx1"/>
                  </a:solidFill>
                </a:rPr>
                <a:t>aa</a:t>
              </a:r>
              <a:r>
                <a:rPr kumimoji="1" lang="cs-CZ" sz="1200" baseline="-25000">
                  <a:solidFill>
                    <a:schemeClr val="tx1"/>
                  </a:solidFill>
                </a:rPr>
                <a:t>1</a:t>
              </a:r>
              <a:endParaRPr kumimoji="1" lang="cs-CZ" sz="1200">
                <a:solidFill>
                  <a:schemeClr val="tx1"/>
                </a:solidFill>
              </a:endParaRPr>
            </a:p>
          </p:txBody>
        </p:sp>
      </p:grpSp>
      <p:grpSp>
        <p:nvGrpSpPr>
          <p:cNvPr id="90" name="Group 64"/>
          <p:cNvGrpSpPr>
            <a:grpSpLocks/>
          </p:cNvGrpSpPr>
          <p:nvPr/>
        </p:nvGrpSpPr>
        <p:grpSpPr bwMode="auto">
          <a:xfrm>
            <a:off x="368300" y="4367213"/>
            <a:ext cx="3262313" cy="923925"/>
            <a:chOff x="0" y="2704"/>
            <a:chExt cx="2055" cy="582"/>
          </a:xfrm>
        </p:grpSpPr>
        <p:sp>
          <p:nvSpPr>
            <p:cNvPr id="91" name="Text Box 30"/>
            <p:cNvSpPr txBox="1">
              <a:spLocks noChangeArrowheads="1"/>
            </p:cNvSpPr>
            <p:nvPr/>
          </p:nvSpPr>
          <p:spPr bwMode="auto">
            <a:xfrm>
              <a:off x="0" y="2704"/>
              <a:ext cx="30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200">
                  <a:solidFill>
                    <a:srgbClr val="0000FF"/>
                  </a:solidFill>
                </a:rPr>
                <a:t>NH</a:t>
              </a:r>
              <a:r>
                <a:rPr kumimoji="1" lang="cs-CZ" sz="1200" baseline="-25000">
                  <a:solidFill>
                    <a:srgbClr val="0000FF"/>
                  </a:solidFill>
                </a:rPr>
                <a:t>2</a:t>
              </a:r>
              <a:endParaRPr kumimoji="1" lang="cs-CZ" sz="1200">
                <a:solidFill>
                  <a:srgbClr val="0000FF"/>
                </a:solidFill>
              </a:endParaRPr>
            </a:p>
          </p:txBody>
        </p:sp>
        <p:grpSp>
          <p:nvGrpSpPr>
            <p:cNvPr id="92" name="Group 50"/>
            <p:cNvGrpSpPr>
              <a:grpSpLocks/>
            </p:cNvGrpSpPr>
            <p:nvPr/>
          </p:nvGrpSpPr>
          <p:grpSpPr bwMode="auto">
            <a:xfrm>
              <a:off x="158" y="2840"/>
              <a:ext cx="1897" cy="446"/>
              <a:chOff x="158" y="2840"/>
              <a:chExt cx="1897" cy="446"/>
            </a:xfrm>
          </p:grpSpPr>
          <p:sp>
            <p:nvSpPr>
              <p:cNvPr id="93" name="Oval 25"/>
              <p:cNvSpPr>
                <a:spLocks noChangeArrowheads="1"/>
              </p:cNvSpPr>
              <p:nvPr/>
            </p:nvSpPr>
            <p:spPr bwMode="auto">
              <a:xfrm>
                <a:off x="1338" y="3022"/>
                <a:ext cx="227" cy="227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kumimoji="1" lang="cs-CZ" sz="1200">
                    <a:solidFill>
                      <a:schemeClr val="tx1"/>
                    </a:solidFill>
                  </a:rPr>
                  <a:t>aa</a:t>
                </a:r>
                <a:r>
                  <a:rPr kumimoji="1" lang="cs-CZ" sz="1200" baseline="-25000">
                    <a:solidFill>
                      <a:schemeClr val="tx1"/>
                    </a:solidFill>
                  </a:rPr>
                  <a:t>5</a:t>
                </a:r>
                <a:endParaRPr kumimoji="1" lang="cs-CZ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Oval 26"/>
              <p:cNvSpPr>
                <a:spLocks noChangeArrowheads="1"/>
              </p:cNvSpPr>
              <p:nvPr/>
            </p:nvSpPr>
            <p:spPr bwMode="auto">
              <a:xfrm>
                <a:off x="1066" y="3022"/>
                <a:ext cx="227" cy="227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kumimoji="1" lang="cs-CZ" sz="1200">
                    <a:solidFill>
                      <a:schemeClr val="tx1"/>
                    </a:solidFill>
                  </a:rPr>
                  <a:t>aa</a:t>
                </a:r>
                <a:r>
                  <a:rPr kumimoji="1" lang="cs-CZ" sz="1200" baseline="-25000">
                    <a:solidFill>
                      <a:schemeClr val="tx1"/>
                    </a:solidFill>
                  </a:rPr>
                  <a:t>4</a:t>
                </a:r>
                <a:endParaRPr kumimoji="1" lang="cs-CZ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Oval 27"/>
              <p:cNvSpPr>
                <a:spLocks noChangeArrowheads="1"/>
              </p:cNvSpPr>
              <p:nvPr/>
            </p:nvSpPr>
            <p:spPr bwMode="auto">
              <a:xfrm>
                <a:off x="793" y="2931"/>
                <a:ext cx="227" cy="227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kumimoji="1" lang="cs-CZ" sz="1200">
                    <a:solidFill>
                      <a:schemeClr val="tx1"/>
                    </a:solidFill>
                  </a:rPr>
                  <a:t>aa</a:t>
                </a:r>
                <a:r>
                  <a:rPr kumimoji="1" lang="cs-CZ" sz="1200" baseline="-25000">
                    <a:solidFill>
                      <a:schemeClr val="tx1"/>
                    </a:solidFill>
                  </a:rPr>
                  <a:t>3</a:t>
                </a:r>
                <a:endParaRPr kumimoji="1" lang="cs-CZ" sz="120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6" name="AutoShape 28"/>
              <p:cNvCxnSpPr>
                <a:cxnSpLocks noChangeShapeType="1"/>
                <a:stCxn id="94" idx="6"/>
                <a:endCxn id="93" idx="2"/>
              </p:cNvCxnSpPr>
              <p:nvPr/>
            </p:nvCxnSpPr>
            <p:spPr bwMode="auto">
              <a:xfrm>
                <a:off x="1293" y="3136"/>
                <a:ext cx="45" cy="0"/>
              </a:xfrm>
              <a:prstGeom prst="straightConnector1">
                <a:avLst/>
              </a:prstGeom>
              <a:noFill/>
              <a:ln w="28575">
                <a:solidFill>
                  <a:srgbClr val="CC00FF"/>
                </a:solidFill>
                <a:miter lim="800000"/>
                <a:headEnd/>
                <a:tailEnd/>
              </a:ln>
              <a:effectLst/>
            </p:spPr>
          </p:cxnSp>
          <p:cxnSp>
            <p:nvCxnSpPr>
              <p:cNvPr id="97" name="AutoShape 29"/>
              <p:cNvCxnSpPr>
                <a:cxnSpLocks noChangeShapeType="1"/>
                <a:stCxn id="95" idx="5"/>
                <a:endCxn id="94" idx="2"/>
              </p:cNvCxnSpPr>
              <p:nvPr/>
            </p:nvCxnSpPr>
            <p:spPr bwMode="auto">
              <a:xfrm>
                <a:off x="987" y="3125"/>
                <a:ext cx="79" cy="11"/>
              </a:xfrm>
              <a:prstGeom prst="straightConnector1">
                <a:avLst/>
              </a:prstGeom>
              <a:noFill/>
              <a:ln w="28575">
                <a:solidFill>
                  <a:srgbClr val="CC00FF"/>
                </a:solidFill>
                <a:miter lim="800000"/>
                <a:headEnd/>
                <a:tailEnd/>
              </a:ln>
              <a:effectLst/>
            </p:spPr>
          </p:cxnSp>
          <p:sp>
            <p:nvSpPr>
              <p:cNvPr id="98" name="Line 31"/>
              <p:cNvSpPr>
                <a:spLocks noChangeShapeType="1"/>
              </p:cNvSpPr>
              <p:nvPr/>
            </p:nvSpPr>
            <p:spPr bwMode="auto">
              <a:xfrm flipH="1">
                <a:off x="657" y="3067"/>
                <a:ext cx="136" cy="0"/>
              </a:xfrm>
              <a:prstGeom prst="line">
                <a:avLst/>
              </a:prstGeom>
              <a:noFill/>
              <a:ln w="28575">
                <a:solidFill>
                  <a:srgbClr val="CC00FF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cs-CZ"/>
              </a:p>
            </p:txBody>
          </p:sp>
          <p:sp>
            <p:nvSpPr>
              <p:cNvPr id="99" name="Line 35"/>
              <p:cNvSpPr>
                <a:spLocks noChangeShapeType="1"/>
              </p:cNvSpPr>
              <p:nvPr/>
            </p:nvSpPr>
            <p:spPr bwMode="auto">
              <a:xfrm flipH="1" flipV="1">
                <a:off x="295" y="3022"/>
                <a:ext cx="226" cy="45"/>
              </a:xfrm>
              <a:prstGeom prst="line">
                <a:avLst/>
              </a:prstGeom>
              <a:noFill/>
              <a:ln w="28575">
                <a:solidFill>
                  <a:srgbClr val="CC00FF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cs-CZ"/>
              </a:p>
            </p:txBody>
          </p:sp>
          <p:sp>
            <p:nvSpPr>
              <p:cNvPr id="100" name="Oval 36"/>
              <p:cNvSpPr>
                <a:spLocks noChangeArrowheads="1"/>
              </p:cNvSpPr>
              <p:nvPr/>
            </p:nvSpPr>
            <p:spPr bwMode="auto">
              <a:xfrm>
                <a:off x="476" y="2976"/>
                <a:ext cx="227" cy="227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kumimoji="1" lang="cs-CZ" sz="1200">
                    <a:solidFill>
                      <a:schemeClr val="tx1"/>
                    </a:solidFill>
                  </a:rPr>
                  <a:t>aa</a:t>
                </a:r>
                <a:r>
                  <a:rPr kumimoji="1" lang="cs-CZ" sz="1200" baseline="-25000">
                    <a:solidFill>
                      <a:schemeClr val="tx1"/>
                    </a:solidFill>
                  </a:rPr>
                  <a:t>2</a:t>
                </a:r>
                <a:endParaRPr kumimoji="1" lang="cs-CZ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Line 37"/>
              <p:cNvSpPr>
                <a:spLocks noChangeShapeType="1"/>
              </p:cNvSpPr>
              <p:nvPr/>
            </p:nvSpPr>
            <p:spPr bwMode="auto">
              <a:xfrm>
                <a:off x="158" y="2840"/>
                <a:ext cx="91" cy="91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cs-CZ"/>
              </a:p>
            </p:txBody>
          </p:sp>
          <p:sp>
            <p:nvSpPr>
              <p:cNvPr id="102" name="Oval 38"/>
              <p:cNvSpPr>
                <a:spLocks noChangeArrowheads="1"/>
              </p:cNvSpPr>
              <p:nvPr/>
            </p:nvSpPr>
            <p:spPr bwMode="auto">
              <a:xfrm>
                <a:off x="204" y="2886"/>
                <a:ext cx="227" cy="227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kumimoji="1" lang="cs-CZ" sz="1200">
                    <a:solidFill>
                      <a:schemeClr val="tx1"/>
                    </a:solidFill>
                  </a:rPr>
                  <a:t>aa</a:t>
                </a:r>
                <a:r>
                  <a:rPr kumimoji="1" lang="cs-CZ" sz="1200" baseline="-25000">
                    <a:solidFill>
                      <a:schemeClr val="tx1"/>
                    </a:solidFill>
                  </a:rPr>
                  <a:t>1</a:t>
                </a:r>
                <a:endParaRPr kumimoji="1" lang="cs-CZ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Line 48"/>
              <p:cNvSpPr>
                <a:spLocks noChangeShapeType="1"/>
              </p:cNvSpPr>
              <p:nvPr/>
            </p:nvSpPr>
            <p:spPr bwMode="auto">
              <a:xfrm>
                <a:off x="1565" y="3158"/>
                <a:ext cx="136" cy="45"/>
              </a:xfrm>
              <a:prstGeom prst="line">
                <a:avLst/>
              </a:prstGeom>
              <a:noFill/>
              <a:ln w="25400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cs-CZ"/>
              </a:p>
            </p:txBody>
          </p:sp>
          <p:sp>
            <p:nvSpPr>
              <p:cNvPr id="104" name="Text Box 49"/>
              <p:cNvSpPr txBox="1">
                <a:spLocks noChangeArrowheads="1"/>
              </p:cNvSpPr>
              <p:nvPr/>
            </p:nvSpPr>
            <p:spPr bwMode="auto">
              <a:xfrm>
                <a:off x="1610" y="3113"/>
                <a:ext cx="44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cs-CZ" sz="1200">
                    <a:solidFill>
                      <a:srgbClr val="0000FF"/>
                    </a:solidFill>
                  </a:rPr>
                  <a:t> COOH</a:t>
                </a:r>
              </a:p>
            </p:txBody>
          </p:sp>
        </p:grpSp>
      </p:grpSp>
      <p:grpSp>
        <p:nvGrpSpPr>
          <p:cNvPr id="105" name="Group 110"/>
          <p:cNvGrpSpPr>
            <a:grpSpLocks noChangeAspect="1"/>
          </p:cNvGrpSpPr>
          <p:nvPr/>
        </p:nvGrpSpPr>
        <p:grpSpPr bwMode="auto">
          <a:xfrm>
            <a:off x="1907704" y="2276872"/>
            <a:ext cx="1530350" cy="1406525"/>
            <a:chOff x="952" y="2585"/>
            <a:chExt cx="482" cy="443"/>
          </a:xfrm>
        </p:grpSpPr>
        <p:grpSp>
          <p:nvGrpSpPr>
            <p:cNvPr id="106" name="Group 111"/>
            <p:cNvGrpSpPr>
              <a:grpSpLocks noChangeAspect="1"/>
            </p:cNvGrpSpPr>
            <p:nvPr/>
          </p:nvGrpSpPr>
          <p:grpSpPr bwMode="auto">
            <a:xfrm>
              <a:off x="952" y="2585"/>
              <a:ext cx="476" cy="283"/>
              <a:chOff x="1927" y="1792"/>
              <a:chExt cx="476" cy="283"/>
            </a:xfrm>
          </p:grpSpPr>
          <p:sp>
            <p:nvSpPr>
              <p:cNvPr id="112" name="Freeform 112"/>
              <p:cNvSpPr>
                <a:spLocks noChangeAspect="1"/>
              </p:cNvSpPr>
              <p:nvPr/>
            </p:nvSpPr>
            <p:spPr bwMode="auto">
              <a:xfrm>
                <a:off x="1927" y="1792"/>
                <a:ext cx="476" cy="269"/>
              </a:xfrm>
              <a:custGeom>
                <a:avLst/>
                <a:gdLst/>
                <a:ahLst/>
                <a:cxnLst>
                  <a:cxn ang="0">
                    <a:pos x="438" y="30"/>
                  </a:cxn>
                  <a:cxn ang="0">
                    <a:pos x="256" y="30"/>
                  </a:cxn>
                  <a:cxn ang="0">
                    <a:pos x="166" y="120"/>
                  </a:cxn>
                  <a:cxn ang="0">
                    <a:pos x="30" y="347"/>
                  </a:cxn>
                  <a:cxn ang="0">
                    <a:pos x="75" y="574"/>
                  </a:cxn>
                  <a:cxn ang="0">
                    <a:pos x="483" y="619"/>
                  </a:cxn>
                  <a:cxn ang="0">
                    <a:pos x="846" y="529"/>
                  </a:cxn>
                  <a:cxn ang="0">
                    <a:pos x="755" y="211"/>
                  </a:cxn>
                  <a:cxn ang="0">
                    <a:pos x="619" y="30"/>
                  </a:cxn>
                  <a:cxn ang="0">
                    <a:pos x="347" y="30"/>
                  </a:cxn>
                </a:cxnLst>
                <a:rect l="0" t="0" r="r" b="b"/>
                <a:pathLst>
                  <a:path w="891" h="626">
                    <a:moveTo>
                      <a:pt x="438" y="30"/>
                    </a:moveTo>
                    <a:cubicBezTo>
                      <a:pt x="369" y="22"/>
                      <a:pt x="301" y="15"/>
                      <a:pt x="256" y="30"/>
                    </a:cubicBezTo>
                    <a:cubicBezTo>
                      <a:pt x="211" y="45"/>
                      <a:pt x="204" y="67"/>
                      <a:pt x="166" y="120"/>
                    </a:cubicBezTo>
                    <a:cubicBezTo>
                      <a:pt x="128" y="173"/>
                      <a:pt x="45" y="271"/>
                      <a:pt x="30" y="347"/>
                    </a:cubicBezTo>
                    <a:cubicBezTo>
                      <a:pt x="15" y="423"/>
                      <a:pt x="0" y="529"/>
                      <a:pt x="75" y="574"/>
                    </a:cubicBezTo>
                    <a:cubicBezTo>
                      <a:pt x="150" y="619"/>
                      <a:pt x="355" y="626"/>
                      <a:pt x="483" y="619"/>
                    </a:cubicBezTo>
                    <a:cubicBezTo>
                      <a:pt x="611" y="612"/>
                      <a:pt x="801" y="597"/>
                      <a:pt x="846" y="529"/>
                    </a:cubicBezTo>
                    <a:cubicBezTo>
                      <a:pt x="891" y="461"/>
                      <a:pt x="793" y="294"/>
                      <a:pt x="755" y="211"/>
                    </a:cubicBezTo>
                    <a:cubicBezTo>
                      <a:pt x="717" y="128"/>
                      <a:pt x="687" y="60"/>
                      <a:pt x="619" y="30"/>
                    </a:cubicBezTo>
                    <a:cubicBezTo>
                      <a:pt x="551" y="0"/>
                      <a:pt x="449" y="15"/>
                      <a:pt x="347" y="30"/>
                    </a:cubicBezTo>
                  </a:path>
                </a:pathLst>
              </a:custGeom>
              <a:solidFill>
                <a:srgbClr val="009900"/>
              </a:solidFill>
              <a:ln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3600" tIns="0" rIns="3600" bIns="0"/>
              <a:lstStyle/>
              <a:p>
                <a:endParaRPr lang="cs-CZ"/>
              </a:p>
            </p:txBody>
          </p:sp>
          <p:sp>
            <p:nvSpPr>
              <p:cNvPr id="113" name="Arc 113"/>
              <p:cNvSpPr>
                <a:spLocks noChangeAspect="1"/>
              </p:cNvSpPr>
              <p:nvPr/>
            </p:nvSpPr>
            <p:spPr bwMode="auto">
              <a:xfrm flipH="1">
                <a:off x="2001" y="1933"/>
                <a:ext cx="113" cy="142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19 h 21600"/>
                  <a:gd name="T2" fmla="*/ 43197 w 43197"/>
                  <a:gd name="T3" fmla="*/ 21600 h 21600"/>
                  <a:gd name="T4" fmla="*/ 21597 w 431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cs-CZ" sz="1600"/>
                  <a:t>E</a:t>
                </a:r>
              </a:p>
            </p:txBody>
          </p:sp>
          <p:sp>
            <p:nvSpPr>
              <p:cNvPr id="114" name="Arc 114"/>
              <p:cNvSpPr>
                <a:spLocks noChangeAspect="1"/>
              </p:cNvSpPr>
              <p:nvPr/>
            </p:nvSpPr>
            <p:spPr bwMode="auto">
              <a:xfrm flipH="1">
                <a:off x="2114" y="1933"/>
                <a:ext cx="113" cy="142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19 h 21600"/>
                  <a:gd name="T2" fmla="*/ 43197 w 43197"/>
                  <a:gd name="T3" fmla="*/ 21600 h 21600"/>
                  <a:gd name="T4" fmla="*/ 21597 w 431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cs-CZ" sz="1600"/>
                  <a:t>P</a:t>
                </a:r>
              </a:p>
            </p:txBody>
          </p:sp>
          <p:sp>
            <p:nvSpPr>
              <p:cNvPr id="115" name="Arc 115"/>
              <p:cNvSpPr>
                <a:spLocks noChangeAspect="1"/>
              </p:cNvSpPr>
              <p:nvPr/>
            </p:nvSpPr>
            <p:spPr bwMode="auto">
              <a:xfrm flipH="1">
                <a:off x="2227" y="1933"/>
                <a:ext cx="113" cy="142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19 h 21600"/>
                  <a:gd name="T2" fmla="*/ 43197 w 43197"/>
                  <a:gd name="T3" fmla="*/ 21600 h 21600"/>
                  <a:gd name="T4" fmla="*/ 21597 w 431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cs-CZ" sz="1600"/>
                  <a:t>A</a:t>
                </a:r>
              </a:p>
            </p:txBody>
          </p:sp>
        </p:grpSp>
        <p:grpSp>
          <p:nvGrpSpPr>
            <p:cNvPr id="107" name="Group 116"/>
            <p:cNvGrpSpPr>
              <a:grpSpLocks noChangeAspect="1"/>
            </p:cNvGrpSpPr>
            <p:nvPr/>
          </p:nvGrpSpPr>
          <p:grpSpPr bwMode="auto">
            <a:xfrm>
              <a:off x="957" y="2845"/>
              <a:ext cx="477" cy="183"/>
              <a:chOff x="797" y="355"/>
              <a:chExt cx="477" cy="183"/>
            </a:xfrm>
          </p:grpSpPr>
          <p:sp>
            <p:nvSpPr>
              <p:cNvPr id="108" name="AutoShape 117"/>
              <p:cNvSpPr>
                <a:spLocks noChangeAspect="1" noChangeArrowheads="1"/>
              </p:cNvSpPr>
              <p:nvPr/>
            </p:nvSpPr>
            <p:spPr bwMode="auto">
              <a:xfrm>
                <a:off x="797" y="360"/>
                <a:ext cx="477" cy="178"/>
              </a:xfrm>
              <a:prstGeom prst="roundRect">
                <a:avLst>
                  <a:gd name="adj" fmla="val 43171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3600" tIns="0" rIns="3600" bIns="0" anchor="ctr"/>
              <a:lstStyle/>
              <a:p>
                <a:endParaRPr lang="cs-CZ"/>
              </a:p>
            </p:txBody>
          </p:sp>
          <p:sp>
            <p:nvSpPr>
              <p:cNvPr id="109" name="Arc 118"/>
              <p:cNvSpPr>
                <a:spLocks noChangeAspect="1"/>
              </p:cNvSpPr>
              <p:nvPr/>
            </p:nvSpPr>
            <p:spPr bwMode="auto">
              <a:xfrm rot="10800000" flipH="1">
                <a:off x="867" y="355"/>
                <a:ext cx="113" cy="56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19 h 21600"/>
                  <a:gd name="T2" fmla="*/ 43197 w 43197"/>
                  <a:gd name="T3" fmla="*/ 21600 h 21600"/>
                  <a:gd name="T4" fmla="*/ 21597 w 431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0" name="Arc 119"/>
              <p:cNvSpPr>
                <a:spLocks noChangeAspect="1"/>
              </p:cNvSpPr>
              <p:nvPr/>
            </p:nvSpPr>
            <p:spPr bwMode="auto">
              <a:xfrm rot="10800000" flipH="1">
                <a:off x="980" y="355"/>
                <a:ext cx="113" cy="71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19 h 21600"/>
                  <a:gd name="T2" fmla="*/ 43197 w 43197"/>
                  <a:gd name="T3" fmla="*/ 21600 h 21600"/>
                  <a:gd name="T4" fmla="*/ 21597 w 431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1" name="Arc 120"/>
              <p:cNvSpPr>
                <a:spLocks noChangeAspect="1"/>
              </p:cNvSpPr>
              <p:nvPr/>
            </p:nvSpPr>
            <p:spPr bwMode="auto">
              <a:xfrm rot="10800000" flipH="1">
                <a:off x="1093" y="355"/>
                <a:ext cx="113" cy="71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19 h 21600"/>
                  <a:gd name="T2" fmla="*/ 43197 w 43197"/>
                  <a:gd name="T3" fmla="*/ 21600 h 21600"/>
                  <a:gd name="T4" fmla="*/ 21597 w 431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  <p:grpSp>
        <p:nvGrpSpPr>
          <p:cNvPr id="116" name="Group 121"/>
          <p:cNvGrpSpPr>
            <a:grpSpLocks noChangeAspect="1"/>
          </p:cNvGrpSpPr>
          <p:nvPr/>
        </p:nvGrpSpPr>
        <p:grpSpPr bwMode="auto">
          <a:xfrm>
            <a:off x="2437929" y="2654697"/>
            <a:ext cx="434975" cy="577850"/>
            <a:chOff x="1156" y="2205"/>
            <a:chExt cx="274" cy="363"/>
          </a:xfrm>
        </p:grpSpPr>
        <p:sp>
          <p:nvSpPr>
            <p:cNvPr id="117" name="AutoShape 122"/>
            <p:cNvSpPr>
              <a:spLocks noChangeAspect="1" noChangeArrowheads="1"/>
            </p:cNvSpPr>
            <p:nvPr/>
          </p:nvSpPr>
          <p:spPr bwMode="auto">
            <a:xfrm>
              <a:off x="1224" y="2205"/>
              <a:ext cx="136" cy="273"/>
            </a:xfrm>
            <a:prstGeom prst="roundRect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lIns="3600" tIns="0" rIns="3600" bIns="0" anchor="ctr"/>
            <a:lstStyle/>
            <a:p>
              <a:endParaRPr lang="cs-CZ"/>
            </a:p>
          </p:txBody>
        </p:sp>
        <p:sp>
          <p:nvSpPr>
            <p:cNvPr id="118" name="AutoShape 123"/>
            <p:cNvSpPr>
              <a:spLocks noChangeAspect="1" noChangeArrowheads="1"/>
            </p:cNvSpPr>
            <p:nvPr/>
          </p:nvSpPr>
          <p:spPr bwMode="auto">
            <a:xfrm rot="16200000">
              <a:off x="1225" y="2318"/>
              <a:ext cx="136" cy="274"/>
            </a:xfrm>
            <a:prstGeom prst="roundRect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lIns="3600" tIns="0" rIns="3600" bIns="0" anchor="ctr"/>
            <a:lstStyle/>
            <a:p>
              <a:endParaRPr lang="cs-CZ"/>
            </a:p>
          </p:txBody>
        </p:sp>
        <p:sp>
          <p:nvSpPr>
            <p:cNvPr id="119" name="Oval 124"/>
            <p:cNvSpPr>
              <a:spLocks noChangeAspect="1" noChangeArrowheads="1"/>
            </p:cNvSpPr>
            <p:nvPr/>
          </p:nvSpPr>
          <p:spPr bwMode="auto">
            <a:xfrm>
              <a:off x="1202" y="2523"/>
              <a:ext cx="45" cy="45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lIns="3600" tIns="0" rIns="3600" bIns="0" anchor="ctr"/>
            <a:lstStyle/>
            <a:p>
              <a:endParaRPr lang="cs-CZ"/>
            </a:p>
          </p:txBody>
        </p:sp>
        <p:sp>
          <p:nvSpPr>
            <p:cNvPr id="120" name="Oval 125"/>
            <p:cNvSpPr>
              <a:spLocks noChangeAspect="1" noChangeArrowheads="1"/>
            </p:cNvSpPr>
            <p:nvPr/>
          </p:nvSpPr>
          <p:spPr bwMode="auto">
            <a:xfrm>
              <a:off x="1338" y="2523"/>
              <a:ext cx="45" cy="45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lIns="3600" tIns="0" rIns="3600" bIns="0" anchor="ctr"/>
            <a:lstStyle/>
            <a:p>
              <a:endParaRPr lang="cs-CZ"/>
            </a:p>
          </p:txBody>
        </p:sp>
        <p:sp>
          <p:nvSpPr>
            <p:cNvPr id="121" name="Oval 126"/>
            <p:cNvSpPr>
              <a:spLocks noChangeAspect="1" noChangeArrowheads="1"/>
            </p:cNvSpPr>
            <p:nvPr/>
          </p:nvSpPr>
          <p:spPr bwMode="auto">
            <a:xfrm>
              <a:off x="1269" y="2523"/>
              <a:ext cx="45" cy="45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lIns="3600" tIns="0" rIns="3600" bIns="0" anchor="ctr"/>
            <a:lstStyle/>
            <a:p>
              <a:endParaRPr lang="cs-CZ"/>
            </a:p>
          </p:txBody>
        </p:sp>
      </p:grpSp>
      <p:sp>
        <p:nvSpPr>
          <p:cNvPr id="122" name="Line 127"/>
          <p:cNvSpPr>
            <a:spLocks noChangeAspect="1" noChangeShapeType="1"/>
          </p:cNvSpPr>
          <p:nvPr/>
        </p:nvSpPr>
        <p:spPr bwMode="auto">
          <a:xfrm>
            <a:off x="2669704" y="2549922"/>
            <a:ext cx="0" cy="142875"/>
          </a:xfrm>
          <a:prstGeom prst="line">
            <a:avLst/>
          </a:prstGeom>
          <a:noFill/>
          <a:ln w="254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lIns="3600" tIns="0" rIns="3600" bIns="0"/>
          <a:lstStyle/>
          <a:p>
            <a:endParaRPr lang="cs-CZ"/>
          </a:p>
        </p:txBody>
      </p:sp>
      <p:sp>
        <p:nvSpPr>
          <p:cNvPr id="123" name="Oval 128"/>
          <p:cNvSpPr>
            <a:spLocks noChangeAspect="1" noChangeArrowheads="1"/>
          </p:cNvSpPr>
          <p:nvPr/>
        </p:nvSpPr>
        <p:spPr bwMode="auto">
          <a:xfrm>
            <a:off x="2485554" y="2232422"/>
            <a:ext cx="358775" cy="358775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lIns="3600" tIns="0" rIns="3600" bIns="0" anchor="ctr"/>
          <a:lstStyle/>
          <a:p>
            <a:pPr algn="ctr"/>
            <a:r>
              <a:rPr kumimoji="1" lang="cs-CZ" sz="1200">
                <a:solidFill>
                  <a:schemeClr val="tx1"/>
                </a:solidFill>
              </a:rPr>
              <a:t>aa</a:t>
            </a:r>
            <a:r>
              <a:rPr kumimoji="1" lang="cs-CZ" sz="1200" baseline="-25000">
                <a:solidFill>
                  <a:schemeClr val="tx1"/>
                </a:solidFill>
              </a:rPr>
              <a:t>5</a:t>
            </a:r>
            <a:endParaRPr kumimoji="1" lang="cs-CZ" sz="1200">
              <a:solidFill>
                <a:schemeClr val="tx1"/>
              </a:solidFill>
            </a:endParaRPr>
          </a:p>
        </p:txBody>
      </p:sp>
      <p:sp>
        <p:nvSpPr>
          <p:cNvPr id="124" name="Oval 129"/>
          <p:cNvSpPr>
            <a:spLocks noChangeAspect="1" noChangeArrowheads="1"/>
          </p:cNvSpPr>
          <p:nvPr/>
        </p:nvSpPr>
        <p:spPr bwMode="auto">
          <a:xfrm>
            <a:off x="2053754" y="2232422"/>
            <a:ext cx="361950" cy="358775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lIns="3600" tIns="0" rIns="3600" bIns="0" anchor="ctr"/>
          <a:lstStyle/>
          <a:p>
            <a:pPr algn="ctr"/>
            <a:r>
              <a:rPr kumimoji="1" lang="cs-CZ" sz="1200">
                <a:solidFill>
                  <a:schemeClr val="tx1"/>
                </a:solidFill>
              </a:rPr>
              <a:t>aa</a:t>
            </a:r>
            <a:r>
              <a:rPr kumimoji="1" lang="cs-CZ" sz="1200" baseline="-25000">
                <a:solidFill>
                  <a:schemeClr val="tx1"/>
                </a:solidFill>
              </a:rPr>
              <a:t>4</a:t>
            </a:r>
            <a:endParaRPr kumimoji="1" lang="cs-CZ" sz="1200">
              <a:solidFill>
                <a:schemeClr val="tx1"/>
              </a:solidFill>
            </a:endParaRPr>
          </a:p>
        </p:txBody>
      </p:sp>
      <p:sp>
        <p:nvSpPr>
          <p:cNvPr id="125" name="Oval 130"/>
          <p:cNvSpPr>
            <a:spLocks noChangeAspect="1" noChangeArrowheads="1"/>
          </p:cNvSpPr>
          <p:nvPr/>
        </p:nvSpPr>
        <p:spPr bwMode="auto">
          <a:xfrm>
            <a:off x="1620366" y="2086372"/>
            <a:ext cx="360363" cy="36195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lIns="3600" tIns="0" rIns="3600" bIns="0" anchor="ctr"/>
          <a:lstStyle/>
          <a:p>
            <a:pPr algn="ctr"/>
            <a:r>
              <a:rPr kumimoji="1" lang="cs-CZ" sz="1200">
                <a:solidFill>
                  <a:schemeClr val="tx1"/>
                </a:solidFill>
              </a:rPr>
              <a:t>aa</a:t>
            </a:r>
            <a:r>
              <a:rPr kumimoji="1" lang="cs-CZ" sz="1200" baseline="-25000">
                <a:solidFill>
                  <a:schemeClr val="tx1"/>
                </a:solidFill>
              </a:rPr>
              <a:t>3</a:t>
            </a:r>
            <a:endParaRPr kumimoji="1" lang="cs-CZ" sz="1200">
              <a:solidFill>
                <a:schemeClr val="tx1"/>
              </a:solidFill>
            </a:endParaRPr>
          </a:p>
        </p:txBody>
      </p:sp>
      <p:cxnSp>
        <p:nvCxnSpPr>
          <p:cNvPr id="126" name="AutoShape 131"/>
          <p:cNvCxnSpPr>
            <a:cxnSpLocks noChangeAspect="1" noChangeShapeType="1"/>
            <a:stCxn id="124" idx="6"/>
            <a:endCxn id="123" idx="2"/>
          </p:cNvCxnSpPr>
          <p:nvPr/>
        </p:nvCxnSpPr>
        <p:spPr bwMode="auto">
          <a:xfrm>
            <a:off x="2415704" y="2413397"/>
            <a:ext cx="69850" cy="0"/>
          </a:xfrm>
          <a:prstGeom prst="straightConnector1">
            <a:avLst/>
          </a:prstGeom>
          <a:noFill/>
          <a:ln w="28575">
            <a:solidFill>
              <a:srgbClr val="CC00FF"/>
            </a:solidFill>
            <a:miter lim="800000"/>
            <a:headEnd/>
            <a:tailEnd/>
          </a:ln>
          <a:effectLst/>
        </p:spPr>
      </p:cxnSp>
      <p:cxnSp>
        <p:nvCxnSpPr>
          <p:cNvPr id="127" name="AutoShape 132"/>
          <p:cNvCxnSpPr>
            <a:cxnSpLocks noChangeAspect="1" noChangeShapeType="1"/>
            <a:stCxn id="125" idx="5"/>
            <a:endCxn id="124" idx="2"/>
          </p:cNvCxnSpPr>
          <p:nvPr/>
        </p:nvCxnSpPr>
        <p:spPr bwMode="auto">
          <a:xfrm>
            <a:off x="1926754" y="2394347"/>
            <a:ext cx="127000" cy="19050"/>
          </a:xfrm>
          <a:prstGeom prst="straightConnector1">
            <a:avLst/>
          </a:prstGeom>
          <a:noFill/>
          <a:ln w="28575">
            <a:solidFill>
              <a:srgbClr val="CC00FF"/>
            </a:solidFill>
            <a:miter lim="800000"/>
            <a:headEnd/>
            <a:tailEnd/>
          </a:ln>
          <a:effectLst/>
        </p:spPr>
      </p:cxnSp>
      <p:sp>
        <p:nvSpPr>
          <p:cNvPr id="128" name="Line 133"/>
          <p:cNvSpPr>
            <a:spLocks noChangeAspect="1" noChangeShapeType="1"/>
          </p:cNvSpPr>
          <p:nvPr/>
        </p:nvSpPr>
        <p:spPr bwMode="auto">
          <a:xfrm flipH="1">
            <a:off x="1404466" y="2302272"/>
            <a:ext cx="215900" cy="0"/>
          </a:xfrm>
          <a:prstGeom prst="line">
            <a:avLst/>
          </a:prstGeom>
          <a:noFill/>
          <a:ln w="28575">
            <a:solidFill>
              <a:srgbClr val="CC00FF"/>
            </a:solidFill>
            <a:miter lim="800000"/>
            <a:headEnd/>
            <a:tailEnd/>
          </a:ln>
          <a:effectLst/>
        </p:spPr>
        <p:txBody>
          <a:bodyPr wrap="none" lIns="3600" tIns="0" rIns="3600" bIns="0"/>
          <a:lstStyle/>
          <a:p>
            <a:endParaRPr lang="cs-CZ"/>
          </a:p>
        </p:txBody>
      </p:sp>
      <p:sp>
        <p:nvSpPr>
          <p:cNvPr id="129" name="Line 134"/>
          <p:cNvSpPr>
            <a:spLocks noChangeAspect="1" noChangeShapeType="1"/>
          </p:cNvSpPr>
          <p:nvPr/>
        </p:nvSpPr>
        <p:spPr bwMode="auto">
          <a:xfrm flipH="1" flipV="1">
            <a:off x="829791" y="2232422"/>
            <a:ext cx="358775" cy="69850"/>
          </a:xfrm>
          <a:prstGeom prst="line">
            <a:avLst/>
          </a:prstGeom>
          <a:noFill/>
          <a:ln w="28575">
            <a:solidFill>
              <a:srgbClr val="CC00FF"/>
            </a:solidFill>
            <a:miter lim="800000"/>
            <a:headEnd/>
            <a:tailEnd/>
          </a:ln>
          <a:effectLst/>
        </p:spPr>
        <p:txBody>
          <a:bodyPr wrap="none" lIns="3600" tIns="0" rIns="3600" bIns="0"/>
          <a:lstStyle/>
          <a:p>
            <a:endParaRPr lang="cs-CZ"/>
          </a:p>
        </p:txBody>
      </p:sp>
      <p:sp>
        <p:nvSpPr>
          <p:cNvPr id="130" name="Oval 135"/>
          <p:cNvSpPr>
            <a:spLocks noChangeAspect="1" noChangeArrowheads="1"/>
          </p:cNvSpPr>
          <p:nvPr/>
        </p:nvSpPr>
        <p:spPr bwMode="auto">
          <a:xfrm>
            <a:off x="1118716" y="2159397"/>
            <a:ext cx="358775" cy="358775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lIns="3600" tIns="0" rIns="3600" bIns="0" anchor="ctr"/>
          <a:lstStyle/>
          <a:p>
            <a:pPr algn="ctr"/>
            <a:r>
              <a:rPr kumimoji="1" lang="cs-CZ" sz="1200">
                <a:solidFill>
                  <a:schemeClr val="tx1"/>
                </a:solidFill>
              </a:rPr>
              <a:t>aa</a:t>
            </a:r>
            <a:r>
              <a:rPr kumimoji="1" lang="cs-CZ" sz="1200" baseline="-25000">
                <a:solidFill>
                  <a:schemeClr val="tx1"/>
                </a:solidFill>
              </a:rPr>
              <a:t>2</a:t>
            </a:r>
            <a:endParaRPr kumimoji="1" lang="cs-CZ" sz="1200">
              <a:solidFill>
                <a:schemeClr val="tx1"/>
              </a:solidFill>
            </a:endParaRPr>
          </a:p>
        </p:txBody>
      </p:sp>
      <p:sp>
        <p:nvSpPr>
          <p:cNvPr id="131" name="Line 136"/>
          <p:cNvSpPr>
            <a:spLocks noChangeAspect="1" noChangeShapeType="1"/>
          </p:cNvSpPr>
          <p:nvPr/>
        </p:nvSpPr>
        <p:spPr bwMode="auto">
          <a:xfrm>
            <a:off x="613891" y="1943497"/>
            <a:ext cx="142875" cy="142875"/>
          </a:xfrm>
          <a:prstGeom prst="line">
            <a:avLst/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lIns="3600" tIns="0" rIns="3600" bIns="0"/>
          <a:lstStyle/>
          <a:p>
            <a:endParaRPr lang="cs-CZ"/>
          </a:p>
        </p:txBody>
      </p:sp>
      <p:sp>
        <p:nvSpPr>
          <p:cNvPr id="132" name="Oval 137"/>
          <p:cNvSpPr>
            <a:spLocks noChangeAspect="1" noChangeArrowheads="1"/>
          </p:cNvSpPr>
          <p:nvPr/>
        </p:nvSpPr>
        <p:spPr bwMode="auto">
          <a:xfrm>
            <a:off x="686916" y="2016522"/>
            <a:ext cx="358775" cy="358775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lIns="3600" tIns="0" rIns="3600" bIns="0" anchor="ctr"/>
          <a:lstStyle/>
          <a:p>
            <a:pPr algn="ctr"/>
            <a:r>
              <a:rPr kumimoji="1" lang="cs-CZ" sz="1200">
                <a:solidFill>
                  <a:schemeClr val="tx1"/>
                </a:solidFill>
              </a:rPr>
              <a:t>aa</a:t>
            </a:r>
            <a:r>
              <a:rPr kumimoji="1" lang="cs-CZ" sz="1200" baseline="-25000">
                <a:solidFill>
                  <a:schemeClr val="tx1"/>
                </a:solidFill>
              </a:rPr>
              <a:t>1</a:t>
            </a:r>
            <a:endParaRPr kumimoji="1" lang="cs-CZ" sz="1200">
              <a:solidFill>
                <a:schemeClr val="tx1"/>
              </a:solidFill>
            </a:endParaRPr>
          </a:p>
        </p:txBody>
      </p:sp>
      <p:sp>
        <p:nvSpPr>
          <p:cNvPr id="133" name="Text Box 76"/>
          <p:cNvSpPr txBox="1">
            <a:spLocks noChangeArrowheads="1"/>
          </p:cNvSpPr>
          <p:nvPr/>
        </p:nvSpPr>
        <p:spPr bwMode="auto">
          <a:xfrm>
            <a:off x="7279804" y="3207147"/>
            <a:ext cx="7858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cs-CZ" sz="1600">
                <a:solidFill>
                  <a:srgbClr val="3366FF"/>
                </a:solidFill>
              </a:rPr>
              <a:t>mRNA</a:t>
            </a:r>
          </a:p>
        </p:txBody>
      </p:sp>
      <p:sp>
        <p:nvSpPr>
          <p:cNvPr id="134" name="Text Box 87"/>
          <p:cNvSpPr txBox="1">
            <a:spLocks noChangeArrowheads="1"/>
          </p:cNvSpPr>
          <p:nvPr/>
        </p:nvSpPr>
        <p:spPr bwMode="auto">
          <a:xfrm>
            <a:off x="2793529" y="3159522"/>
            <a:ext cx="4651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cs-CZ" sz="1000">
                <a:solidFill>
                  <a:srgbClr val="FF0000"/>
                </a:solidFill>
              </a:rPr>
              <a:t>UAA</a:t>
            </a:r>
          </a:p>
        </p:txBody>
      </p:sp>
      <p:sp>
        <p:nvSpPr>
          <p:cNvPr id="135" name="Line 101"/>
          <p:cNvSpPr>
            <a:spLocks noChangeShapeType="1"/>
          </p:cNvSpPr>
          <p:nvPr/>
        </p:nvSpPr>
        <p:spPr bwMode="auto">
          <a:xfrm flipV="1">
            <a:off x="4923954" y="1287859"/>
            <a:ext cx="719137" cy="431800"/>
          </a:xfrm>
          <a:prstGeom prst="line">
            <a:avLst/>
          </a:prstGeom>
          <a:noFill/>
          <a:ln w="25400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36" name="Text Box 102"/>
          <p:cNvSpPr txBox="1">
            <a:spLocks noChangeArrowheads="1"/>
          </p:cNvSpPr>
          <p:nvPr/>
        </p:nvSpPr>
        <p:spPr bwMode="auto">
          <a:xfrm>
            <a:off x="5643091" y="1070372"/>
            <a:ext cx="1682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cs-CZ">
                <a:solidFill>
                  <a:srgbClr val="CC00FF"/>
                </a:solidFill>
              </a:rPr>
              <a:t>Uvolňovací faktor</a:t>
            </a:r>
          </a:p>
        </p:txBody>
      </p:sp>
      <p:grpSp>
        <p:nvGrpSpPr>
          <p:cNvPr id="137" name="Group 139"/>
          <p:cNvGrpSpPr>
            <a:grpSpLocks noChangeAspect="1"/>
          </p:cNvGrpSpPr>
          <p:nvPr/>
        </p:nvGrpSpPr>
        <p:grpSpPr bwMode="auto">
          <a:xfrm>
            <a:off x="4563591" y="1548209"/>
            <a:ext cx="361950" cy="466725"/>
            <a:chOff x="4694" y="1447"/>
            <a:chExt cx="91" cy="119"/>
          </a:xfrm>
        </p:grpSpPr>
        <p:sp>
          <p:nvSpPr>
            <p:cNvPr id="138" name="Arc 140"/>
            <p:cNvSpPr>
              <a:spLocks noChangeAspect="1"/>
            </p:cNvSpPr>
            <p:nvPr/>
          </p:nvSpPr>
          <p:spPr bwMode="auto">
            <a:xfrm rot="10800000" flipH="1" flipV="1">
              <a:off x="4694" y="1447"/>
              <a:ext cx="91" cy="11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 w 43200"/>
                <a:gd name="T1" fmla="*/ 21880 h 21880"/>
                <a:gd name="T2" fmla="*/ 43200 w 43200"/>
                <a:gd name="T3" fmla="*/ 21600 h 21880"/>
                <a:gd name="T4" fmla="*/ 21600 w 43200"/>
                <a:gd name="T5" fmla="*/ 21600 h 218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880" fill="none" extrusionOk="0">
                  <a:moveTo>
                    <a:pt x="1" y="21880"/>
                  </a:moveTo>
                  <a:cubicBezTo>
                    <a:pt x="0" y="21786"/>
                    <a:pt x="0" y="216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80" stroke="0" extrusionOk="0">
                  <a:moveTo>
                    <a:pt x="1" y="21880"/>
                  </a:moveTo>
                  <a:cubicBezTo>
                    <a:pt x="0" y="21786"/>
                    <a:pt x="0" y="216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 useBgFill="1">
          <p:nvSpPr>
            <p:cNvPr id="139" name="Arc 141"/>
            <p:cNvSpPr>
              <a:spLocks noChangeAspect="1"/>
            </p:cNvSpPr>
            <p:nvPr/>
          </p:nvSpPr>
          <p:spPr bwMode="auto">
            <a:xfrm rot="10800000" flipH="1" flipV="1">
              <a:off x="4694" y="1539"/>
              <a:ext cx="30" cy="2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 w 43200"/>
                <a:gd name="T1" fmla="*/ 21880 h 21880"/>
                <a:gd name="T2" fmla="*/ 43200 w 43200"/>
                <a:gd name="T3" fmla="*/ 21600 h 21880"/>
                <a:gd name="T4" fmla="*/ 21600 w 43200"/>
                <a:gd name="T5" fmla="*/ 21600 h 218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880" fill="none" extrusionOk="0">
                  <a:moveTo>
                    <a:pt x="1" y="21880"/>
                  </a:moveTo>
                  <a:cubicBezTo>
                    <a:pt x="0" y="21786"/>
                    <a:pt x="0" y="216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80" stroke="0" extrusionOk="0">
                  <a:moveTo>
                    <a:pt x="1" y="21880"/>
                  </a:moveTo>
                  <a:cubicBezTo>
                    <a:pt x="0" y="21786"/>
                    <a:pt x="0" y="216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 useBgFill="1">
          <p:nvSpPr>
            <p:cNvPr id="140" name="Arc 142"/>
            <p:cNvSpPr>
              <a:spLocks noChangeAspect="1"/>
            </p:cNvSpPr>
            <p:nvPr/>
          </p:nvSpPr>
          <p:spPr bwMode="auto">
            <a:xfrm rot="10800000" flipH="1" flipV="1">
              <a:off x="4723" y="1539"/>
              <a:ext cx="30" cy="2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 w 43200"/>
                <a:gd name="T1" fmla="*/ 21880 h 21880"/>
                <a:gd name="T2" fmla="*/ 43200 w 43200"/>
                <a:gd name="T3" fmla="*/ 21600 h 21880"/>
                <a:gd name="T4" fmla="*/ 21600 w 43200"/>
                <a:gd name="T5" fmla="*/ 21600 h 218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880" fill="none" extrusionOk="0">
                  <a:moveTo>
                    <a:pt x="1" y="21880"/>
                  </a:moveTo>
                  <a:cubicBezTo>
                    <a:pt x="0" y="21786"/>
                    <a:pt x="0" y="216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80" stroke="0" extrusionOk="0">
                  <a:moveTo>
                    <a:pt x="1" y="21880"/>
                  </a:moveTo>
                  <a:cubicBezTo>
                    <a:pt x="0" y="21786"/>
                    <a:pt x="0" y="216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 useBgFill="1">
          <p:nvSpPr>
            <p:cNvPr id="141" name="Arc 143"/>
            <p:cNvSpPr>
              <a:spLocks noChangeAspect="1"/>
            </p:cNvSpPr>
            <p:nvPr/>
          </p:nvSpPr>
          <p:spPr bwMode="auto">
            <a:xfrm rot="10800000" flipH="1" flipV="1">
              <a:off x="4753" y="1539"/>
              <a:ext cx="30" cy="2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 w 43200"/>
                <a:gd name="T1" fmla="*/ 21880 h 21880"/>
                <a:gd name="T2" fmla="*/ 43200 w 43200"/>
                <a:gd name="T3" fmla="*/ 21600 h 21880"/>
                <a:gd name="T4" fmla="*/ 21600 w 43200"/>
                <a:gd name="T5" fmla="*/ 21600 h 218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880" fill="none" extrusionOk="0">
                  <a:moveTo>
                    <a:pt x="1" y="21880"/>
                  </a:moveTo>
                  <a:cubicBezTo>
                    <a:pt x="0" y="21786"/>
                    <a:pt x="0" y="216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80" stroke="0" extrusionOk="0">
                  <a:moveTo>
                    <a:pt x="1" y="21880"/>
                  </a:moveTo>
                  <a:cubicBezTo>
                    <a:pt x="0" y="21786"/>
                    <a:pt x="0" y="216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43" name="Line 33"/>
          <p:cNvSpPr>
            <a:spLocks noChangeShapeType="1"/>
          </p:cNvSpPr>
          <p:nvPr/>
        </p:nvSpPr>
        <p:spPr bwMode="auto">
          <a:xfrm flipV="1">
            <a:off x="395288" y="3212976"/>
            <a:ext cx="8064500" cy="0"/>
          </a:xfrm>
          <a:prstGeom prst="line">
            <a:avLst/>
          </a:prstGeom>
          <a:noFill/>
          <a:ln w="2857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44" name="Text Box 6"/>
          <p:cNvSpPr txBox="1">
            <a:spLocks noChangeArrowheads="1"/>
          </p:cNvSpPr>
          <p:nvPr/>
        </p:nvSpPr>
        <p:spPr bwMode="auto">
          <a:xfrm>
            <a:off x="8532440" y="3068960"/>
            <a:ext cx="396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cs-CZ" sz="1600" dirty="0">
                <a:solidFill>
                  <a:schemeClr val="tx1"/>
                </a:solidFill>
              </a:rPr>
              <a:t>3'</a:t>
            </a:r>
          </a:p>
        </p:txBody>
      </p:sp>
      <p:sp>
        <p:nvSpPr>
          <p:cNvPr id="145" name="Text Box 49"/>
          <p:cNvSpPr txBox="1">
            <a:spLocks noChangeArrowheads="1"/>
          </p:cNvSpPr>
          <p:nvPr/>
        </p:nvSpPr>
        <p:spPr bwMode="auto">
          <a:xfrm>
            <a:off x="0" y="5733256"/>
            <a:ext cx="396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cs-CZ" sz="1600" dirty="0">
                <a:solidFill>
                  <a:schemeClr val="tx1"/>
                </a:solidFill>
              </a:rPr>
              <a:t>5'</a:t>
            </a:r>
          </a:p>
        </p:txBody>
      </p:sp>
      <p:sp>
        <p:nvSpPr>
          <p:cNvPr id="146" name="Text Box 49"/>
          <p:cNvSpPr txBox="1">
            <a:spLocks noChangeArrowheads="1"/>
          </p:cNvSpPr>
          <p:nvPr/>
        </p:nvSpPr>
        <p:spPr bwMode="auto">
          <a:xfrm>
            <a:off x="0" y="3068960"/>
            <a:ext cx="396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cs-CZ" sz="1600" dirty="0">
                <a:solidFill>
                  <a:schemeClr val="tx1"/>
                </a:solidFill>
              </a:rPr>
              <a:t>5'</a:t>
            </a: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85185E-6 C -0.0217 0.01111 -0.0434 0.02245 -0.07413 0.05139 C -0.10486 0.08032 -0.14479 0.12731 -0.18472 0.17431 " pathEditMode="relative" ptsTypes="aaA">
                                      <p:cBhvr>
                                        <p:cTn id="21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22335E-6 C -0.04722 0.04356 -0.09393 0.08735 -0.1132 0.1063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" y="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42725E-6 C 0.01215 -0.00069 0.02413 -0.00069 0.03628 -0.00185 C 0.05156 -0.00324 0.03958 -0.00324 0.04931 -0.00579 C 0.06719 -0.01043 0.08507 -0.01575 0.10295 -0.01946 C 0.11007 -0.02247 0.11736 -0.0241 0.12465 -0.02711 C 0.12934 -0.03128 0.13385 -0.03429 0.13924 -0.03684 C 0.14514 -0.04472 0.15278 -0.04773 0.16094 -0.05028 C 0.16701 -0.05584 0.17448 -0.05792 0.18125 -0.06186 C 0.18854 -0.06603 0.19375 -0.07275 0.20156 -0.07553 C 0.20208 -0.07739 0.20191 -0.07993 0.20295 -0.08132 C 0.20521 -0.0841 0.21042 -0.08526 0.21319 -0.08712 C 0.21753 -0.09013 0.22205 -0.09314 0.22621 -0.09662 C 0.22708 -0.10125 0.22899 -0.10751 0.22899 -0.11214 " pathEditMode="relative" ptsTypes="ffffffffffffA">
                                      <p:cBhvr>
                                        <p:cTn id="36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77" grpId="0" animBg="1"/>
      <p:bldP spid="135" grpId="0" animBg="1"/>
      <p:bldP spid="135" grpId="1" animBg="1"/>
      <p:bldP spid="136" grpId="0"/>
      <p:bldP spid="136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3"/>
          <p:cNvGrpSpPr>
            <a:grpSpLocks noChangeAspect="1"/>
          </p:cNvGrpSpPr>
          <p:nvPr/>
        </p:nvGrpSpPr>
        <p:grpSpPr bwMode="auto">
          <a:xfrm>
            <a:off x="1646238" y="4987925"/>
            <a:ext cx="1511300" cy="579438"/>
            <a:chOff x="797" y="355"/>
            <a:chExt cx="477" cy="183"/>
          </a:xfrm>
        </p:grpSpPr>
        <p:sp>
          <p:nvSpPr>
            <p:cNvPr id="5" name="AutoShape 84"/>
            <p:cNvSpPr>
              <a:spLocks noChangeAspect="1" noChangeArrowheads="1"/>
            </p:cNvSpPr>
            <p:nvPr/>
          </p:nvSpPr>
          <p:spPr bwMode="auto">
            <a:xfrm>
              <a:off x="797" y="360"/>
              <a:ext cx="477" cy="178"/>
            </a:xfrm>
            <a:prstGeom prst="roundRect">
              <a:avLst>
                <a:gd name="adj" fmla="val 43171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3600" tIns="0" rIns="3600" bIns="0" anchor="ctr"/>
            <a:lstStyle/>
            <a:p>
              <a:endParaRPr lang="cs-CZ"/>
            </a:p>
          </p:txBody>
        </p:sp>
        <p:sp>
          <p:nvSpPr>
            <p:cNvPr id="6" name="Arc 85"/>
            <p:cNvSpPr>
              <a:spLocks noChangeAspect="1"/>
            </p:cNvSpPr>
            <p:nvPr/>
          </p:nvSpPr>
          <p:spPr bwMode="auto">
            <a:xfrm rot="10800000" flipH="1">
              <a:off x="867" y="355"/>
              <a:ext cx="113" cy="56"/>
            </a:xfrm>
            <a:custGeom>
              <a:avLst/>
              <a:gdLst>
                <a:gd name="G0" fmla="+- 21597 0 0"/>
                <a:gd name="G1" fmla="+- 21600 0 0"/>
                <a:gd name="G2" fmla="+- 21600 0 0"/>
                <a:gd name="T0" fmla="*/ 0 w 43197"/>
                <a:gd name="T1" fmla="*/ 21219 h 21600"/>
                <a:gd name="T2" fmla="*/ 43197 w 43197"/>
                <a:gd name="T3" fmla="*/ 21600 h 21600"/>
                <a:gd name="T4" fmla="*/ 21597 w 4319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7" h="21600" fill="none" extrusionOk="0">
                  <a:moveTo>
                    <a:pt x="0" y="21219"/>
                  </a:moveTo>
                  <a:cubicBezTo>
                    <a:pt x="208" y="9440"/>
                    <a:pt x="9816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</a:path>
                <a:path w="43197" h="21600" stroke="0" extrusionOk="0">
                  <a:moveTo>
                    <a:pt x="0" y="21219"/>
                  </a:moveTo>
                  <a:cubicBezTo>
                    <a:pt x="208" y="9440"/>
                    <a:pt x="9816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  <a:lnTo>
                    <a:pt x="21597" y="2160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" name="Arc 86"/>
            <p:cNvSpPr>
              <a:spLocks noChangeAspect="1"/>
            </p:cNvSpPr>
            <p:nvPr/>
          </p:nvSpPr>
          <p:spPr bwMode="auto">
            <a:xfrm rot="10800000" flipH="1">
              <a:off x="980" y="355"/>
              <a:ext cx="113" cy="71"/>
            </a:xfrm>
            <a:custGeom>
              <a:avLst/>
              <a:gdLst>
                <a:gd name="G0" fmla="+- 21597 0 0"/>
                <a:gd name="G1" fmla="+- 21600 0 0"/>
                <a:gd name="G2" fmla="+- 21600 0 0"/>
                <a:gd name="T0" fmla="*/ 0 w 43197"/>
                <a:gd name="T1" fmla="*/ 21219 h 21600"/>
                <a:gd name="T2" fmla="*/ 43197 w 43197"/>
                <a:gd name="T3" fmla="*/ 21600 h 21600"/>
                <a:gd name="T4" fmla="*/ 21597 w 4319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7" h="21600" fill="none" extrusionOk="0">
                  <a:moveTo>
                    <a:pt x="0" y="21219"/>
                  </a:moveTo>
                  <a:cubicBezTo>
                    <a:pt x="208" y="9440"/>
                    <a:pt x="9816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</a:path>
                <a:path w="43197" h="21600" stroke="0" extrusionOk="0">
                  <a:moveTo>
                    <a:pt x="0" y="21219"/>
                  </a:moveTo>
                  <a:cubicBezTo>
                    <a:pt x="208" y="9440"/>
                    <a:pt x="9816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  <a:lnTo>
                    <a:pt x="21597" y="2160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" name="Arc 87"/>
            <p:cNvSpPr>
              <a:spLocks noChangeAspect="1"/>
            </p:cNvSpPr>
            <p:nvPr/>
          </p:nvSpPr>
          <p:spPr bwMode="auto">
            <a:xfrm rot="10800000" flipH="1">
              <a:off x="1093" y="355"/>
              <a:ext cx="113" cy="71"/>
            </a:xfrm>
            <a:custGeom>
              <a:avLst/>
              <a:gdLst>
                <a:gd name="G0" fmla="+- 21597 0 0"/>
                <a:gd name="G1" fmla="+- 21600 0 0"/>
                <a:gd name="G2" fmla="+- 21600 0 0"/>
                <a:gd name="T0" fmla="*/ 0 w 43197"/>
                <a:gd name="T1" fmla="*/ 21219 h 21600"/>
                <a:gd name="T2" fmla="*/ 43197 w 43197"/>
                <a:gd name="T3" fmla="*/ 21600 h 21600"/>
                <a:gd name="T4" fmla="*/ 21597 w 4319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7" h="21600" fill="none" extrusionOk="0">
                  <a:moveTo>
                    <a:pt x="0" y="21219"/>
                  </a:moveTo>
                  <a:cubicBezTo>
                    <a:pt x="208" y="9440"/>
                    <a:pt x="9816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</a:path>
                <a:path w="43197" h="21600" stroke="0" extrusionOk="0">
                  <a:moveTo>
                    <a:pt x="0" y="21219"/>
                  </a:moveTo>
                  <a:cubicBezTo>
                    <a:pt x="208" y="9440"/>
                    <a:pt x="9816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  <a:lnTo>
                    <a:pt x="21597" y="2160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9" name="Group 93"/>
          <p:cNvGrpSpPr>
            <a:grpSpLocks/>
          </p:cNvGrpSpPr>
          <p:nvPr/>
        </p:nvGrpSpPr>
        <p:grpSpPr bwMode="auto">
          <a:xfrm>
            <a:off x="1646238" y="4149725"/>
            <a:ext cx="1511300" cy="877888"/>
            <a:chOff x="2784" y="2336"/>
            <a:chExt cx="476" cy="277"/>
          </a:xfrm>
        </p:grpSpPr>
        <p:sp>
          <p:nvSpPr>
            <p:cNvPr id="10" name="Freeform 89"/>
            <p:cNvSpPr>
              <a:spLocks noChangeAspect="1"/>
            </p:cNvSpPr>
            <p:nvPr/>
          </p:nvSpPr>
          <p:spPr bwMode="auto">
            <a:xfrm rot="139383">
              <a:off x="2784" y="2336"/>
              <a:ext cx="476" cy="269"/>
            </a:xfrm>
            <a:custGeom>
              <a:avLst/>
              <a:gdLst/>
              <a:ahLst/>
              <a:cxnLst>
                <a:cxn ang="0">
                  <a:pos x="438" y="30"/>
                </a:cxn>
                <a:cxn ang="0">
                  <a:pos x="256" y="30"/>
                </a:cxn>
                <a:cxn ang="0">
                  <a:pos x="166" y="120"/>
                </a:cxn>
                <a:cxn ang="0">
                  <a:pos x="30" y="347"/>
                </a:cxn>
                <a:cxn ang="0">
                  <a:pos x="75" y="574"/>
                </a:cxn>
                <a:cxn ang="0">
                  <a:pos x="483" y="619"/>
                </a:cxn>
                <a:cxn ang="0">
                  <a:pos x="846" y="529"/>
                </a:cxn>
                <a:cxn ang="0">
                  <a:pos x="755" y="211"/>
                </a:cxn>
                <a:cxn ang="0">
                  <a:pos x="619" y="30"/>
                </a:cxn>
                <a:cxn ang="0">
                  <a:pos x="347" y="30"/>
                </a:cxn>
              </a:cxnLst>
              <a:rect l="0" t="0" r="r" b="b"/>
              <a:pathLst>
                <a:path w="891" h="626">
                  <a:moveTo>
                    <a:pt x="438" y="30"/>
                  </a:moveTo>
                  <a:cubicBezTo>
                    <a:pt x="369" y="22"/>
                    <a:pt x="301" y="15"/>
                    <a:pt x="256" y="30"/>
                  </a:cubicBezTo>
                  <a:cubicBezTo>
                    <a:pt x="211" y="45"/>
                    <a:pt x="204" y="67"/>
                    <a:pt x="166" y="120"/>
                  </a:cubicBezTo>
                  <a:cubicBezTo>
                    <a:pt x="128" y="173"/>
                    <a:pt x="45" y="271"/>
                    <a:pt x="30" y="347"/>
                  </a:cubicBezTo>
                  <a:cubicBezTo>
                    <a:pt x="15" y="423"/>
                    <a:pt x="0" y="529"/>
                    <a:pt x="75" y="574"/>
                  </a:cubicBezTo>
                  <a:cubicBezTo>
                    <a:pt x="150" y="619"/>
                    <a:pt x="355" y="626"/>
                    <a:pt x="483" y="619"/>
                  </a:cubicBezTo>
                  <a:cubicBezTo>
                    <a:pt x="611" y="612"/>
                    <a:pt x="801" y="597"/>
                    <a:pt x="846" y="529"/>
                  </a:cubicBezTo>
                  <a:cubicBezTo>
                    <a:pt x="891" y="461"/>
                    <a:pt x="793" y="294"/>
                    <a:pt x="755" y="211"/>
                  </a:cubicBezTo>
                  <a:cubicBezTo>
                    <a:pt x="717" y="128"/>
                    <a:pt x="687" y="60"/>
                    <a:pt x="619" y="30"/>
                  </a:cubicBezTo>
                  <a:cubicBezTo>
                    <a:pt x="551" y="0"/>
                    <a:pt x="449" y="15"/>
                    <a:pt x="347" y="30"/>
                  </a:cubicBezTo>
                </a:path>
              </a:pathLst>
            </a:custGeom>
            <a:solidFill>
              <a:srgbClr val="009900"/>
            </a:solidFill>
            <a:ln w="9525" cap="flat" cmpd="sng">
              <a:solidFill>
                <a:srgbClr val="0099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3600" tIns="0" rIns="3600" bIns="0"/>
            <a:lstStyle/>
            <a:p>
              <a:endParaRPr lang="cs-CZ"/>
            </a:p>
          </p:txBody>
        </p:sp>
        <p:sp>
          <p:nvSpPr>
            <p:cNvPr id="11" name="Arc 90"/>
            <p:cNvSpPr>
              <a:spLocks/>
            </p:cNvSpPr>
            <p:nvPr/>
          </p:nvSpPr>
          <p:spPr bwMode="auto">
            <a:xfrm rot="139384" flipH="1">
              <a:off x="2859" y="2475"/>
              <a:ext cx="116" cy="13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042"/>
                <a:gd name="T1" fmla="*/ 21621 h 21621"/>
                <a:gd name="T2" fmla="*/ 43042 w 43042"/>
                <a:gd name="T3" fmla="*/ 18992 h 21621"/>
                <a:gd name="T4" fmla="*/ 21600 w 43042"/>
                <a:gd name="T5" fmla="*/ 21600 h 21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042" h="21621" fill="none" extrusionOk="0">
                  <a:moveTo>
                    <a:pt x="0" y="21620"/>
                  </a:moveTo>
                  <a:cubicBezTo>
                    <a:pt x="0" y="21613"/>
                    <a:pt x="0" y="2160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2520" y="-1"/>
                    <a:pt x="41723" y="8151"/>
                    <a:pt x="43041" y="18992"/>
                  </a:cubicBezTo>
                </a:path>
                <a:path w="43042" h="21621" stroke="0" extrusionOk="0">
                  <a:moveTo>
                    <a:pt x="0" y="21620"/>
                  </a:moveTo>
                  <a:cubicBezTo>
                    <a:pt x="0" y="21613"/>
                    <a:pt x="0" y="2160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2520" y="-1"/>
                    <a:pt x="41723" y="8151"/>
                    <a:pt x="43041" y="18992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cs-CZ"/>
                <a:t>E</a:t>
              </a:r>
            </a:p>
          </p:txBody>
        </p:sp>
        <p:sp>
          <p:nvSpPr>
            <p:cNvPr id="12" name="Arc 91"/>
            <p:cNvSpPr>
              <a:spLocks/>
            </p:cNvSpPr>
            <p:nvPr/>
          </p:nvSpPr>
          <p:spPr bwMode="auto">
            <a:xfrm rot="139384" flipH="1">
              <a:off x="2972" y="2479"/>
              <a:ext cx="113" cy="131"/>
            </a:xfrm>
            <a:custGeom>
              <a:avLst/>
              <a:gdLst>
                <a:gd name="G0" fmla="+- 21597 0 0"/>
                <a:gd name="G1" fmla="+- 21600 0 0"/>
                <a:gd name="G2" fmla="+- 21600 0 0"/>
                <a:gd name="T0" fmla="*/ 0 w 43197"/>
                <a:gd name="T1" fmla="*/ 21219 h 21600"/>
                <a:gd name="T2" fmla="*/ 43197 w 43197"/>
                <a:gd name="T3" fmla="*/ 21600 h 21600"/>
                <a:gd name="T4" fmla="*/ 21597 w 4319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7" h="21600" fill="none" extrusionOk="0">
                  <a:moveTo>
                    <a:pt x="0" y="21219"/>
                  </a:moveTo>
                  <a:cubicBezTo>
                    <a:pt x="208" y="9440"/>
                    <a:pt x="9816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</a:path>
                <a:path w="43197" h="21600" stroke="0" extrusionOk="0">
                  <a:moveTo>
                    <a:pt x="0" y="21219"/>
                  </a:moveTo>
                  <a:cubicBezTo>
                    <a:pt x="208" y="9440"/>
                    <a:pt x="9816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  <a:lnTo>
                    <a:pt x="21597" y="2160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cs-CZ"/>
                <a:t>P</a:t>
              </a:r>
            </a:p>
          </p:txBody>
        </p:sp>
        <p:sp>
          <p:nvSpPr>
            <p:cNvPr id="13" name="Arc 92"/>
            <p:cNvSpPr>
              <a:spLocks/>
            </p:cNvSpPr>
            <p:nvPr/>
          </p:nvSpPr>
          <p:spPr bwMode="auto">
            <a:xfrm rot="139384" flipH="1">
              <a:off x="3080" y="2483"/>
              <a:ext cx="112" cy="130"/>
            </a:xfrm>
            <a:custGeom>
              <a:avLst/>
              <a:gdLst>
                <a:gd name="G0" fmla="+- 21554 0 0"/>
                <a:gd name="G1" fmla="+- 21600 0 0"/>
                <a:gd name="G2" fmla="+- 21600 0 0"/>
                <a:gd name="T0" fmla="*/ 0 w 43154"/>
                <a:gd name="T1" fmla="*/ 20189 h 23036"/>
                <a:gd name="T2" fmla="*/ 43106 w 43154"/>
                <a:gd name="T3" fmla="*/ 23036 h 23036"/>
                <a:gd name="T4" fmla="*/ 21554 w 43154"/>
                <a:gd name="T5" fmla="*/ 21600 h 23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54" h="23036" fill="none" extrusionOk="0">
                  <a:moveTo>
                    <a:pt x="0" y="20189"/>
                  </a:moveTo>
                  <a:cubicBezTo>
                    <a:pt x="743" y="8831"/>
                    <a:pt x="10172" y="-1"/>
                    <a:pt x="21554" y="0"/>
                  </a:cubicBezTo>
                  <a:cubicBezTo>
                    <a:pt x="33483" y="0"/>
                    <a:pt x="43154" y="9670"/>
                    <a:pt x="43154" y="21600"/>
                  </a:cubicBezTo>
                  <a:cubicBezTo>
                    <a:pt x="43154" y="22079"/>
                    <a:pt x="43138" y="22558"/>
                    <a:pt x="43106" y="23036"/>
                  </a:cubicBezTo>
                </a:path>
                <a:path w="43154" h="23036" stroke="0" extrusionOk="0">
                  <a:moveTo>
                    <a:pt x="0" y="20189"/>
                  </a:moveTo>
                  <a:cubicBezTo>
                    <a:pt x="743" y="8831"/>
                    <a:pt x="10172" y="-1"/>
                    <a:pt x="21554" y="0"/>
                  </a:cubicBezTo>
                  <a:cubicBezTo>
                    <a:pt x="33483" y="0"/>
                    <a:pt x="43154" y="9670"/>
                    <a:pt x="43154" y="21600"/>
                  </a:cubicBezTo>
                  <a:cubicBezTo>
                    <a:pt x="43154" y="22079"/>
                    <a:pt x="43138" y="22558"/>
                    <a:pt x="43106" y="23036"/>
                  </a:cubicBezTo>
                  <a:lnTo>
                    <a:pt x="21554" y="2160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cs-CZ"/>
                <a:t>A</a:t>
              </a:r>
            </a:p>
          </p:txBody>
        </p:sp>
      </p:grp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7288213" y="4976813"/>
            <a:ext cx="7858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cs-CZ" sz="1600">
                <a:solidFill>
                  <a:srgbClr val="3366FF"/>
                </a:solidFill>
              </a:rPr>
              <a:t>mRNA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47625" y="4784725"/>
            <a:ext cx="396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cs-CZ" sz="1600">
                <a:solidFill>
                  <a:schemeClr val="tx1"/>
                </a:solidFill>
              </a:rPr>
              <a:t>5'</a:t>
            </a:r>
          </a:p>
        </p:txBody>
      </p:sp>
      <p:grpSp>
        <p:nvGrpSpPr>
          <p:cNvPr id="16" name="Group 18"/>
          <p:cNvGrpSpPr>
            <a:grpSpLocks/>
          </p:cNvGrpSpPr>
          <p:nvPr/>
        </p:nvGrpSpPr>
        <p:grpSpPr bwMode="auto">
          <a:xfrm>
            <a:off x="2185988" y="4406900"/>
            <a:ext cx="434975" cy="576263"/>
            <a:chOff x="1156" y="2205"/>
            <a:chExt cx="274" cy="363"/>
          </a:xfrm>
        </p:grpSpPr>
        <p:sp>
          <p:nvSpPr>
            <p:cNvPr id="17" name="AutoShape 19"/>
            <p:cNvSpPr>
              <a:spLocks noChangeArrowheads="1"/>
            </p:cNvSpPr>
            <p:nvPr/>
          </p:nvSpPr>
          <p:spPr bwMode="auto">
            <a:xfrm>
              <a:off x="1224" y="2205"/>
              <a:ext cx="136" cy="273"/>
            </a:xfrm>
            <a:prstGeom prst="roundRect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8" name="AutoShape 20"/>
            <p:cNvSpPr>
              <a:spLocks noChangeArrowheads="1"/>
            </p:cNvSpPr>
            <p:nvPr/>
          </p:nvSpPr>
          <p:spPr bwMode="auto">
            <a:xfrm rot="16200000">
              <a:off x="1225" y="2318"/>
              <a:ext cx="136" cy="274"/>
            </a:xfrm>
            <a:prstGeom prst="roundRect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9" name="Oval 21"/>
            <p:cNvSpPr>
              <a:spLocks noChangeArrowheads="1"/>
            </p:cNvSpPr>
            <p:nvPr/>
          </p:nvSpPr>
          <p:spPr bwMode="auto">
            <a:xfrm>
              <a:off x="1202" y="2523"/>
              <a:ext cx="45" cy="45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" name="Oval 22"/>
            <p:cNvSpPr>
              <a:spLocks noChangeArrowheads="1"/>
            </p:cNvSpPr>
            <p:nvPr/>
          </p:nvSpPr>
          <p:spPr bwMode="auto">
            <a:xfrm>
              <a:off x="1338" y="2523"/>
              <a:ext cx="45" cy="45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" name="Oval 23"/>
            <p:cNvSpPr>
              <a:spLocks noChangeArrowheads="1"/>
            </p:cNvSpPr>
            <p:nvPr/>
          </p:nvSpPr>
          <p:spPr bwMode="auto">
            <a:xfrm>
              <a:off x="1269" y="2523"/>
              <a:ext cx="45" cy="45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2" name="Line 13"/>
          <p:cNvSpPr>
            <a:spLocks noChangeShapeType="1"/>
          </p:cNvSpPr>
          <p:nvPr/>
        </p:nvSpPr>
        <p:spPr bwMode="auto">
          <a:xfrm flipV="1">
            <a:off x="395288" y="5000625"/>
            <a:ext cx="8064500" cy="0"/>
          </a:xfrm>
          <a:prstGeom prst="line">
            <a:avLst/>
          </a:prstGeom>
          <a:noFill/>
          <a:ln w="2857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3" name="Text Box 25"/>
          <p:cNvSpPr txBox="1">
            <a:spLocks noChangeArrowheads="1"/>
          </p:cNvSpPr>
          <p:nvPr/>
        </p:nvSpPr>
        <p:spPr bwMode="auto">
          <a:xfrm>
            <a:off x="2484438" y="4929188"/>
            <a:ext cx="4651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cs-CZ" sz="1000">
                <a:solidFill>
                  <a:srgbClr val="FF0000"/>
                </a:solidFill>
              </a:rPr>
              <a:t>UAA</a:t>
            </a:r>
          </a:p>
        </p:txBody>
      </p:sp>
      <p:grpSp>
        <p:nvGrpSpPr>
          <p:cNvPr id="24" name="Group 78"/>
          <p:cNvGrpSpPr>
            <a:grpSpLocks noChangeAspect="1"/>
          </p:cNvGrpSpPr>
          <p:nvPr/>
        </p:nvGrpSpPr>
        <p:grpSpPr bwMode="auto">
          <a:xfrm>
            <a:off x="2589213" y="4516438"/>
            <a:ext cx="361950" cy="466725"/>
            <a:chOff x="4694" y="1447"/>
            <a:chExt cx="91" cy="119"/>
          </a:xfrm>
        </p:grpSpPr>
        <p:sp>
          <p:nvSpPr>
            <p:cNvPr id="25" name="Arc 79"/>
            <p:cNvSpPr>
              <a:spLocks noChangeAspect="1"/>
            </p:cNvSpPr>
            <p:nvPr/>
          </p:nvSpPr>
          <p:spPr bwMode="auto">
            <a:xfrm rot="10800000" flipH="1" flipV="1">
              <a:off x="4694" y="1447"/>
              <a:ext cx="91" cy="11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 w 43200"/>
                <a:gd name="T1" fmla="*/ 21880 h 21880"/>
                <a:gd name="T2" fmla="*/ 43200 w 43200"/>
                <a:gd name="T3" fmla="*/ 21600 h 21880"/>
                <a:gd name="T4" fmla="*/ 21600 w 43200"/>
                <a:gd name="T5" fmla="*/ 21600 h 218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880" fill="none" extrusionOk="0">
                  <a:moveTo>
                    <a:pt x="1" y="21880"/>
                  </a:moveTo>
                  <a:cubicBezTo>
                    <a:pt x="0" y="21786"/>
                    <a:pt x="0" y="216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80" stroke="0" extrusionOk="0">
                  <a:moveTo>
                    <a:pt x="1" y="21880"/>
                  </a:moveTo>
                  <a:cubicBezTo>
                    <a:pt x="0" y="21786"/>
                    <a:pt x="0" y="216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 useBgFill="1">
          <p:nvSpPr>
            <p:cNvPr id="26" name="Arc 80"/>
            <p:cNvSpPr>
              <a:spLocks noChangeAspect="1"/>
            </p:cNvSpPr>
            <p:nvPr/>
          </p:nvSpPr>
          <p:spPr bwMode="auto">
            <a:xfrm rot="10800000" flipH="1" flipV="1">
              <a:off x="4694" y="1539"/>
              <a:ext cx="30" cy="2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 w 43200"/>
                <a:gd name="T1" fmla="*/ 21880 h 21880"/>
                <a:gd name="T2" fmla="*/ 43200 w 43200"/>
                <a:gd name="T3" fmla="*/ 21600 h 21880"/>
                <a:gd name="T4" fmla="*/ 21600 w 43200"/>
                <a:gd name="T5" fmla="*/ 21600 h 218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880" fill="none" extrusionOk="0">
                  <a:moveTo>
                    <a:pt x="1" y="21880"/>
                  </a:moveTo>
                  <a:cubicBezTo>
                    <a:pt x="0" y="21786"/>
                    <a:pt x="0" y="216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80" stroke="0" extrusionOk="0">
                  <a:moveTo>
                    <a:pt x="1" y="21880"/>
                  </a:moveTo>
                  <a:cubicBezTo>
                    <a:pt x="0" y="21786"/>
                    <a:pt x="0" y="216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 useBgFill="1">
          <p:nvSpPr>
            <p:cNvPr id="27" name="Arc 81"/>
            <p:cNvSpPr>
              <a:spLocks noChangeAspect="1"/>
            </p:cNvSpPr>
            <p:nvPr/>
          </p:nvSpPr>
          <p:spPr bwMode="auto">
            <a:xfrm rot="10800000" flipH="1" flipV="1">
              <a:off x="4723" y="1539"/>
              <a:ext cx="30" cy="2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 w 43200"/>
                <a:gd name="T1" fmla="*/ 21880 h 21880"/>
                <a:gd name="T2" fmla="*/ 43200 w 43200"/>
                <a:gd name="T3" fmla="*/ 21600 h 21880"/>
                <a:gd name="T4" fmla="*/ 21600 w 43200"/>
                <a:gd name="T5" fmla="*/ 21600 h 218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880" fill="none" extrusionOk="0">
                  <a:moveTo>
                    <a:pt x="1" y="21880"/>
                  </a:moveTo>
                  <a:cubicBezTo>
                    <a:pt x="0" y="21786"/>
                    <a:pt x="0" y="216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80" stroke="0" extrusionOk="0">
                  <a:moveTo>
                    <a:pt x="1" y="21880"/>
                  </a:moveTo>
                  <a:cubicBezTo>
                    <a:pt x="0" y="21786"/>
                    <a:pt x="0" y="216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 useBgFill="1">
          <p:nvSpPr>
            <p:cNvPr id="28" name="Arc 82"/>
            <p:cNvSpPr>
              <a:spLocks noChangeAspect="1"/>
            </p:cNvSpPr>
            <p:nvPr/>
          </p:nvSpPr>
          <p:spPr bwMode="auto">
            <a:xfrm rot="10800000" flipH="1" flipV="1">
              <a:off x="4753" y="1539"/>
              <a:ext cx="30" cy="2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 w 43200"/>
                <a:gd name="T1" fmla="*/ 21880 h 21880"/>
                <a:gd name="T2" fmla="*/ 43200 w 43200"/>
                <a:gd name="T3" fmla="*/ 21600 h 21880"/>
                <a:gd name="T4" fmla="*/ 21600 w 43200"/>
                <a:gd name="T5" fmla="*/ 21600 h 218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880" fill="none" extrusionOk="0">
                  <a:moveTo>
                    <a:pt x="1" y="21880"/>
                  </a:moveTo>
                  <a:cubicBezTo>
                    <a:pt x="0" y="21786"/>
                    <a:pt x="0" y="216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80" stroke="0" extrusionOk="0">
                  <a:moveTo>
                    <a:pt x="1" y="21880"/>
                  </a:moveTo>
                  <a:cubicBezTo>
                    <a:pt x="0" y="21786"/>
                    <a:pt x="0" y="216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1" name="Rectangle 10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73113"/>
          </a:xfrm>
          <a:noFill/>
        </p:spPr>
        <p:txBody>
          <a:bodyPr>
            <a:normAutofit/>
          </a:bodyPr>
          <a:lstStyle/>
          <a:p>
            <a:pPr algn="ctr"/>
            <a:r>
              <a:rPr lang="cs-CZ" sz="4000" dirty="0">
                <a:latin typeface="Arial" pitchFamily="34" charset="0"/>
                <a:cs typeface="Arial" pitchFamily="34" charset="0"/>
              </a:rPr>
              <a:t>Terminace translace</a:t>
            </a:r>
          </a:p>
        </p:txBody>
      </p:sp>
      <p:sp>
        <p:nvSpPr>
          <p:cNvPr id="30" name="Text Box 11"/>
          <p:cNvSpPr txBox="1">
            <a:spLocks noGrp="1" noChangeArrowheads="1"/>
          </p:cNvSpPr>
          <p:nvPr>
            <p:ph idx="1"/>
          </p:nvPr>
        </p:nvSpPr>
        <p:spPr bwMode="auto">
          <a:xfrm>
            <a:off x="8532440" y="4797152"/>
            <a:ext cx="36004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cs-CZ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5B5249"/>
                </a:solidFill>
                <a:effectLst/>
                <a:uLnTx/>
                <a:uFillTx/>
              </a:rPr>
              <a:t>3'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38369E-6 C 0.01303 -0.00463 0.02483 -0.01321 0.03768 -0.01946 C 0.04132 -0.02294 0.0441 -0.02803 0.04792 -0.03105 C 0.05573 -0.0373 0.07362 -0.04541 0.08264 -0.04842 C 0.09428 -0.05908 0.10764 -0.06696 0.12032 -0.07553 C 0.13334 -0.08434 0.14566 -0.09592 0.15938 -0.10264 C 0.17188 -0.11515 0.18247 -0.1279 0.19428 -0.14133 C 0.19931 -0.1469 0.21025 -0.15663 0.21025 -0.15663 C 0.21407 -0.16497 0.2198 -0.16867 0.22466 -0.17609 C 0.22587 -0.17794 0.22622 -0.18049 0.22761 -0.18188 C 0.22917 -0.18373 0.2316 -0.18397 0.23334 -0.18582 C 0.23698 -0.18976 0.24358 -0.19926 0.24358 -0.19926 C 0.24584 -0.20853 0.25053 -0.21733 0.25365 -0.22637 " pathEditMode="relative" ptsTypes="ffffffffffff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07407E-6 C 0.04184 -0.0125 0.08368 -0.02477 0.12222 -0.03449 C 0.16076 -0.04421 0.18177 -0.05671 0.2309 -0.0588 C 0.28003 -0.06088 0.34861 -0.05417 0.41736 -0.04746 " pathEditMode="relative" ptsTypes="aaaA">
                                      <p:cBhvr>
                                        <p:cTn id="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-1.73472E-18 C -0.02655 -0.02083 -0.05294 -0.04167 -0.06822 -0.07315 C -0.0835 -0.10463 -0.08732 -0.16065 -0.09218 -0.18842 C -0.09704 -0.2162 -0.09704 -0.22801 -0.09704 -0.23981 " pathEditMode="relative" ptsTypes="aa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22222E-6 C 0.0059 0.03195 0.01181 0.06389 0.03646 0.07709 C 0.06111 0.09028 0.11979 0.08218 0.14792 0.07963 C 0.17604 0.07709 0.1908 0.06922 0.20573 0.06158 " pathEditMode="relative" ptsTypes="aa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00"/>
          <p:cNvGrpSpPr>
            <a:grpSpLocks/>
          </p:cNvGrpSpPr>
          <p:nvPr/>
        </p:nvGrpSpPr>
        <p:grpSpPr bwMode="auto">
          <a:xfrm>
            <a:off x="3798888" y="42863"/>
            <a:ext cx="2655887" cy="6772275"/>
            <a:chOff x="2393" y="27"/>
            <a:chExt cx="1673" cy="4266"/>
          </a:xfrm>
        </p:grpSpPr>
        <p:sp>
          <p:nvSpPr>
            <p:cNvPr id="81617" name="Rectangle 721"/>
            <p:cNvSpPr>
              <a:spLocks noChangeAspect="1" noChangeArrowheads="1"/>
            </p:cNvSpPr>
            <p:nvPr/>
          </p:nvSpPr>
          <p:spPr bwMode="auto">
            <a:xfrm>
              <a:off x="2393" y="3436"/>
              <a:ext cx="1673" cy="85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4176713"/>
              <a:endParaRPr lang="en-US" sz="1000" b="0">
                <a:solidFill>
                  <a:schemeClr val="tx1"/>
                </a:solidFill>
              </a:endParaRPr>
            </a:p>
          </p:txBody>
        </p:sp>
        <p:grpSp>
          <p:nvGrpSpPr>
            <p:cNvPr id="3" name="Group 932"/>
            <p:cNvGrpSpPr>
              <a:grpSpLocks/>
            </p:cNvGrpSpPr>
            <p:nvPr/>
          </p:nvGrpSpPr>
          <p:grpSpPr bwMode="auto">
            <a:xfrm>
              <a:off x="2960" y="3804"/>
              <a:ext cx="482" cy="443"/>
              <a:chOff x="952" y="2585"/>
              <a:chExt cx="482" cy="443"/>
            </a:xfrm>
          </p:grpSpPr>
          <p:grpSp>
            <p:nvGrpSpPr>
              <p:cNvPr id="4" name="Group 933"/>
              <p:cNvGrpSpPr>
                <a:grpSpLocks/>
              </p:cNvGrpSpPr>
              <p:nvPr/>
            </p:nvGrpSpPr>
            <p:grpSpPr bwMode="auto">
              <a:xfrm>
                <a:off x="952" y="2585"/>
                <a:ext cx="476" cy="283"/>
                <a:chOff x="1927" y="1792"/>
                <a:chExt cx="476" cy="283"/>
              </a:xfrm>
            </p:grpSpPr>
            <p:sp>
              <p:nvSpPr>
                <p:cNvPr id="81830" name="Freeform 934"/>
                <p:cNvSpPr>
                  <a:spLocks noChangeAspect="1"/>
                </p:cNvSpPr>
                <p:nvPr/>
              </p:nvSpPr>
              <p:spPr bwMode="auto">
                <a:xfrm>
                  <a:off x="1927" y="1792"/>
                  <a:ext cx="476" cy="269"/>
                </a:xfrm>
                <a:custGeom>
                  <a:avLst/>
                  <a:gdLst/>
                  <a:ahLst/>
                  <a:cxnLst>
                    <a:cxn ang="0">
                      <a:pos x="438" y="30"/>
                    </a:cxn>
                    <a:cxn ang="0">
                      <a:pos x="256" y="30"/>
                    </a:cxn>
                    <a:cxn ang="0">
                      <a:pos x="166" y="120"/>
                    </a:cxn>
                    <a:cxn ang="0">
                      <a:pos x="30" y="347"/>
                    </a:cxn>
                    <a:cxn ang="0">
                      <a:pos x="75" y="574"/>
                    </a:cxn>
                    <a:cxn ang="0">
                      <a:pos x="483" y="619"/>
                    </a:cxn>
                    <a:cxn ang="0">
                      <a:pos x="846" y="529"/>
                    </a:cxn>
                    <a:cxn ang="0">
                      <a:pos x="755" y="211"/>
                    </a:cxn>
                    <a:cxn ang="0">
                      <a:pos x="619" y="30"/>
                    </a:cxn>
                    <a:cxn ang="0">
                      <a:pos x="347" y="30"/>
                    </a:cxn>
                  </a:cxnLst>
                  <a:rect l="0" t="0" r="r" b="b"/>
                  <a:pathLst>
                    <a:path w="891" h="626">
                      <a:moveTo>
                        <a:pt x="438" y="30"/>
                      </a:moveTo>
                      <a:cubicBezTo>
                        <a:pt x="369" y="22"/>
                        <a:pt x="301" y="15"/>
                        <a:pt x="256" y="30"/>
                      </a:cubicBezTo>
                      <a:cubicBezTo>
                        <a:pt x="211" y="45"/>
                        <a:pt x="204" y="67"/>
                        <a:pt x="166" y="120"/>
                      </a:cubicBezTo>
                      <a:cubicBezTo>
                        <a:pt x="128" y="173"/>
                        <a:pt x="45" y="271"/>
                        <a:pt x="30" y="347"/>
                      </a:cubicBezTo>
                      <a:cubicBezTo>
                        <a:pt x="15" y="423"/>
                        <a:pt x="0" y="529"/>
                        <a:pt x="75" y="574"/>
                      </a:cubicBezTo>
                      <a:cubicBezTo>
                        <a:pt x="150" y="619"/>
                        <a:pt x="355" y="626"/>
                        <a:pt x="483" y="619"/>
                      </a:cubicBezTo>
                      <a:cubicBezTo>
                        <a:pt x="611" y="612"/>
                        <a:pt x="801" y="597"/>
                        <a:pt x="846" y="529"/>
                      </a:cubicBezTo>
                      <a:cubicBezTo>
                        <a:pt x="891" y="461"/>
                        <a:pt x="793" y="294"/>
                        <a:pt x="755" y="211"/>
                      </a:cubicBezTo>
                      <a:cubicBezTo>
                        <a:pt x="717" y="128"/>
                        <a:pt x="687" y="60"/>
                        <a:pt x="619" y="30"/>
                      </a:cubicBezTo>
                      <a:cubicBezTo>
                        <a:pt x="551" y="0"/>
                        <a:pt x="449" y="15"/>
                        <a:pt x="347" y="30"/>
                      </a:cubicBezTo>
                    </a:path>
                  </a:pathLst>
                </a:custGeom>
                <a:solidFill>
                  <a:srgbClr val="009900"/>
                </a:solidFill>
                <a:ln w="9525" cap="flat" cmpd="sng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wrap="none" lIns="3600" tIns="0" rIns="3600" bIns="0"/>
                <a:lstStyle/>
                <a:p>
                  <a:endParaRPr lang="cs-CZ"/>
                </a:p>
              </p:txBody>
            </p:sp>
            <p:sp>
              <p:nvSpPr>
                <p:cNvPr id="81831" name="Arc 935"/>
                <p:cNvSpPr>
                  <a:spLocks/>
                </p:cNvSpPr>
                <p:nvPr/>
              </p:nvSpPr>
              <p:spPr bwMode="auto">
                <a:xfrm flipH="1">
                  <a:off x="2001" y="1933"/>
                  <a:ext cx="113" cy="142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cs-CZ"/>
                    <a:t>E</a:t>
                  </a:r>
                </a:p>
              </p:txBody>
            </p:sp>
            <p:sp>
              <p:nvSpPr>
                <p:cNvPr id="81832" name="Arc 936"/>
                <p:cNvSpPr>
                  <a:spLocks/>
                </p:cNvSpPr>
                <p:nvPr/>
              </p:nvSpPr>
              <p:spPr bwMode="auto">
                <a:xfrm flipH="1">
                  <a:off x="2114" y="1933"/>
                  <a:ext cx="113" cy="142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cs-CZ"/>
                    <a:t>P</a:t>
                  </a:r>
                </a:p>
              </p:txBody>
            </p:sp>
            <p:sp>
              <p:nvSpPr>
                <p:cNvPr id="81833" name="Arc 937"/>
                <p:cNvSpPr>
                  <a:spLocks/>
                </p:cNvSpPr>
                <p:nvPr/>
              </p:nvSpPr>
              <p:spPr bwMode="auto">
                <a:xfrm flipH="1">
                  <a:off x="2227" y="1933"/>
                  <a:ext cx="113" cy="142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cs-CZ"/>
                    <a:t>A</a:t>
                  </a:r>
                </a:p>
              </p:txBody>
            </p:sp>
          </p:grpSp>
          <p:grpSp>
            <p:nvGrpSpPr>
              <p:cNvPr id="5" name="Group 938"/>
              <p:cNvGrpSpPr>
                <a:grpSpLocks/>
              </p:cNvGrpSpPr>
              <p:nvPr/>
            </p:nvGrpSpPr>
            <p:grpSpPr bwMode="auto">
              <a:xfrm>
                <a:off x="957" y="2845"/>
                <a:ext cx="477" cy="183"/>
                <a:chOff x="797" y="355"/>
                <a:chExt cx="477" cy="183"/>
              </a:xfrm>
            </p:grpSpPr>
            <p:sp>
              <p:nvSpPr>
                <p:cNvPr id="81835" name="AutoShape 939"/>
                <p:cNvSpPr>
                  <a:spLocks noChangeAspect="1" noChangeArrowheads="1"/>
                </p:cNvSpPr>
                <p:nvPr/>
              </p:nvSpPr>
              <p:spPr bwMode="auto">
                <a:xfrm>
                  <a:off x="797" y="360"/>
                  <a:ext cx="477" cy="178"/>
                </a:xfrm>
                <a:prstGeom prst="roundRect">
                  <a:avLst>
                    <a:gd name="adj" fmla="val 43171"/>
                  </a:avLst>
                </a:prstGeom>
                <a:solidFill>
                  <a:srgbClr val="00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3600" tIns="0" rIns="3600" bIns="0" anchor="ctr"/>
                <a:lstStyle/>
                <a:p>
                  <a:endParaRPr lang="cs-CZ"/>
                </a:p>
              </p:txBody>
            </p:sp>
            <p:sp>
              <p:nvSpPr>
                <p:cNvPr id="81836" name="Arc 940"/>
                <p:cNvSpPr>
                  <a:spLocks/>
                </p:cNvSpPr>
                <p:nvPr/>
              </p:nvSpPr>
              <p:spPr bwMode="auto">
                <a:xfrm rot="10800000" flipH="1">
                  <a:off x="867" y="355"/>
                  <a:ext cx="113" cy="56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1837" name="Arc 941"/>
                <p:cNvSpPr>
                  <a:spLocks/>
                </p:cNvSpPr>
                <p:nvPr/>
              </p:nvSpPr>
              <p:spPr bwMode="auto">
                <a:xfrm rot="10800000" flipH="1">
                  <a:off x="980" y="355"/>
                  <a:ext cx="113" cy="71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1838" name="Arc 942"/>
                <p:cNvSpPr>
                  <a:spLocks/>
                </p:cNvSpPr>
                <p:nvPr/>
              </p:nvSpPr>
              <p:spPr bwMode="auto">
                <a:xfrm rot="10800000" flipH="1">
                  <a:off x="1093" y="355"/>
                  <a:ext cx="113" cy="71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</p:grpSp>
        <p:sp>
          <p:nvSpPr>
            <p:cNvPr id="81603" name="Rectangle 707"/>
            <p:cNvSpPr>
              <a:spLocks noChangeAspect="1" noChangeArrowheads="1"/>
            </p:cNvSpPr>
            <p:nvPr/>
          </p:nvSpPr>
          <p:spPr bwMode="auto">
            <a:xfrm>
              <a:off x="2393" y="2585"/>
              <a:ext cx="1673" cy="85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6" name="Group 921"/>
            <p:cNvGrpSpPr>
              <a:grpSpLocks/>
            </p:cNvGrpSpPr>
            <p:nvPr/>
          </p:nvGrpSpPr>
          <p:grpSpPr bwMode="auto">
            <a:xfrm>
              <a:off x="2948" y="2947"/>
              <a:ext cx="482" cy="443"/>
              <a:chOff x="952" y="2585"/>
              <a:chExt cx="482" cy="443"/>
            </a:xfrm>
          </p:grpSpPr>
          <p:grpSp>
            <p:nvGrpSpPr>
              <p:cNvPr id="7" name="Group 922"/>
              <p:cNvGrpSpPr>
                <a:grpSpLocks/>
              </p:cNvGrpSpPr>
              <p:nvPr/>
            </p:nvGrpSpPr>
            <p:grpSpPr bwMode="auto">
              <a:xfrm>
                <a:off x="952" y="2585"/>
                <a:ext cx="476" cy="283"/>
                <a:chOff x="1927" y="1792"/>
                <a:chExt cx="476" cy="283"/>
              </a:xfrm>
            </p:grpSpPr>
            <p:sp>
              <p:nvSpPr>
                <p:cNvPr id="81819" name="Freeform 923"/>
                <p:cNvSpPr>
                  <a:spLocks noChangeAspect="1"/>
                </p:cNvSpPr>
                <p:nvPr/>
              </p:nvSpPr>
              <p:spPr bwMode="auto">
                <a:xfrm>
                  <a:off x="1927" y="1792"/>
                  <a:ext cx="476" cy="269"/>
                </a:xfrm>
                <a:custGeom>
                  <a:avLst/>
                  <a:gdLst/>
                  <a:ahLst/>
                  <a:cxnLst>
                    <a:cxn ang="0">
                      <a:pos x="438" y="30"/>
                    </a:cxn>
                    <a:cxn ang="0">
                      <a:pos x="256" y="30"/>
                    </a:cxn>
                    <a:cxn ang="0">
                      <a:pos x="166" y="120"/>
                    </a:cxn>
                    <a:cxn ang="0">
                      <a:pos x="30" y="347"/>
                    </a:cxn>
                    <a:cxn ang="0">
                      <a:pos x="75" y="574"/>
                    </a:cxn>
                    <a:cxn ang="0">
                      <a:pos x="483" y="619"/>
                    </a:cxn>
                    <a:cxn ang="0">
                      <a:pos x="846" y="529"/>
                    </a:cxn>
                    <a:cxn ang="0">
                      <a:pos x="755" y="211"/>
                    </a:cxn>
                    <a:cxn ang="0">
                      <a:pos x="619" y="30"/>
                    </a:cxn>
                    <a:cxn ang="0">
                      <a:pos x="347" y="30"/>
                    </a:cxn>
                  </a:cxnLst>
                  <a:rect l="0" t="0" r="r" b="b"/>
                  <a:pathLst>
                    <a:path w="891" h="626">
                      <a:moveTo>
                        <a:pt x="438" y="30"/>
                      </a:moveTo>
                      <a:cubicBezTo>
                        <a:pt x="369" y="22"/>
                        <a:pt x="301" y="15"/>
                        <a:pt x="256" y="30"/>
                      </a:cubicBezTo>
                      <a:cubicBezTo>
                        <a:pt x="211" y="45"/>
                        <a:pt x="204" y="67"/>
                        <a:pt x="166" y="120"/>
                      </a:cubicBezTo>
                      <a:cubicBezTo>
                        <a:pt x="128" y="173"/>
                        <a:pt x="45" y="271"/>
                        <a:pt x="30" y="347"/>
                      </a:cubicBezTo>
                      <a:cubicBezTo>
                        <a:pt x="15" y="423"/>
                        <a:pt x="0" y="529"/>
                        <a:pt x="75" y="574"/>
                      </a:cubicBezTo>
                      <a:cubicBezTo>
                        <a:pt x="150" y="619"/>
                        <a:pt x="355" y="626"/>
                        <a:pt x="483" y="619"/>
                      </a:cubicBezTo>
                      <a:cubicBezTo>
                        <a:pt x="611" y="612"/>
                        <a:pt x="801" y="597"/>
                        <a:pt x="846" y="529"/>
                      </a:cubicBezTo>
                      <a:cubicBezTo>
                        <a:pt x="891" y="461"/>
                        <a:pt x="793" y="294"/>
                        <a:pt x="755" y="211"/>
                      </a:cubicBezTo>
                      <a:cubicBezTo>
                        <a:pt x="717" y="128"/>
                        <a:pt x="687" y="60"/>
                        <a:pt x="619" y="30"/>
                      </a:cubicBezTo>
                      <a:cubicBezTo>
                        <a:pt x="551" y="0"/>
                        <a:pt x="449" y="15"/>
                        <a:pt x="347" y="30"/>
                      </a:cubicBezTo>
                    </a:path>
                  </a:pathLst>
                </a:custGeom>
                <a:solidFill>
                  <a:srgbClr val="009900"/>
                </a:solidFill>
                <a:ln w="9525" cap="flat" cmpd="sng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wrap="none" lIns="3600" tIns="0" rIns="3600" bIns="0"/>
                <a:lstStyle/>
                <a:p>
                  <a:endParaRPr lang="cs-CZ"/>
                </a:p>
              </p:txBody>
            </p:sp>
            <p:sp>
              <p:nvSpPr>
                <p:cNvPr id="81820" name="Arc 924"/>
                <p:cNvSpPr>
                  <a:spLocks/>
                </p:cNvSpPr>
                <p:nvPr/>
              </p:nvSpPr>
              <p:spPr bwMode="auto">
                <a:xfrm flipH="1">
                  <a:off x="2001" y="1933"/>
                  <a:ext cx="113" cy="142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cs-CZ"/>
                    <a:t>E</a:t>
                  </a:r>
                </a:p>
              </p:txBody>
            </p:sp>
            <p:sp>
              <p:nvSpPr>
                <p:cNvPr id="81821" name="Arc 925"/>
                <p:cNvSpPr>
                  <a:spLocks/>
                </p:cNvSpPr>
                <p:nvPr/>
              </p:nvSpPr>
              <p:spPr bwMode="auto">
                <a:xfrm flipH="1">
                  <a:off x="2114" y="1933"/>
                  <a:ext cx="113" cy="142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cs-CZ"/>
                    <a:t>P</a:t>
                  </a:r>
                </a:p>
              </p:txBody>
            </p:sp>
            <p:sp>
              <p:nvSpPr>
                <p:cNvPr id="81822" name="Arc 926"/>
                <p:cNvSpPr>
                  <a:spLocks/>
                </p:cNvSpPr>
                <p:nvPr/>
              </p:nvSpPr>
              <p:spPr bwMode="auto">
                <a:xfrm flipH="1">
                  <a:off x="2227" y="1933"/>
                  <a:ext cx="113" cy="142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cs-CZ"/>
                    <a:t>A</a:t>
                  </a:r>
                </a:p>
              </p:txBody>
            </p:sp>
          </p:grpSp>
          <p:grpSp>
            <p:nvGrpSpPr>
              <p:cNvPr id="8" name="Group 927"/>
              <p:cNvGrpSpPr>
                <a:grpSpLocks/>
              </p:cNvGrpSpPr>
              <p:nvPr/>
            </p:nvGrpSpPr>
            <p:grpSpPr bwMode="auto">
              <a:xfrm>
                <a:off x="957" y="2845"/>
                <a:ext cx="477" cy="183"/>
                <a:chOff x="797" y="355"/>
                <a:chExt cx="477" cy="183"/>
              </a:xfrm>
            </p:grpSpPr>
            <p:sp>
              <p:nvSpPr>
                <p:cNvPr id="81824" name="AutoShape 928"/>
                <p:cNvSpPr>
                  <a:spLocks noChangeAspect="1" noChangeArrowheads="1"/>
                </p:cNvSpPr>
                <p:nvPr/>
              </p:nvSpPr>
              <p:spPr bwMode="auto">
                <a:xfrm>
                  <a:off x="797" y="360"/>
                  <a:ext cx="477" cy="178"/>
                </a:xfrm>
                <a:prstGeom prst="roundRect">
                  <a:avLst>
                    <a:gd name="adj" fmla="val 43171"/>
                  </a:avLst>
                </a:prstGeom>
                <a:solidFill>
                  <a:srgbClr val="00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3600" tIns="0" rIns="3600" bIns="0" anchor="ctr"/>
                <a:lstStyle/>
                <a:p>
                  <a:endParaRPr lang="cs-CZ"/>
                </a:p>
              </p:txBody>
            </p:sp>
            <p:sp>
              <p:nvSpPr>
                <p:cNvPr id="81825" name="Arc 929"/>
                <p:cNvSpPr>
                  <a:spLocks/>
                </p:cNvSpPr>
                <p:nvPr/>
              </p:nvSpPr>
              <p:spPr bwMode="auto">
                <a:xfrm rot="10800000" flipH="1">
                  <a:off x="867" y="355"/>
                  <a:ext cx="113" cy="56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1826" name="Arc 930"/>
                <p:cNvSpPr>
                  <a:spLocks/>
                </p:cNvSpPr>
                <p:nvPr/>
              </p:nvSpPr>
              <p:spPr bwMode="auto">
                <a:xfrm rot="10800000" flipH="1">
                  <a:off x="980" y="355"/>
                  <a:ext cx="113" cy="71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1827" name="Arc 931"/>
                <p:cNvSpPr>
                  <a:spLocks/>
                </p:cNvSpPr>
                <p:nvPr/>
              </p:nvSpPr>
              <p:spPr bwMode="auto">
                <a:xfrm rot="10800000" flipH="1">
                  <a:off x="1093" y="355"/>
                  <a:ext cx="113" cy="71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</p:grpSp>
        <p:sp>
          <p:nvSpPr>
            <p:cNvPr id="81598" name="Rectangle 702"/>
            <p:cNvSpPr>
              <a:spLocks noChangeAspect="1" noChangeArrowheads="1"/>
            </p:cNvSpPr>
            <p:nvPr/>
          </p:nvSpPr>
          <p:spPr bwMode="auto">
            <a:xfrm>
              <a:off x="2393" y="1735"/>
              <a:ext cx="1673" cy="85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9" name="Group 910"/>
            <p:cNvGrpSpPr>
              <a:grpSpLocks/>
            </p:cNvGrpSpPr>
            <p:nvPr/>
          </p:nvGrpSpPr>
          <p:grpSpPr bwMode="auto">
            <a:xfrm>
              <a:off x="2830" y="2047"/>
              <a:ext cx="482" cy="443"/>
              <a:chOff x="952" y="2585"/>
              <a:chExt cx="482" cy="443"/>
            </a:xfrm>
          </p:grpSpPr>
          <p:grpSp>
            <p:nvGrpSpPr>
              <p:cNvPr id="10" name="Group 911"/>
              <p:cNvGrpSpPr>
                <a:grpSpLocks/>
              </p:cNvGrpSpPr>
              <p:nvPr/>
            </p:nvGrpSpPr>
            <p:grpSpPr bwMode="auto">
              <a:xfrm>
                <a:off x="952" y="2585"/>
                <a:ext cx="476" cy="283"/>
                <a:chOff x="1927" y="1792"/>
                <a:chExt cx="476" cy="283"/>
              </a:xfrm>
            </p:grpSpPr>
            <p:sp>
              <p:nvSpPr>
                <p:cNvPr id="81808" name="Freeform 912"/>
                <p:cNvSpPr>
                  <a:spLocks noChangeAspect="1"/>
                </p:cNvSpPr>
                <p:nvPr/>
              </p:nvSpPr>
              <p:spPr bwMode="auto">
                <a:xfrm>
                  <a:off x="1927" y="1792"/>
                  <a:ext cx="476" cy="269"/>
                </a:xfrm>
                <a:custGeom>
                  <a:avLst/>
                  <a:gdLst/>
                  <a:ahLst/>
                  <a:cxnLst>
                    <a:cxn ang="0">
                      <a:pos x="438" y="30"/>
                    </a:cxn>
                    <a:cxn ang="0">
                      <a:pos x="256" y="30"/>
                    </a:cxn>
                    <a:cxn ang="0">
                      <a:pos x="166" y="120"/>
                    </a:cxn>
                    <a:cxn ang="0">
                      <a:pos x="30" y="347"/>
                    </a:cxn>
                    <a:cxn ang="0">
                      <a:pos x="75" y="574"/>
                    </a:cxn>
                    <a:cxn ang="0">
                      <a:pos x="483" y="619"/>
                    </a:cxn>
                    <a:cxn ang="0">
                      <a:pos x="846" y="529"/>
                    </a:cxn>
                    <a:cxn ang="0">
                      <a:pos x="755" y="211"/>
                    </a:cxn>
                    <a:cxn ang="0">
                      <a:pos x="619" y="30"/>
                    </a:cxn>
                    <a:cxn ang="0">
                      <a:pos x="347" y="30"/>
                    </a:cxn>
                  </a:cxnLst>
                  <a:rect l="0" t="0" r="r" b="b"/>
                  <a:pathLst>
                    <a:path w="891" h="626">
                      <a:moveTo>
                        <a:pt x="438" y="30"/>
                      </a:moveTo>
                      <a:cubicBezTo>
                        <a:pt x="369" y="22"/>
                        <a:pt x="301" y="15"/>
                        <a:pt x="256" y="30"/>
                      </a:cubicBezTo>
                      <a:cubicBezTo>
                        <a:pt x="211" y="45"/>
                        <a:pt x="204" y="67"/>
                        <a:pt x="166" y="120"/>
                      </a:cubicBezTo>
                      <a:cubicBezTo>
                        <a:pt x="128" y="173"/>
                        <a:pt x="45" y="271"/>
                        <a:pt x="30" y="347"/>
                      </a:cubicBezTo>
                      <a:cubicBezTo>
                        <a:pt x="15" y="423"/>
                        <a:pt x="0" y="529"/>
                        <a:pt x="75" y="574"/>
                      </a:cubicBezTo>
                      <a:cubicBezTo>
                        <a:pt x="150" y="619"/>
                        <a:pt x="355" y="626"/>
                        <a:pt x="483" y="619"/>
                      </a:cubicBezTo>
                      <a:cubicBezTo>
                        <a:pt x="611" y="612"/>
                        <a:pt x="801" y="597"/>
                        <a:pt x="846" y="529"/>
                      </a:cubicBezTo>
                      <a:cubicBezTo>
                        <a:pt x="891" y="461"/>
                        <a:pt x="793" y="294"/>
                        <a:pt x="755" y="211"/>
                      </a:cubicBezTo>
                      <a:cubicBezTo>
                        <a:pt x="717" y="128"/>
                        <a:pt x="687" y="60"/>
                        <a:pt x="619" y="30"/>
                      </a:cubicBezTo>
                      <a:cubicBezTo>
                        <a:pt x="551" y="0"/>
                        <a:pt x="449" y="15"/>
                        <a:pt x="347" y="30"/>
                      </a:cubicBezTo>
                    </a:path>
                  </a:pathLst>
                </a:custGeom>
                <a:solidFill>
                  <a:srgbClr val="009900"/>
                </a:solidFill>
                <a:ln w="9525" cap="flat" cmpd="sng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wrap="none" lIns="3600" tIns="0" rIns="3600" bIns="0"/>
                <a:lstStyle/>
                <a:p>
                  <a:endParaRPr lang="cs-CZ"/>
                </a:p>
              </p:txBody>
            </p:sp>
            <p:sp>
              <p:nvSpPr>
                <p:cNvPr id="81809" name="Arc 913"/>
                <p:cNvSpPr>
                  <a:spLocks/>
                </p:cNvSpPr>
                <p:nvPr/>
              </p:nvSpPr>
              <p:spPr bwMode="auto">
                <a:xfrm flipH="1">
                  <a:off x="2001" y="1933"/>
                  <a:ext cx="113" cy="142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cs-CZ"/>
                    <a:t>E</a:t>
                  </a:r>
                </a:p>
              </p:txBody>
            </p:sp>
            <p:sp>
              <p:nvSpPr>
                <p:cNvPr id="81810" name="Arc 914"/>
                <p:cNvSpPr>
                  <a:spLocks/>
                </p:cNvSpPr>
                <p:nvPr/>
              </p:nvSpPr>
              <p:spPr bwMode="auto">
                <a:xfrm flipH="1">
                  <a:off x="2114" y="1933"/>
                  <a:ext cx="113" cy="142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cs-CZ"/>
                    <a:t>P</a:t>
                  </a:r>
                </a:p>
              </p:txBody>
            </p:sp>
            <p:sp>
              <p:nvSpPr>
                <p:cNvPr id="81811" name="Arc 915"/>
                <p:cNvSpPr>
                  <a:spLocks/>
                </p:cNvSpPr>
                <p:nvPr/>
              </p:nvSpPr>
              <p:spPr bwMode="auto">
                <a:xfrm flipH="1">
                  <a:off x="2227" y="1933"/>
                  <a:ext cx="113" cy="142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cs-CZ"/>
                    <a:t>A</a:t>
                  </a:r>
                </a:p>
              </p:txBody>
            </p:sp>
          </p:grpSp>
          <p:grpSp>
            <p:nvGrpSpPr>
              <p:cNvPr id="11" name="Group 916"/>
              <p:cNvGrpSpPr>
                <a:grpSpLocks/>
              </p:cNvGrpSpPr>
              <p:nvPr/>
            </p:nvGrpSpPr>
            <p:grpSpPr bwMode="auto">
              <a:xfrm>
                <a:off x="957" y="2845"/>
                <a:ext cx="477" cy="183"/>
                <a:chOff x="797" y="355"/>
                <a:chExt cx="477" cy="183"/>
              </a:xfrm>
            </p:grpSpPr>
            <p:sp>
              <p:nvSpPr>
                <p:cNvPr id="81813" name="AutoShape 917"/>
                <p:cNvSpPr>
                  <a:spLocks noChangeAspect="1" noChangeArrowheads="1"/>
                </p:cNvSpPr>
                <p:nvPr/>
              </p:nvSpPr>
              <p:spPr bwMode="auto">
                <a:xfrm>
                  <a:off x="797" y="360"/>
                  <a:ext cx="477" cy="178"/>
                </a:xfrm>
                <a:prstGeom prst="roundRect">
                  <a:avLst>
                    <a:gd name="adj" fmla="val 43171"/>
                  </a:avLst>
                </a:prstGeom>
                <a:solidFill>
                  <a:srgbClr val="00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3600" tIns="0" rIns="3600" bIns="0" anchor="ctr"/>
                <a:lstStyle/>
                <a:p>
                  <a:endParaRPr lang="cs-CZ"/>
                </a:p>
              </p:txBody>
            </p:sp>
            <p:sp>
              <p:nvSpPr>
                <p:cNvPr id="81814" name="Arc 918"/>
                <p:cNvSpPr>
                  <a:spLocks/>
                </p:cNvSpPr>
                <p:nvPr/>
              </p:nvSpPr>
              <p:spPr bwMode="auto">
                <a:xfrm rot="10800000" flipH="1">
                  <a:off x="867" y="355"/>
                  <a:ext cx="113" cy="56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1815" name="Arc 919"/>
                <p:cNvSpPr>
                  <a:spLocks/>
                </p:cNvSpPr>
                <p:nvPr/>
              </p:nvSpPr>
              <p:spPr bwMode="auto">
                <a:xfrm rot="10800000" flipH="1">
                  <a:off x="980" y="355"/>
                  <a:ext cx="113" cy="71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1816" name="Arc 920"/>
                <p:cNvSpPr>
                  <a:spLocks/>
                </p:cNvSpPr>
                <p:nvPr/>
              </p:nvSpPr>
              <p:spPr bwMode="auto">
                <a:xfrm rot="10800000" flipH="1">
                  <a:off x="1093" y="355"/>
                  <a:ext cx="113" cy="71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</p:grpSp>
        <p:sp>
          <p:nvSpPr>
            <p:cNvPr id="81551" name="Rectangle 655"/>
            <p:cNvSpPr>
              <a:spLocks noChangeAspect="1" noChangeArrowheads="1"/>
            </p:cNvSpPr>
            <p:nvPr/>
          </p:nvSpPr>
          <p:spPr bwMode="auto">
            <a:xfrm>
              <a:off x="2393" y="878"/>
              <a:ext cx="1673" cy="85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12" name="Group 899"/>
            <p:cNvGrpSpPr>
              <a:grpSpLocks/>
            </p:cNvGrpSpPr>
            <p:nvPr/>
          </p:nvGrpSpPr>
          <p:grpSpPr bwMode="auto">
            <a:xfrm>
              <a:off x="2830" y="1178"/>
              <a:ext cx="482" cy="443"/>
              <a:chOff x="952" y="2585"/>
              <a:chExt cx="482" cy="443"/>
            </a:xfrm>
          </p:grpSpPr>
          <p:grpSp>
            <p:nvGrpSpPr>
              <p:cNvPr id="13" name="Group 900"/>
              <p:cNvGrpSpPr>
                <a:grpSpLocks/>
              </p:cNvGrpSpPr>
              <p:nvPr/>
            </p:nvGrpSpPr>
            <p:grpSpPr bwMode="auto">
              <a:xfrm>
                <a:off x="952" y="2585"/>
                <a:ext cx="476" cy="283"/>
                <a:chOff x="1927" y="1792"/>
                <a:chExt cx="476" cy="283"/>
              </a:xfrm>
            </p:grpSpPr>
            <p:sp>
              <p:nvSpPr>
                <p:cNvPr id="81797" name="Freeform 901"/>
                <p:cNvSpPr>
                  <a:spLocks noChangeAspect="1"/>
                </p:cNvSpPr>
                <p:nvPr/>
              </p:nvSpPr>
              <p:spPr bwMode="auto">
                <a:xfrm>
                  <a:off x="1927" y="1792"/>
                  <a:ext cx="476" cy="269"/>
                </a:xfrm>
                <a:custGeom>
                  <a:avLst/>
                  <a:gdLst/>
                  <a:ahLst/>
                  <a:cxnLst>
                    <a:cxn ang="0">
                      <a:pos x="438" y="30"/>
                    </a:cxn>
                    <a:cxn ang="0">
                      <a:pos x="256" y="30"/>
                    </a:cxn>
                    <a:cxn ang="0">
                      <a:pos x="166" y="120"/>
                    </a:cxn>
                    <a:cxn ang="0">
                      <a:pos x="30" y="347"/>
                    </a:cxn>
                    <a:cxn ang="0">
                      <a:pos x="75" y="574"/>
                    </a:cxn>
                    <a:cxn ang="0">
                      <a:pos x="483" y="619"/>
                    </a:cxn>
                    <a:cxn ang="0">
                      <a:pos x="846" y="529"/>
                    </a:cxn>
                    <a:cxn ang="0">
                      <a:pos x="755" y="211"/>
                    </a:cxn>
                    <a:cxn ang="0">
                      <a:pos x="619" y="30"/>
                    </a:cxn>
                    <a:cxn ang="0">
                      <a:pos x="347" y="30"/>
                    </a:cxn>
                  </a:cxnLst>
                  <a:rect l="0" t="0" r="r" b="b"/>
                  <a:pathLst>
                    <a:path w="891" h="626">
                      <a:moveTo>
                        <a:pt x="438" y="30"/>
                      </a:moveTo>
                      <a:cubicBezTo>
                        <a:pt x="369" y="22"/>
                        <a:pt x="301" y="15"/>
                        <a:pt x="256" y="30"/>
                      </a:cubicBezTo>
                      <a:cubicBezTo>
                        <a:pt x="211" y="45"/>
                        <a:pt x="204" y="67"/>
                        <a:pt x="166" y="120"/>
                      </a:cubicBezTo>
                      <a:cubicBezTo>
                        <a:pt x="128" y="173"/>
                        <a:pt x="45" y="271"/>
                        <a:pt x="30" y="347"/>
                      </a:cubicBezTo>
                      <a:cubicBezTo>
                        <a:pt x="15" y="423"/>
                        <a:pt x="0" y="529"/>
                        <a:pt x="75" y="574"/>
                      </a:cubicBezTo>
                      <a:cubicBezTo>
                        <a:pt x="150" y="619"/>
                        <a:pt x="355" y="626"/>
                        <a:pt x="483" y="619"/>
                      </a:cubicBezTo>
                      <a:cubicBezTo>
                        <a:pt x="611" y="612"/>
                        <a:pt x="801" y="597"/>
                        <a:pt x="846" y="529"/>
                      </a:cubicBezTo>
                      <a:cubicBezTo>
                        <a:pt x="891" y="461"/>
                        <a:pt x="793" y="294"/>
                        <a:pt x="755" y="211"/>
                      </a:cubicBezTo>
                      <a:cubicBezTo>
                        <a:pt x="717" y="128"/>
                        <a:pt x="687" y="60"/>
                        <a:pt x="619" y="30"/>
                      </a:cubicBezTo>
                      <a:cubicBezTo>
                        <a:pt x="551" y="0"/>
                        <a:pt x="449" y="15"/>
                        <a:pt x="347" y="30"/>
                      </a:cubicBezTo>
                    </a:path>
                  </a:pathLst>
                </a:custGeom>
                <a:solidFill>
                  <a:srgbClr val="009900"/>
                </a:solidFill>
                <a:ln w="9525" cap="flat" cmpd="sng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wrap="none" lIns="3600" tIns="0" rIns="3600" bIns="0"/>
                <a:lstStyle/>
                <a:p>
                  <a:endParaRPr lang="cs-CZ"/>
                </a:p>
              </p:txBody>
            </p:sp>
            <p:sp>
              <p:nvSpPr>
                <p:cNvPr id="81798" name="Arc 902"/>
                <p:cNvSpPr>
                  <a:spLocks/>
                </p:cNvSpPr>
                <p:nvPr/>
              </p:nvSpPr>
              <p:spPr bwMode="auto">
                <a:xfrm flipH="1">
                  <a:off x="2001" y="1933"/>
                  <a:ext cx="113" cy="142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cs-CZ"/>
                    <a:t>E</a:t>
                  </a:r>
                </a:p>
              </p:txBody>
            </p:sp>
            <p:sp>
              <p:nvSpPr>
                <p:cNvPr id="81799" name="Arc 903"/>
                <p:cNvSpPr>
                  <a:spLocks/>
                </p:cNvSpPr>
                <p:nvPr/>
              </p:nvSpPr>
              <p:spPr bwMode="auto">
                <a:xfrm flipH="1">
                  <a:off x="2114" y="1933"/>
                  <a:ext cx="113" cy="142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cs-CZ"/>
                    <a:t>P</a:t>
                  </a:r>
                </a:p>
              </p:txBody>
            </p:sp>
            <p:sp>
              <p:nvSpPr>
                <p:cNvPr id="81800" name="Arc 904"/>
                <p:cNvSpPr>
                  <a:spLocks/>
                </p:cNvSpPr>
                <p:nvPr/>
              </p:nvSpPr>
              <p:spPr bwMode="auto">
                <a:xfrm flipH="1">
                  <a:off x="2227" y="1933"/>
                  <a:ext cx="113" cy="142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cs-CZ"/>
                    <a:t>A</a:t>
                  </a:r>
                </a:p>
              </p:txBody>
            </p:sp>
          </p:grpSp>
          <p:grpSp>
            <p:nvGrpSpPr>
              <p:cNvPr id="14" name="Group 905"/>
              <p:cNvGrpSpPr>
                <a:grpSpLocks/>
              </p:cNvGrpSpPr>
              <p:nvPr/>
            </p:nvGrpSpPr>
            <p:grpSpPr bwMode="auto">
              <a:xfrm>
                <a:off x="957" y="2845"/>
                <a:ext cx="477" cy="183"/>
                <a:chOff x="797" y="355"/>
                <a:chExt cx="477" cy="183"/>
              </a:xfrm>
            </p:grpSpPr>
            <p:sp>
              <p:nvSpPr>
                <p:cNvPr id="81802" name="AutoShape 906"/>
                <p:cNvSpPr>
                  <a:spLocks noChangeAspect="1" noChangeArrowheads="1"/>
                </p:cNvSpPr>
                <p:nvPr/>
              </p:nvSpPr>
              <p:spPr bwMode="auto">
                <a:xfrm>
                  <a:off x="797" y="360"/>
                  <a:ext cx="477" cy="178"/>
                </a:xfrm>
                <a:prstGeom prst="roundRect">
                  <a:avLst>
                    <a:gd name="adj" fmla="val 43171"/>
                  </a:avLst>
                </a:prstGeom>
                <a:solidFill>
                  <a:srgbClr val="00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3600" tIns="0" rIns="3600" bIns="0" anchor="ctr"/>
                <a:lstStyle/>
                <a:p>
                  <a:endParaRPr lang="cs-CZ"/>
                </a:p>
              </p:txBody>
            </p:sp>
            <p:sp>
              <p:nvSpPr>
                <p:cNvPr id="81803" name="Arc 907"/>
                <p:cNvSpPr>
                  <a:spLocks/>
                </p:cNvSpPr>
                <p:nvPr/>
              </p:nvSpPr>
              <p:spPr bwMode="auto">
                <a:xfrm rot="10800000" flipH="1">
                  <a:off x="867" y="355"/>
                  <a:ext cx="113" cy="56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1804" name="Arc 908"/>
                <p:cNvSpPr>
                  <a:spLocks/>
                </p:cNvSpPr>
                <p:nvPr/>
              </p:nvSpPr>
              <p:spPr bwMode="auto">
                <a:xfrm rot="10800000" flipH="1">
                  <a:off x="980" y="355"/>
                  <a:ext cx="113" cy="71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1805" name="Arc 909"/>
                <p:cNvSpPr>
                  <a:spLocks/>
                </p:cNvSpPr>
                <p:nvPr/>
              </p:nvSpPr>
              <p:spPr bwMode="auto">
                <a:xfrm rot="10800000" flipH="1">
                  <a:off x="1093" y="355"/>
                  <a:ext cx="113" cy="71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</p:grpSp>
        <p:sp>
          <p:nvSpPr>
            <p:cNvPr id="81553" name="Rectangle 657"/>
            <p:cNvSpPr>
              <a:spLocks noChangeAspect="1" noChangeArrowheads="1"/>
            </p:cNvSpPr>
            <p:nvPr/>
          </p:nvSpPr>
          <p:spPr bwMode="auto">
            <a:xfrm>
              <a:off x="2393" y="27"/>
              <a:ext cx="1673" cy="85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4176713"/>
              <a:endParaRPr lang="en-US" sz="1000" b="0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15" name="Group 888"/>
            <p:cNvGrpSpPr>
              <a:grpSpLocks/>
            </p:cNvGrpSpPr>
            <p:nvPr/>
          </p:nvGrpSpPr>
          <p:grpSpPr bwMode="auto">
            <a:xfrm>
              <a:off x="2847" y="328"/>
              <a:ext cx="482" cy="443"/>
              <a:chOff x="952" y="2585"/>
              <a:chExt cx="482" cy="443"/>
            </a:xfrm>
          </p:grpSpPr>
          <p:grpSp>
            <p:nvGrpSpPr>
              <p:cNvPr id="16" name="Group 889"/>
              <p:cNvGrpSpPr>
                <a:grpSpLocks/>
              </p:cNvGrpSpPr>
              <p:nvPr/>
            </p:nvGrpSpPr>
            <p:grpSpPr bwMode="auto">
              <a:xfrm>
                <a:off x="952" y="2585"/>
                <a:ext cx="476" cy="283"/>
                <a:chOff x="1927" y="1792"/>
                <a:chExt cx="476" cy="283"/>
              </a:xfrm>
            </p:grpSpPr>
            <p:sp>
              <p:nvSpPr>
                <p:cNvPr id="81786" name="Freeform 890"/>
                <p:cNvSpPr>
                  <a:spLocks noChangeAspect="1"/>
                </p:cNvSpPr>
                <p:nvPr/>
              </p:nvSpPr>
              <p:spPr bwMode="auto">
                <a:xfrm>
                  <a:off x="1927" y="1792"/>
                  <a:ext cx="476" cy="269"/>
                </a:xfrm>
                <a:custGeom>
                  <a:avLst/>
                  <a:gdLst/>
                  <a:ahLst/>
                  <a:cxnLst>
                    <a:cxn ang="0">
                      <a:pos x="438" y="30"/>
                    </a:cxn>
                    <a:cxn ang="0">
                      <a:pos x="256" y="30"/>
                    </a:cxn>
                    <a:cxn ang="0">
                      <a:pos x="166" y="120"/>
                    </a:cxn>
                    <a:cxn ang="0">
                      <a:pos x="30" y="347"/>
                    </a:cxn>
                    <a:cxn ang="0">
                      <a:pos x="75" y="574"/>
                    </a:cxn>
                    <a:cxn ang="0">
                      <a:pos x="483" y="619"/>
                    </a:cxn>
                    <a:cxn ang="0">
                      <a:pos x="846" y="529"/>
                    </a:cxn>
                    <a:cxn ang="0">
                      <a:pos x="755" y="211"/>
                    </a:cxn>
                    <a:cxn ang="0">
                      <a:pos x="619" y="30"/>
                    </a:cxn>
                    <a:cxn ang="0">
                      <a:pos x="347" y="30"/>
                    </a:cxn>
                  </a:cxnLst>
                  <a:rect l="0" t="0" r="r" b="b"/>
                  <a:pathLst>
                    <a:path w="891" h="626">
                      <a:moveTo>
                        <a:pt x="438" y="30"/>
                      </a:moveTo>
                      <a:cubicBezTo>
                        <a:pt x="369" y="22"/>
                        <a:pt x="301" y="15"/>
                        <a:pt x="256" y="30"/>
                      </a:cubicBezTo>
                      <a:cubicBezTo>
                        <a:pt x="211" y="45"/>
                        <a:pt x="204" y="67"/>
                        <a:pt x="166" y="120"/>
                      </a:cubicBezTo>
                      <a:cubicBezTo>
                        <a:pt x="128" y="173"/>
                        <a:pt x="45" y="271"/>
                        <a:pt x="30" y="347"/>
                      </a:cubicBezTo>
                      <a:cubicBezTo>
                        <a:pt x="15" y="423"/>
                        <a:pt x="0" y="529"/>
                        <a:pt x="75" y="574"/>
                      </a:cubicBezTo>
                      <a:cubicBezTo>
                        <a:pt x="150" y="619"/>
                        <a:pt x="355" y="626"/>
                        <a:pt x="483" y="619"/>
                      </a:cubicBezTo>
                      <a:cubicBezTo>
                        <a:pt x="611" y="612"/>
                        <a:pt x="801" y="597"/>
                        <a:pt x="846" y="529"/>
                      </a:cubicBezTo>
                      <a:cubicBezTo>
                        <a:pt x="891" y="461"/>
                        <a:pt x="793" y="294"/>
                        <a:pt x="755" y="211"/>
                      </a:cubicBezTo>
                      <a:cubicBezTo>
                        <a:pt x="717" y="128"/>
                        <a:pt x="687" y="60"/>
                        <a:pt x="619" y="30"/>
                      </a:cubicBezTo>
                      <a:cubicBezTo>
                        <a:pt x="551" y="0"/>
                        <a:pt x="449" y="15"/>
                        <a:pt x="347" y="30"/>
                      </a:cubicBezTo>
                    </a:path>
                  </a:pathLst>
                </a:custGeom>
                <a:solidFill>
                  <a:srgbClr val="009900"/>
                </a:solidFill>
                <a:ln w="9525" cap="flat" cmpd="sng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wrap="none" lIns="3600" tIns="0" rIns="3600" bIns="0"/>
                <a:lstStyle/>
                <a:p>
                  <a:endParaRPr lang="cs-CZ"/>
                </a:p>
              </p:txBody>
            </p:sp>
            <p:sp>
              <p:nvSpPr>
                <p:cNvPr id="81787" name="Arc 891"/>
                <p:cNvSpPr>
                  <a:spLocks/>
                </p:cNvSpPr>
                <p:nvPr/>
              </p:nvSpPr>
              <p:spPr bwMode="auto">
                <a:xfrm flipH="1">
                  <a:off x="2001" y="1933"/>
                  <a:ext cx="113" cy="142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cs-CZ"/>
                    <a:t>E</a:t>
                  </a:r>
                </a:p>
              </p:txBody>
            </p:sp>
            <p:sp>
              <p:nvSpPr>
                <p:cNvPr id="81788" name="Arc 892"/>
                <p:cNvSpPr>
                  <a:spLocks/>
                </p:cNvSpPr>
                <p:nvPr/>
              </p:nvSpPr>
              <p:spPr bwMode="auto">
                <a:xfrm flipH="1">
                  <a:off x="2114" y="1933"/>
                  <a:ext cx="113" cy="142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cs-CZ"/>
                    <a:t>P</a:t>
                  </a:r>
                </a:p>
              </p:txBody>
            </p:sp>
            <p:sp>
              <p:nvSpPr>
                <p:cNvPr id="81789" name="Arc 893"/>
                <p:cNvSpPr>
                  <a:spLocks/>
                </p:cNvSpPr>
                <p:nvPr/>
              </p:nvSpPr>
              <p:spPr bwMode="auto">
                <a:xfrm flipH="1">
                  <a:off x="2227" y="1933"/>
                  <a:ext cx="113" cy="142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cs-CZ"/>
                    <a:t>A</a:t>
                  </a:r>
                </a:p>
              </p:txBody>
            </p:sp>
          </p:grpSp>
          <p:grpSp>
            <p:nvGrpSpPr>
              <p:cNvPr id="17" name="Group 894"/>
              <p:cNvGrpSpPr>
                <a:grpSpLocks/>
              </p:cNvGrpSpPr>
              <p:nvPr/>
            </p:nvGrpSpPr>
            <p:grpSpPr bwMode="auto">
              <a:xfrm>
                <a:off x="957" y="2845"/>
                <a:ext cx="477" cy="183"/>
                <a:chOff x="797" y="355"/>
                <a:chExt cx="477" cy="183"/>
              </a:xfrm>
            </p:grpSpPr>
            <p:sp>
              <p:nvSpPr>
                <p:cNvPr id="81791" name="AutoShape 895"/>
                <p:cNvSpPr>
                  <a:spLocks noChangeAspect="1" noChangeArrowheads="1"/>
                </p:cNvSpPr>
                <p:nvPr/>
              </p:nvSpPr>
              <p:spPr bwMode="auto">
                <a:xfrm>
                  <a:off x="797" y="360"/>
                  <a:ext cx="477" cy="178"/>
                </a:xfrm>
                <a:prstGeom prst="roundRect">
                  <a:avLst>
                    <a:gd name="adj" fmla="val 43171"/>
                  </a:avLst>
                </a:prstGeom>
                <a:solidFill>
                  <a:srgbClr val="00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3600" tIns="0" rIns="3600" bIns="0" anchor="ctr"/>
                <a:lstStyle/>
                <a:p>
                  <a:endParaRPr lang="cs-CZ"/>
                </a:p>
              </p:txBody>
            </p:sp>
            <p:sp>
              <p:nvSpPr>
                <p:cNvPr id="81792" name="Arc 896"/>
                <p:cNvSpPr>
                  <a:spLocks/>
                </p:cNvSpPr>
                <p:nvPr/>
              </p:nvSpPr>
              <p:spPr bwMode="auto">
                <a:xfrm rot="10800000" flipH="1">
                  <a:off x="867" y="355"/>
                  <a:ext cx="113" cy="56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1793" name="Arc 897"/>
                <p:cNvSpPr>
                  <a:spLocks/>
                </p:cNvSpPr>
                <p:nvPr/>
              </p:nvSpPr>
              <p:spPr bwMode="auto">
                <a:xfrm rot="10800000" flipH="1">
                  <a:off x="980" y="355"/>
                  <a:ext cx="113" cy="71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1794" name="Arc 898"/>
                <p:cNvSpPr>
                  <a:spLocks/>
                </p:cNvSpPr>
                <p:nvPr/>
              </p:nvSpPr>
              <p:spPr bwMode="auto">
                <a:xfrm rot="10800000" flipH="1">
                  <a:off x="1093" y="355"/>
                  <a:ext cx="113" cy="71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</p:grpSp>
        <p:sp>
          <p:nvSpPr>
            <p:cNvPr id="81552" name="Line 656"/>
            <p:cNvSpPr>
              <a:spLocks noChangeAspect="1" noChangeShapeType="1"/>
            </p:cNvSpPr>
            <p:nvPr/>
          </p:nvSpPr>
          <p:spPr bwMode="auto">
            <a:xfrm rot="900000" flipH="1">
              <a:off x="2648" y="1161"/>
              <a:ext cx="85" cy="0"/>
            </a:xfrm>
            <a:prstGeom prst="line">
              <a:avLst/>
            </a:prstGeom>
            <a:noFill/>
            <a:ln w="25400">
              <a:solidFill>
                <a:srgbClr val="CC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81554" name="Text Box 658"/>
            <p:cNvSpPr txBox="1">
              <a:spLocks noChangeAspect="1" noChangeArrowheads="1"/>
            </p:cNvSpPr>
            <p:nvPr/>
          </p:nvSpPr>
          <p:spPr bwMode="auto">
            <a:xfrm>
              <a:off x="2491" y="642"/>
              <a:ext cx="21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200" b="0">
                  <a:solidFill>
                    <a:schemeClr val="tx1"/>
                  </a:solidFill>
                </a:rPr>
                <a:t>5'</a:t>
              </a:r>
            </a:p>
          </p:txBody>
        </p:sp>
        <p:sp>
          <p:nvSpPr>
            <p:cNvPr id="81555" name="Text Box 659"/>
            <p:cNvSpPr txBox="1">
              <a:spLocks noChangeAspect="1" noChangeArrowheads="1"/>
            </p:cNvSpPr>
            <p:nvPr/>
          </p:nvSpPr>
          <p:spPr bwMode="auto">
            <a:xfrm>
              <a:off x="3735" y="642"/>
              <a:ext cx="21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200" b="0">
                  <a:solidFill>
                    <a:schemeClr val="tx1"/>
                  </a:solidFill>
                </a:rPr>
                <a:t>3'</a:t>
              </a:r>
            </a:p>
          </p:txBody>
        </p:sp>
        <p:sp>
          <p:nvSpPr>
            <p:cNvPr id="81556" name="Text Box 660"/>
            <p:cNvSpPr txBox="1">
              <a:spLocks noChangeAspect="1" noChangeArrowheads="1"/>
            </p:cNvSpPr>
            <p:nvPr/>
          </p:nvSpPr>
          <p:spPr bwMode="auto">
            <a:xfrm>
              <a:off x="3388" y="642"/>
              <a:ext cx="39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200" b="0">
                  <a:solidFill>
                    <a:srgbClr val="3366FF"/>
                  </a:solidFill>
                </a:rPr>
                <a:t>mRNA</a:t>
              </a:r>
            </a:p>
          </p:txBody>
        </p:sp>
        <p:grpSp>
          <p:nvGrpSpPr>
            <p:cNvPr id="18" name="Group 661"/>
            <p:cNvGrpSpPr>
              <a:grpSpLocks noChangeAspect="1"/>
            </p:cNvGrpSpPr>
            <p:nvPr/>
          </p:nvGrpSpPr>
          <p:grpSpPr bwMode="auto">
            <a:xfrm>
              <a:off x="3520" y="65"/>
              <a:ext cx="137" cy="339"/>
              <a:chOff x="2653" y="2478"/>
              <a:chExt cx="274" cy="680"/>
            </a:xfrm>
          </p:grpSpPr>
          <p:grpSp>
            <p:nvGrpSpPr>
              <p:cNvPr id="19" name="Group 662"/>
              <p:cNvGrpSpPr>
                <a:grpSpLocks noChangeAspect="1"/>
              </p:cNvGrpSpPr>
              <p:nvPr/>
            </p:nvGrpSpPr>
            <p:grpSpPr bwMode="auto">
              <a:xfrm>
                <a:off x="2653" y="2795"/>
                <a:ext cx="274" cy="363"/>
                <a:chOff x="1156" y="2205"/>
                <a:chExt cx="274" cy="363"/>
              </a:xfrm>
            </p:grpSpPr>
            <p:sp>
              <p:nvSpPr>
                <p:cNvPr id="81559" name="AutoShape 663"/>
                <p:cNvSpPr>
                  <a:spLocks noChangeAspect="1" noChangeArrowheads="1"/>
                </p:cNvSpPr>
                <p:nvPr/>
              </p:nvSpPr>
              <p:spPr bwMode="auto">
                <a:xfrm>
                  <a:off x="1224" y="2205"/>
                  <a:ext cx="136" cy="27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3366FF"/>
                </a:solidFill>
                <a:ln w="9525">
                  <a:solidFill>
                    <a:srgbClr val="3366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1560" name="AutoShape 664"/>
                <p:cNvSpPr>
                  <a:spLocks noChangeAspect="1" noChangeArrowheads="1"/>
                </p:cNvSpPr>
                <p:nvPr/>
              </p:nvSpPr>
              <p:spPr bwMode="auto">
                <a:xfrm rot="16200000">
                  <a:off x="1225" y="2318"/>
                  <a:ext cx="136" cy="274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3366FF"/>
                </a:solidFill>
                <a:ln w="9525">
                  <a:solidFill>
                    <a:srgbClr val="3366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1561" name="Oval 665"/>
                <p:cNvSpPr>
                  <a:spLocks noChangeAspect="1" noChangeArrowheads="1"/>
                </p:cNvSpPr>
                <p:nvPr/>
              </p:nvSpPr>
              <p:spPr bwMode="auto">
                <a:xfrm>
                  <a:off x="1202" y="2523"/>
                  <a:ext cx="45" cy="45"/>
                </a:xfrm>
                <a:prstGeom prst="ellipse">
                  <a:avLst/>
                </a:prstGeom>
                <a:solidFill>
                  <a:srgbClr val="3366FF"/>
                </a:solidFill>
                <a:ln w="9525">
                  <a:solidFill>
                    <a:srgbClr val="3366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1562" name="Oval 666"/>
                <p:cNvSpPr>
                  <a:spLocks noChangeAspect="1" noChangeArrowheads="1"/>
                </p:cNvSpPr>
                <p:nvPr/>
              </p:nvSpPr>
              <p:spPr bwMode="auto">
                <a:xfrm>
                  <a:off x="1338" y="2523"/>
                  <a:ext cx="45" cy="45"/>
                </a:xfrm>
                <a:prstGeom prst="ellipse">
                  <a:avLst/>
                </a:prstGeom>
                <a:solidFill>
                  <a:srgbClr val="3366FF"/>
                </a:solidFill>
                <a:ln w="9525">
                  <a:solidFill>
                    <a:srgbClr val="3366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1563" name="Oval 667"/>
                <p:cNvSpPr>
                  <a:spLocks noChangeAspect="1" noChangeArrowheads="1"/>
                </p:cNvSpPr>
                <p:nvPr/>
              </p:nvSpPr>
              <p:spPr bwMode="auto">
                <a:xfrm>
                  <a:off x="1269" y="2523"/>
                  <a:ext cx="45" cy="45"/>
                </a:xfrm>
                <a:prstGeom prst="ellipse">
                  <a:avLst/>
                </a:prstGeom>
                <a:solidFill>
                  <a:srgbClr val="3366FF"/>
                </a:solidFill>
                <a:ln w="9525">
                  <a:solidFill>
                    <a:srgbClr val="3366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81564" name="Line 668"/>
              <p:cNvSpPr>
                <a:spLocks noChangeAspect="1" noChangeShapeType="1"/>
              </p:cNvSpPr>
              <p:nvPr/>
            </p:nvSpPr>
            <p:spPr bwMode="auto">
              <a:xfrm>
                <a:off x="2789" y="2705"/>
                <a:ext cx="0" cy="90"/>
              </a:xfrm>
              <a:prstGeom prst="line">
                <a:avLst/>
              </a:prstGeom>
              <a:noFill/>
              <a:ln w="25400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cs-CZ"/>
              </a:p>
            </p:txBody>
          </p:sp>
          <p:sp>
            <p:nvSpPr>
              <p:cNvPr id="81565" name="Oval 669"/>
              <p:cNvSpPr>
                <a:spLocks noChangeAspect="1" noChangeArrowheads="1"/>
              </p:cNvSpPr>
              <p:nvPr/>
            </p:nvSpPr>
            <p:spPr bwMode="auto">
              <a:xfrm>
                <a:off x="2675" y="2478"/>
                <a:ext cx="227" cy="227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kumimoji="1" lang="cs-CZ" sz="800" b="0">
                    <a:solidFill>
                      <a:schemeClr val="tx1"/>
                    </a:solidFill>
                  </a:rPr>
                  <a:t>aa</a:t>
                </a:r>
                <a:r>
                  <a:rPr kumimoji="1" lang="cs-CZ" sz="800" b="0" baseline="-25000">
                    <a:solidFill>
                      <a:schemeClr val="tx1"/>
                    </a:solidFill>
                  </a:rPr>
                  <a:t>4</a:t>
                </a:r>
                <a:endParaRPr kumimoji="1" lang="cs-CZ" sz="800" b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1566" name="Arc 670"/>
            <p:cNvSpPr>
              <a:spLocks noChangeAspect="1"/>
            </p:cNvSpPr>
            <p:nvPr/>
          </p:nvSpPr>
          <p:spPr bwMode="auto">
            <a:xfrm rot="10528175" flipH="1">
              <a:off x="3320" y="298"/>
              <a:ext cx="203" cy="15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9662"/>
                <a:gd name="T1" fmla="*/ 0 h 21600"/>
                <a:gd name="T2" fmla="*/ 19662 w 19662"/>
                <a:gd name="T3" fmla="*/ 12657 h 21600"/>
                <a:gd name="T4" fmla="*/ 0 w 19662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62" h="21600" fill="none" extrusionOk="0">
                  <a:moveTo>
                    <a:pt x="-1" y="0"/>
                  </a:moveTo>
                  <a:cubicBezTo>
                    <a:pt x="8468" y="0"/>
                    <a:pt x="16155" y="4948"/>
                    <a:pt x="19661" y="12657"/>
                  </a:cubicBezTo>
                </a:path>
                <a:path w="19662" h="21600" stroke="0" extrusionOk="0">
                  <a:moveTo>
                    <a:pt x="-1" y="0"/>
                  </a:moveTo>
                  <a:cubicBezTo>
                    <a:pt x="8468" y="0"/>
                    <a:pt x="16155" y="4948"/>
                    <a:pt x="19661" y="1265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5875">
              <a:solidFill>
                <a:srgbClr val="FF0000"/>
              </a:solidFill>
              <a:round/>
              <a:headEnd type="arrow" w="lg" len="sm"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1567" name="Text Box 671"/>
            <p:cNvSpPr txBox="1">
              <a:spLocks noChangeAspect="1" noChangeArrowheads="1"/>
            </p:cNvSpPr>
            <p:nvPr/>
          </p:nvSpPr>
          <p:spPr bwMode="auto">
            <a:xfrm>
              <a:off x="2481" y="1498"/>
              <a:ext cx="21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200" b="0">
                  <a:solidFill>
                    <a:schemeClr val="tx1"/>
                  </a:solidFill>
                </a:rPr>
                <a:t>5'</a:t>
              </a:r>
            </a:p>
          </p:txBody>
        </p:sp>
        <p:sp>
          <p:nvSpPr>
            <p:cNvPr id="81568" name="Text Box 672"/>
            <p:cNvSpPr txBox="1">
              <a:spLocks noChangeAspect="1" noChangeArrowheads="1"/>
            </p:cNvSpPr>
            <p:nvPr/>
          </p:nvSpPr>
          <p:spPr bwMode="auto">
            <a:xfrm>
              <a:off x="3769" y="1498"/>
              <a:ext cx="21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200" b="0">
                  <a:solidFill>
                    <a:schemeClr val="tx1"/>
                  </a:solidFill>
                </a:rPr>
                <a:t>3'</a:t>
              </a:r>
            </a:p>
          </p:txBody>
        </p:sp>
        <p:sp>
          <p:nvSpPr>
            <p:cNvPr id="81576" name="AutoShape 680"/>
            <p:cNvSpPr>
              <a:spLocks noChangeAspect="1" noChangeArrowheads="1"/>
            </p:cNvSpPr>
            <p:nvPr/>
          </p:nvSpPr>
          <p:spPr bwMode="auto">
            <a:xfrm>
              <a:off x="3040" y="1293"/>
              <a:ext cx="68" cy="135"/>
            </a:xfrm>
            <a:prstGeom prst="roundRect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1577" name="AutoShape 681"/>
            <p:cNvSpPr>
              <a:spLocks noChangeAspect="1" noChangeArrowheads="1"/>
            </p:cNvSpPr>
            <p:nvPr/>
          </p:nvSpPr>
          <p:spPr bwMode="auto">
            <a:xfrm rot="16200000">
              <a:off x="3041" y="1348"/>
              <a:ext cx="68" cy="137"/>
            </a:xfrm>
            <a:prstGeom prst="roundRect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1578" name="Oval 682"/>
            <p:cNvSpPr>
              <a:spLocks noChangeAspect="1" noChangeArrowheads="1"/>
            </p:cNvSpPr>
            <p:nvPr/>
          </p:nvSpPr>
          <p:spPr bwMode="auto">
            <a:xfrm>
              <a:off x="3030" y="1451"/>
              <a:ext cx="22" cy="22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1579" name="Oval 683"/>
            <p:cNvSpPr>
              <a:spLocks noChangeAspect="1" noChangeArrowheads="1"/>
            </p:cNvSpPr>
            <p:nvPr/>
          </p:nvSpPr>
          <p:spPr bwMode="auto">
            <a:xfrm>
              <a:off x="3098" y="1451"/>
              <a:ext cx="22" cy="22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1580" name="Oval 684"/>
            <p:cNvSpPr>
              <a:spLocks noChangeAspect="1" noChangeArrowheads="1"/>
            </p:cNvSpPr>
            <p:nvPr/>
          </p:nvSpPr>
          <p:spPr bwMode="auto">
            <a:xfrm>
              <a:off x="3063" y="1451"/>
              <a:ext cx="22" cy="22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1581" name="Line 685"/>
            <p:cNvSpPr>
              <a:spLocks noChangeAspect="1" noChangeShapeType="1"/>
            </p:cNvSpPr>
            <p:nvPr/>
          </p:nvSpPr>
          <p:spPr bwMode="auto">
            <a:xfrm>
              <a:off x="3074" y="1248"/>
              <a:ext cx="0" cy="45"/>
            </a:xfrm>
            <a:prstGeom prst="line">
              <a:avLst/>
            </a:prstGeom>
            <a:noFill/>
            <a:ln w="28575">
              <a:solidFill>
                <a:srgbClr val="CC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81582" name="AutoShape 686"/>
            <p:cNvSpPr>
              <a:spLocks noChangeAspect="1" noChangeArrowheads="1"/>
            </p:cNvSpPr>
            <p:nvPr/>
          </p:nvSpPr>
          <p:spPr bwMode="auto">
            <a:xfrm>
              <a:off x="3164" y="1294"/>
              <a:ext cx="68" cy="136"/>
            </a:xfrm>
            <a:prstGeom prst="roundRect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1583" name="AutoShape 687"/>
            <p:cNvSpPr>
              <a:spLocks noChangeAspect="1" noChangeArrowheads="1"/>
            </p:cNvSpPr>
            <p:nvPr/>
          </p:nvSpPr>
          <p:spPr bwMode="auto">
            <a:xfrm rot="16200000">
              <a:off x="3164" y="1350"/>
              <a:ext cx="67" cy="138"/>
            </a:xfrm>
            <a:prstGeom prst="roundRect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1584" name="Oval 688"/>
            <p:cNvSpPr>
              <a:spLocks noChangeAspect="1" noChangeArrowheads="1"/>
            </p:cNvSpPr>
            <p:nvPr/>
          </p:nvSpPr>
          <p:spPr bwMode="auto">
            <a:xfrm>
              <a:off x="3152" y="1452"/>
              <a:ext cx="23" cy="22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1585" name="Oval 689"/>
            <p:cNvSpPr>
              <a:spLocks noChangeAspect="1" noChangeArrowheads="1"/>
            </p:cNvSpPr>
            <p:nvPr/>
          </p:nvSpPr>
          <p:spPr bwMode="auto">
            <a:xfrm>
              <a:off x="3220" y="1452"/>
              <a:ext cx="23" cy="22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1586" name="Oval 690"/>
            <p:cNvSpPr>
              <a:spLocks noChangeAspect="1" noChangeArrowheads="1"/>
            </p:cNvSpPr>
            <p:nvPr/>
          </p:nvSpPr>
          <p:spPr bwMode="auto">
            <a:xfrm>
              <a:off x="3186" y="1452"/>
              <a:ext cx="22" cy="22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1587" name="Line 691"/>
            <p:cNvSpPr>
              <a:spLocks noChangeAspect="1" noChangeShapeType="1"/>
            </p:cNvSpPr>
            <p:nvPr/>
          </p:nvSpPr>
          <p:spPr bwMode="auto">
            <a:xfrm>
              <a:off x="3198" y="1261"/>
              <a:ext cx="0" cy="44"/>
            </a:xfrm>
            <a:prstGeom prst="line">
              <a:avLst/>
            </a:prstGeom>
            <a:noFill/>
            <a:ln w="25400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81588" name="Text Box 692"/>
            <p:cNvSpPr txBox="1">
              <a:spLocks noChangeAspect="1" noChangeArrowheads="1"/>
            </p:cNvSpPr>
            <p:nvPr/>
          </p:nvSpPr>
          <p:spPr bwMode="auto">
            <a:xfrm>
              <a:off x="3379" y="1498"/>
              <a:ext cx="39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200" b="0">
                  <a:solidFill>
                    <a:srgbClr val="3366FF"/>
                  </a:solidFill>
                </a:rPr>
                <a:t>mRNA</a:t>
              </a:r>
            </a:p>
          </p:txBody>
        </p:sp>
        <p:sp>
          <p:nvSpPr>
            <p:cNvPr id="81589" name="Oval 693"/>
            <p:cNvSpPr>
              <a:spLocks noChangeAspect="1" noChangeArrowheads="1"/>
            </p:cNvSpPr>
            <p:nvPr/>
          </p:nvSpPr>
          <p:spPr bwMode="auto">
            <a:xfrm>
              <a:off x="3017" y="1148"/>
              <a:ext cx="113" cy="11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800" b="0">
                  <a:solidFill>
                    <a:schemeClr val="tx1"/>
                  </a:solidFill>
                </a:rPr>
                <a:t>aa</a:t>
              </a:r>
              <a:r>
                <a:rPr kumimoji="1" lang="cs-CZ" sz="800" b="0" baseline="-25000">
                  <a:solidFill>
                    <a:schemeClr val="tx1"/>
                  </a:solidFill>
                </a:rPr>
                <a:t>3</a:t>
              </a:r>
              <a:endParaRPr kumimoji="1" lang="cs-CZ" sz="800" b="0">
                <a:solidFill>
                  <a:schemeClr val="tx1"/>
                </a:solidFill>
              </a:endParaRPr>
            </a:p>
          </p:txBody>
        </p:sp>
        <p:sp>
          <p:nvSpPr>
            <p:cNvPr id="81590" name="Oval 694"/>
            <p:cNvSpPr>
              <a:spLocks noChangeAspect="1" noChangeArrowheads="1"/>
            </p:cNvSpPr>
            <p:nvPr/>
          </p:nvSpPr>
          <p:spPr bwMode="auto">
            <a:xfrm>
              <a:off x="2882" y="1148"/>
              <a:ext cx="112" cy="11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800" b="0">
                  <a:solidFill>
                    <a:schemeClr val="tx1"/>
                  </a:solidFill>
                </a:rPr>
                <a:t>aa</a:t>
              </a:r>
              <a:r>
                <a:rPr kumimoji="1" lang="cs-CZ" sz="800" b="0" baseline="-25000">
                  <a:solidFill>
                    <a:schemeClr val="tx1"/>
                  </a:solidFill>
                </a:rPr>
                <a:t>2</a:t>
              </a:r>
              <a:endParaRPr kumimoji="1" lang="cs-CZ" sz="800" b="0">
                <a:solidFill>
                  <a:schemeClr val="tx1"/>
                </a:solidFill>
              </a:endParaRPr>
            </a:p>
          </p:txBody>
        </p:sp>
        <p:sp>
          <p:nvSpPr>
            <p:cNvPr id="81591" name="Oval 695"/>
            <p:cNvSpPr>
              <a:spLocks noChangeAspect="1" noChangeArrowheads="1"/>
            </p:cNvSpPr>
            <p:nvPr/>
          </p:nvSpPr>
          <p:spPr bwMode="auto">
            <a:xfrm>
              <a:off x="2705" y="1133"/>
              <a:ext cx="113" cy="11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800" b="0">
                  <a:solidFill>
                    <a:schemeClr val="tx1"/>
                  </a:solidFill>
                </a:rPr>
                <a:t>aa</a:t>
              </a:r>
              <a:r>
                <a:rPr kumimoji="1" lang="cs-CZ" sz="800" b="0" baseline="-25000">
                  <a:solidFill>
                    <a:schemeClr val="tx1"/>
                  </a:solidFill>
                </a:rPr>
                <a:t>1</a:t>
              </a:r>
              <a:endParaRPr kumimoji="1" lang="cs-CZ" sz="800" b="0">
                <a:solidFill>
                  <a:schemeClr val="tx1"/>
                </a:solidFill>
              </a:endParaRPr>
            </a:p>
          </p:txBody>
        </p:sp>
        <p:cxnSp>
          <p:nvCxnSpPr>
            <p:cNvPr id="81592" name="AutoShape 696"/>
            <p:cNvCxnSpPr>
              <a:cxnSpLocks noChangeAspect="1" noChangeShapeType="1"/>
              <a:stCxn id="81590" idx="6"/>
              <a:endCxn id="81589" idx="2"/>
            </p:cNvCxnSpPr>
            <p:nvPr/>
          </p:nvCxnSpPr>
          <p:spPr bwMode="auto">
            <a:xfrm>
              <a:off x="2994" y="1204"/>
              <a:ext cx="23" cy="0"/>
            </a:xfrm>
            <a:prstGeom prst="straightConnector1">
              <a:avLst/>
            </a:prstGeom>
            <a:noFill/>
            <a:ln w="28575">
              <a:solidFill>
                <a:srgbClr val="CC00FF"/>
              </a:solidFill>
              <a:miter lim="800000"/>
              <a:headEnd/>
              <a:tailEnd/>
            </a:ln>
            <a:effectLst/>
          </p:spPr>
        </p:cxnSp>
        <p:cxnSp>
          <p:nvCxnSpPr>
            <p:cNvPr id="81593" name="AutoShape 697"/>
            <p:cNvCxnSpPr>
              <a:cxnSpLocks noChangeAspect="1" noChangeShapeType="1"/>
              <a:stCxn id="81591" idx="6"/>
              <a:endCxn id="81590" idx="2"/>
            </p:cNvCxnSpPr>
            <p:nvPr/>
          </p:nvCxnSpPr>
          <p:spPr bwMode="auto">
            <a:xfrm>
              <a:off x="2818" y="1190"/>
              <a:ext cx="64" cy="15"/>
            </a:xfrm>
            <a:prstGeom prst="straightConnector1">
              <a:avLst/>
            </a:prstGeom>
            <a:noFill/>
            <a:ln w="25400">
              <a:solidFill>
                <a:srgbClr val="CC00FF"/>
              </a:solidFill>
              <a:miter lim="800000"/>
              <a:headEnd/>
              <a:tailEnd/>
            </a:ln>
            <a:effectLst/>
          </p:spPr>
        </p:cxnSp>
        <p:sp>
          <p:nvSpPr>
            <p:cNvPr id="81594" name="Text Box 698"/>
            <p:cNvSpPr txBox="1">
              <a:spLocks noChangeAspect="1" noChangeArrowheads="1"/>
            </p:cNvSpPr>
            <p:nvPr/>
          </p:nvSpPr>
          <p:spPr bwMode="auto">
            <a:xfrm>
              <a:off x="2450" y="1076"/>
              <a:ext cx="27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000" b="0">
                  <a:solidFill>
                    <a:srgbClr val="0000FF"/>
                  </a:solidFill>
                </a:rPr>
                <a:t>NH</a:t>
              </a:r>
              <a:r>
                <a:rPr kumimoji="1" lang="cs-CZ" sz="1000" b="0" baseline="-25000">
                  <a:solidFill>
                    <a:srgbClr val="0000FF"/>
                  </a:solidFill>
                </a:rPr>
                <a:t>2</a:t>
              </a:r>
              <a:endParaRPr kumimoji="1" lang="cs-CZ" sz="1000" b="0">
                <a:solidFill>
                  <a:srgbClr val="0000FF"/>
                </a:solidFill>
              </a:endParaRPr>
            </a:p>
          </p:txBody>
        </p:sp>
        <p:sp>
          <p:nvSpPr>
            <p:cNvPr id="81595" name="Oval 699"/>
            <p:cNvSpPr>
              <a:spLocks noChangeAspect="1" noChangeArrowheads="1"/>
            </p:cNvSpPr>
            <p:nvPr/>
          </p:nvSpPr>
          <p:spPr bwMode="auto">
            <a:xfrm>
              <a:off x="3152" y="1148"/>
              <a:ext cx="114" cy="11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800" b="0">
                  <a:solidFill>
                    <a:schemeClr val="tx1"/>
                  </a:solidFill>
                </a:rPr>
                <a:t>aa</a:t>
              </a:r>
              <a:r>
                <a:rPr kumimoji="1" lang="cs-CZ" sz="800" b="0" baseline="-25000">
                  <a:solidFill>
                    <a:schemeClr val="tx1"/>
                  </a:solidFill>
                </a:rPr>
                <a:t>4</a:t>
              </a:r>
              <a:endParaRPr kumimoji="1" lang="cs-CZ" sz="800" b="0">
                <a:solidFill>
                  <a:schemeClr val="tx1"/>
                </a:solidFill>
              </a:endParaRPr>
            </a:p>
          </p:txBody>
        </p:sp>
        <p:sp>
          <p:nvSpPr>
            <p:cNvPr id="81596" name="Line 700"/>
            <p:cNvSpPr>
              <a:spLocks noChangeAspect="1" noChangeShapeType="1"/>
            </p:cNvSpPr>
            <p:nvPr/>
          </p:nvSpPr>
          <p:spPr bwMode="auto">
            <a:xfrm flipV="1">
              <a:off x="2474" y="1486"/>
              <a:ext cx="1519" cy="1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81597" name="Arc 701"/>
            <p:cNvSpPr>
              <a:spLocks noChangeAspect="1"/>
            </p:cNvSpPr>
            <p:nvPr/>
          </p:nvSpPr>
          <p:spPr bwMode="auto">
            <a:xfrm rot="1225040" flipH="1">
              <a:off x="3071" y="1101"/>
              <a:ext cx="124" cy="56"/>
            </a:xfrm>
            <a:custGeom>
              <a:avLst/>
              <a:gdLst>
                <a:gd name="G0" fmla="+- 19649 0 0"/>
                <a:gd name="G1" fmla="+- 21600 0 0"/>
                <a:gd name="G2" fmla="+- 21600 0 0"/>
                <a:gd name="T0" fmla="*/ 0 w 41249"/>
                <a:gd name="T1" fmla="*/ 12630 h 21600"/>
                <a:gd name="T2" fmla="*/ 41249 w 41249"/>
                <a:gd name="T3" fmla="*/ 21600 h 21600"/>
                <a:gd name="T4" fmla="*/ 19649 w 4124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249" h="21600" fill="none" extrusionOk="0">
                  <a:moveTo>
                    <a:pt x="-1" y="12629"/>
                  </a:moveTo>
                  <a:cubicBezTo>
                    <a:pt x="3511" y="4936"/>
                    <a:pt x="11191" y="-1"/>
                    <a:pt x="19649" y="0"/>
                  </a:cubicBezTo>
                  <a:cubicBezTo>
                    <a:pt x="31578" y="0"/>
                    <a:pt x="41249" y="9670"/>
                    <a:pt x="41249" y="21600"/>
                  </a:cubicBezTo>
                </a:path>
                <a:path w="41249" h="21600" stroke="0" extrusionOk="0">
                  <a:moveTo>
                    <a:pt x="-1" y="12629"/>
                  </a:moveTo>
                  <a:cubicBezTo>
                    <a:pt x="3511" y="4936"/>
                    <a:pt x="11191" y="-1"/>
                    <a:pt x="19649" y="0"/>
                  </a:cubicBezTo>
                  <a:cubicBezTo>
                    <a:pt x="31578" y="0"/>
                    <a:pt x="41249" y="9670"/>
                    <a:pt x="41249" y="21600"/>
                  </a:cubicBezTo>
                  <a:lnTo>
                    <a:pt x="19649" y="21600"/>
                  </a:lnTo>
                  <a:close/>
                </a:path>
              </a:pathLst>
            </a:custGeom>
            <a:noFill/>
            <a:ln w="15875">
              <a:solidFill>
                <a:srgbClr val="FF0000"/>
              </a:solidFill>
              <a:round/>
              <a:headEnd type="arrow" w="lg" len="sm"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1599" name="Text Box 703"/>
            <p:cNvSpPr txBox="1">
              <a:spLocks noChangeAspect="1" noChangeArrowheads="1"/>
            </p:cNvSpPr>
            <p:nvPr/>
          </p:nvSpPr>
          <p:spPr bwMode="auto">
            <a:xfrm>
              <a:off x="2503" y="2332"/>
              <a:ext cx="21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200" b="0">
                  <a:solidFill>
                    <a:schemeClr val="tx1"/>
                  </a:solidFill>
                </a:rPr>
                <a:t>5'</a:t>
              </a:r>
            </a:p>
          </p:txBody>
        </p:sp>
        <p:sp>
          <p:nvSpPr>
            <p:cNvPr id="81600" name="Text Box 704"/>
            <p:cNvSpPr txBox="1">
              <a:spLocks noChangeAspect="1" noChangeArrowheads="1"/>
            </p:cNvSpPr>
            <p:nvPr/>
          </p:nvSpPr>
          <p:spPr bwMode="auto">
            <a:xfrm>
              <a:off x="3784" y="2356"/>
              <a:ext cx="21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200" b="0">
                  <a:solidFill>
                    <a:schemeClr val="tx1"/>
                  </a:solidFill>
                </a:rPr>
                <a:t>3'</a:t>
              </a:r>
            </a:p>
          </p:txBody>
        </p:sp>
        <p:sp>
          <p:nvSpPr>
            <p:cNvPr id="81601" name="Text Box 705"/>
            <p:cNvSpPr txBox="1">
              <a:spLocks noChangeAspect="1" noChangeArrowheads="1"/>
            </p:cNvSpPr>
            <p:nvPr/>
          </p:nvSpPr>
          <p:spPr bwMode="auto">
            <a:xfrm>
              <a:off x="3354" y="2337"/>
              <a:ext cx="39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200" b="0">
                  <a:solidFill>
                    <a:srgbClr val="3366FF"/>
                  </a:solidFill>
                </a:rPr>
                <a:t>mRNA</a:t>
              </a:r>
            </a:p>
          </p:txBody>
        </p:sp>
        <p:sp>
          <p:nvSpPr>
            <p:cNvPr id="81602" name="Line 706"/>
            <p:cNvSpPr>
              <a:spLocks noChangeAspect="1" noChangeShapeType="1"/>
            </p:cNvSpPr>
            <p:nvPr/>
          </p:nvSpPr>
          <p:spPr bwMode="auto">
            <a:xfrm>
              <a:off x="3303" y="2235"/>
              <a:ext cx="197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arrow" w="lg" len="sm"/>
            </a:ln>
            <a:effectLst/>
          </p:spPr>
          <p:txBody>
            <a:bodyPr/>
            <a:lstStyle/>
            <a:p>
              <a:endParaRPr lang="cs-CZ"/>
            </a:p>
          </p:txBody>
        </p:sp>
        <p:grpSp>
          <p:nvGrpSpPr>
            <p:cNvPr id="20" name="Group 708"/>
            <p:cNvGrpSpPr>
              <a:grpSpLocks noChangeAspect="1"/>
            </p:cNvGrpSpPr>
            <p:nvPr/>
          </p:nvGrpSpPr>
          <p:grpSpPr bwMode="auto">
            <a:xfrm>
              <a:off x="3584" y="2636"/>
              <a:ext cx="138" cy="340"/>
              <a:chOff x="2653" y="2478"/>
              <a:chExt cx="274" cy="680"/>
            </a:xfrm>
          </p:grpSpPr>
          <p:grpSp>
            <p:nvGrpSpPr>
              <p:cNvPr id="21" name="Group 709"/>
              <p:cNvGrpSpPr>
                <a:grpSpLocks noChangeAspect="1"/>
              </p:cNvGrpSpPr>
              <p:nvPr/>
            </p:nvGrpSpPr>
            <p:grpSpPr bwMode="auto">
              <a:xfrm>
                <a:off x="2653" y="2795"/>
                <a:ext cx="274" cy="363"/>
                <a:chOff x="1156" y="2205"/>
                <a:chExt cx="274" cy="363"/>
              </a:xfrm>
            </p:grpSpPr>
            <p:sp>
              <p:nvSpPr>
                <p:cNvPr id="81606" name="AutoShape 710"/>
                <p:cNvSpPr>
                  <a:spLocks noChangeAspect="1" noChangeArrowheads="1"/>
                </p:cNvSpPr>
                <p:nvPr/>
              </p:nvSpPr>
              <p:spPr bwMode="auto">
                <a:xfrm>
                  <a:off x="1224" y="2205"/>
                  <a:ext cx="136" cy="27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3366FF"/>
                </a:solidFill>
                <a:ln w="9525">
                  <a:solidFill>
                    <a:srgbClr val="3366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1607" name="AutoShape 711"/>
                <p:cNvSpPr>
                  <a:spLocks noChangeAspect="1" noChangeArrowheads="1"/>
                </p:cNvSpPr>
                <p:nvPr/>
              </p:nvSpPr>
              <p:spPr bwMode="auto">
                <a:xfrm rot="16200000">
                  <a:off x="1225" y="2318"/>
                  <a:ext cx="136" cy="274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3366FF"/>
                </a:solidFill>
                <a:ln w="9525">
                  <a:solidFill>
                    <a:srgbClr val="3366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1608" name="Oval 712"/>
                <p:cNvSpPr>
                  <a:spLocks noChangeAspect="1" noChangeArrowheads="1"/>
                </p:cNvSpPr>
                <p:nvPr/>
              </p:nvSpPr>
              <p:spPr bwMode="auto">
                <a:xfrm>
                  <a:off x="1202" y="2523"/>
                  <a:ext cx="45" cy="45"/>
                </a:xfrm>
                <a:prstGeom prst="ellipse">
                  <a:avLst/>
                </a:prstGeom>
                <a:solidFill>
                  <a:srgbClr val="3366FF"/>
                </a:solidFill>
                <a:ln w="9525">
                  <a:solidFill>
                    <a:srgbClr val="3366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1609" name="Oval 713"/>
                <p:cNvSpPr>
                  <a:spLocks noChangeAspect="1" noChangeArrowheads="1"/>
                </p:cNvSpPr>
                <p:nvPr/>
              </p:nvSpPr>
              <p:spPr bwMode="auto">
                <a:xfrm>
                  <a:off x="1338" y="2523"/>
                  <a:ext cx="45" cy="45"/>
                </a:xfrm>
                <a:prstGeom prst="ellipse">
                  <a:avLst/>
                </a:prstGeom>
                <a:solidFill>
                  <a:srgbClr val="3366FF"/>
                </a:solidFill>
                <a:ln w="9525">
                  <a:solidFill>
                    <a:srgbClr val="3366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1610" name="Oval 714"/>
                <p:cNvSpPr>
                  <a:spLocks noChangeAspect="1" noChangeArrowheads="1"/>
                </p:cNvSpPr>
                <p:nvPr/>
              </p:nvSpPr>
              <p:spPr bwMode="auto">
                <a:xfrm>
                  <a:off x="1269" y="2523"/>
                  <a:ext cx="45" cy="45"/>
                </a:xfrm>
                <a:prstGeom prst="ellipse">
                  <a:avLst/>
                </a:prstGeom>
                <a:solidFill>
                  <a:srgbClr val="3366FF"/>
                </a:solidFill>
                <a:ln w="9525">
                  <a:solidFill>
                    <a:srgbClr val="3366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81611" name="Line 715"/>
              <p:cNvSpPr>
                <a:spLocks noChangeAspect="1" noChangeShapeType="1"/>
              </p:cNvSpPr>
              <p:nvPr/>
            </p:nvSpPr>
            <p:spPr bwMode="auto">
              <a:xfrm>
                <a:off x="2789" y="2705"/>
                <a:ext cx="0" cy="90"/>
              </a:xfrm>
              <a:prstGeom prst="line">
                <a:avLst/>
              </a:prstGeom>
              <a:noFill/>
              <a:ln w="25400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cs-CZ"/>
              </a:p>
            </p:txBody>
          </p:sp>
          <p:sp>
            <p:nvSpPr>
              <p:cNvPr id="81612" name="Oval 716"/>
              <p:cNvSpPr>
                <a:spLocks noChangeAspect="1" noChangeArrowheads="1"/>
              </p:cNvSpPr>
              <p:nvPr/>
            </p:nvSpPr>
            <p:spPr bwMode="auto">
              <a:xfrm>
                <a:off x="2675" y="2478"/>
                <a:ext cx="227" cy="227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kumimoji="1" lang="cs-CZ" sz="800" b="0">
                    <a:solidFill>
                      <a:schemeClr val="tx1"/>
                    </a:solidFill>
                  </a:rPr>
                  <a:t>aa</a:t>
                </a:r>
                <a:r>
                  <a:rPr kumimoji="1" lang="cs-CZ" sz="800" b="0" baseline="-25000">
                    <a:solidFill>
                      <a:schemeClr val="tx1"/>
                    </a:solidFill>
                  </a:rPr>
                  <a:t>5</a:t>
                </a:r>
                <a:endParaRPr kumimoji="1" lang="cs-CZ" sz="800" b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1613" name="Text Box 717"/>
            <p:cNvSpPr txBox="1">
              <a:spLocks noChangeAspect="1" noChangeArrowheads="1"/>
            </p:cNvSpPr>
            <p:nvPr/>
          </p:nvSpPr>
          <p:spPr bwMode="auto">
            <a:xfrm>
              <a:off x="2463" y="3238"/>
              <a:ext cx="21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200" b="0">
                  <a:solidFill>
                    <a:schemeClr val="tx1"/>
                  </a:solidFill>
                </a:rPr>
                <a:t>5'</a:t>
              </a:r>
            </a:p>
          </p:txBody>
        </p:sp>
        <p:sp>
          <p:nvSpPr>
            <p:cNvPr id="81614" name="Text Box 718"/>
            <p:cNvSpPr txBox="1">
              <a:spLocks noChangeAspect="1" noChangeArrowheads="1"/>
            </p:cNvSpPr>
            <p:nvPr/>
          </p:nvSpPr>
          <p:spPr bwMode="auto">
            <a:xfrm>
              <a:off x="3777" y="3238"/>
              <a:ext cx="21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200" b="0">
                  <a:solidFill>
                    <a:schemeClr val="tx1"/>
                  </a:solidFill>
                </a:rPr>
                <a:t>3'</a:t>
              </a:r>
            </a:p>
          </p:txBody>
        </p:sp>
        <p:sp>
          <p:nvSpPr>
            <p:cNvPr id="81615" name="Text Box 719"/>
            <p:cNvSpPr txBox="1">
              <a:spLocks noChangeAspect="1" noChangeArrowheads="1"/>
            </p:cNvSpPr>
            <p:nvPr/>
          </p:nvSpPr>
          <p:spPr bwMode="auto">
            <a:xfrm>
              <a:off x="3436" y="3238"/>
              <a:ext cx="39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200" b="0">
                  <a:solidFill>
                    <a:srgbClr val="3366FF"/>
                  </a:solidFill>
                </a:rPr>
                <a:t>mRNA</a:t>
              </a:r>
            </a:p>
          </p:txBody>
        </p:sp>
        <p:sp>
          <p:nvSpPr>
            <p:cNvPr id="81616" name="Arc 720"/>
            <p:cNvSpPr>
              <a:spLocks noChangeAspect="1"/>
            </p:cNvSpPr>
            <p:nvPr/>
          </p:nvSpPr>
          <p:spPr bwMode="auto">
            <a:xfrm rot="10528175" flipH="1">
              <a:off x="3445" y="3001"/>
              <a:ext cx="224" cy="1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5875">
              <a:solidFill>
                <a:srgbClr val="FF0000"/>
              </a:solidFill>
              <a:round/>
              <a:headEnd type="arrow" w="lg" len="sm"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1618" name="Text Box 722"/>
            <p:cNvSpPr txBox="1">
              <a:spLocks noChangeAspect="1" noChangeArrowheads="1"/>
            </p:cNvSpPr>
            <p:nvPr/>
          </p:nvSpPr>
          <p:spPr bwMode="auto">
            <a:xfrm>
              <a:off x="2463" y="4088"/>
              <a:ext cx="21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200" b="0">
                  <a:solidFill>
                    <a:schemeClr val="tx1"/>
                  </a:solidFill>
                </a:rPr>
                <a:t>5'</a:t>
              </a:r>
            </a:p>
          </p:txBody>
        </p:sp>
        <p:sp>
          <p:nvSpPr>
            <p:cNvPr id="81619" name="Text Box 723"/>
            <p:cNvSpPr txBox="1">
              <a:spLocks noChangeAspect="1" noChangeArrowheads="1"/>
            </p:cNvSpPr>
            <p:nvPr/>
          </p:nvSpPr>
          <p:spPr bwMode="auto">
            <a:xfrm>
              <a:off x="3777" y="4088"/>
              <a:ext cx="21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200" b="0">
                  <a:solidFill>
                    <a:schemeClr val="tx1"/>
                  </a:solidFill>
                </a:rPr>
                <a:t>3'</a:t>
              </a:r>
            </a:p>
          </p:txBody>
        </p:sp>
        <p:sp>
          <p:nvSpPr>
            <p:cNvPr id="81620" name="Text Box 724"/>
            <p:cNvSpPr txBox="1">
              <a:spLocks noChangeAspect="1" noChangeArrowheads="1"/>
            </p:cNvSpPr>
            <p:nvPr/>
          </p:nvSpPr>
          <p:spPr bwMode="auto">
            <a:xfrm>
              <a:off x="3436" y="4088"/>
              <a:ext cx="39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200" b="0">
                  <a:solidFill>
                    <a:srgbClr val="3366FF"/>
                  </a:solidFill>
                </a:rPr>
                <a:t>mRNA</a:t>
              </a:r>
            </a:p>
          </p:txBody>
        </p:sp>
        <p:grpSp>
          <p:nvGrpSpPr>
            <p:cNvPr id="22" name="Group 725"/>
            <p:cNvGrpSpPr>
              <a:grpSpLocks noChangeAspect="1"/>
            </p:cNvGrpSpPr>
            <p:nvPr/>
          </p:nvGrpSpPr>
          <p:grpSpPr bwMode="auto">
            <a:xfrm>
              <a:off x="2643" y="3790"/>
              <a:ext cx="136" cy="183"/>
              <a:chOff x="521" y="3248"/>
              <a:chExt cx="274" cy="368"/>
            </a:xfrm>
          </p:grpSpPr>
          <p:sp>
            <p:nvSpPr>
              <p:cNvPr id="81622" name="AutoShape 726"/>
              <p:cNvSpPr>
                <a:spLocks noChangeAspect="1" noChangeArrowheads="1"/>
              </p:cNvSpPr>
              <p:nvPr/>
            </p:nvSpPr>
            <p:spPr bwMode="auto">
              <a:xfrm>
                <a:off x="589" y="3248"/>
                <a:ext cx="136" cy="273"/>
              </a:xfrm>
              <a:prstGeom prst="roundRect">
                <a:avLst>
                  <a:gd name="adj" fmla="val 50000"/>
                </a:avLst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623" name="AutoShape 727"/>
              <p:cNvSpPr>
                <a:spLocks noChangeAspect="1" noChangeArrowheads="1"/>
              </p:cNvSpPr>
              <p:nvPr/>
            </p:nvSpPr>
            <p:spPr bwMode="auto">
              <a:xfrm rot="16200000">
                <a:off x="590" y="3361"/>
                <a:ext cx="136" cy="274"/>
              </a:xfrm>
              <a:prstGeom prst="roundRect">
                <a:avLst>
                  <a:gd name="adj" fmla="val 50000"/>
                </a:avLst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624" name="Oval 728"/>
              <p:cNvSpPr>
                <a:spLocks noChangeAspect="1" noChangeArrowheads="1"/>
              </p:cNvSpPr>
              <p:nvPr/>
            </p:nvSpPr>
            <p:spPr bwMode="auto">
              <a:xfrm>
                <a:off x="567" y="3571"/>
                <a:ext cx="45" cy="45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625" name="Oval 729"/>
              <p:cNvSpPr>
                <a:spLocks noChangeAspect="1" noChangeArrowheads="1"/>
              </p:cNvSpPr>
              <p:nvPr/>
            </p:nvSpPr>
            <p:spPr bwMode="auto">
              <a:xfrm>
                <a:off x="703" y="3571"/>
                <a:ext cx="45" cy="45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626" name="Oval 730"/>
              <p:cNvSpPr>
                <a:spLocks noChangeAspect="1" noChangeArrowheads="1"/>
              </p:cNvSpPr>
              <p:nvPr/>
            </p:nvSpPr>
            <p:spPr bwMode="auto">
              <a:xfrm>
                <a:off x="634" y="3571"/>
                <a:ext cx="45" cy="45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81627" name="Text Box 731"/>
            <p:cNvSpPr txBox="1">
              <a:spLocks noChangeAspect="1" noChangeArrowheads="1"/>
            </p:cNvSpPr>
            <p:nvPr/>
          </p:nvSpPr>
          <p:spPr bwMode="auto">
            <a:xfrm>
              <a:off x="2401" y="3794"/>
              <a:ext cx="11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defTabSz="4176713"/>
              <a:endParaRPr lang="en-US" sz="1000" b="0">
                <a:solidFill>
                  <a:schemeClr val="tx1"/>
                </a:solidFill>
              </a:endParaRPr>
            </a:p>
          </p:txBody>
        </p:sp>
        <p:sp>
          <p:nvSpPr>
            <p:cNvPr id="81628" name="Text Box 732"/>
            <p:cNvSpPr txBox="1">
              <a:spLocks noChangeAspect="1" noChangeArrowheads="1"/>
            </p:cNvSpPr>
            <p:nvPr/>
          </p:nvSpPr>
          <p:spPr bwMode="auto">
            <a:xfrm>
              <a:off x="2393" y="3798"/>
              <a:ext cx="284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defTabSz="4176713"/>
              <a:r>
                <a:rPr lang="cs-CZ" sz="800" b="0">
                  <a:solidFill>
                    <a:schemeClr val="tx1"/>
                  </a:solidFill>
                </a:rPr>
                <a:t>tRNA</a:t>
              </a:r>
            </a:p>
          </p:txBody>
        </p:sp>
        <p:sp>
          <p:nvSpPr>
            <p:cNvPr id="81629" name="Line 733"/>
            <p:cNvSpPr>
              <a:spLocks noChangeAspect="1" noChangeShapeType="1"/>
            </p:cNvSpPr>
            <p:nvPr/>
          </p:nvSpPr>
          <p:spPr bwMode="auto">
            <a:xfrm rot="900000" flipH="1">
              <a:off x="2655" y="311"/>
              <a:ext cx="85" cy="0"/>
            </a:xfrm>
            <a:prstGeom prst="line">
              <a:avLst/>
            </a:prstGeom>
            <a:noFill/>
            <a:ln w="25400">
              <a:solidFill>
                <a:srgbClr val="CC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81637" name="AutoShape 741"/>
            <p:cNvSpPr>
              <a:spLocks noChangeAspect="1" noChangeArrowheads="1"/>
            </p:cNvSpPr>
            <p:nvPr/>
          </p:nvSpPr>
          <p:spPr bwMode="auto">
            <a:xfrm>
              <a:off x="3047" y="443"/>
              <a:ext cx="68" cy="135"/>
            </a:xfrm>
            <a:prstGeom prst="roundRect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1638" name="AutoShape 742"/>
            <p:cNvSpPr>
              <a:spLocks noChangeAspect="1" noChangeArrowheads="1"/>
            </p:cNvSpPr>
            <p:nvPr/>
          </p:nvSpPr>
          <p:spPr bwMode="auto">
            <a:xfrm rot="16200000">
              <a:off x="3048" y="498"/>
              <a:ext cx="68" cy="137"/>
            </a:xfrm>
            <a:prstGeom prst="roundRect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1639" name="Oval 743"/>
            <p:cNvSpPr>
              <a:spLocks noChangeAspect="1" noChangeArrowheads="1"/>
            </p:cNvSpPr>
            <p:nvPr/>
          </p:nvSpPr>
          <p:spPr bwMode="auto">
            <a:xfrm>
              <a:off x="3037" y="601"/>
              <a:ext cx="22" cy="22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1640" name="Oval 744"/>
            <p:cNvSpPr>
              <a:spLocks noChangeAspect="1" noChangeArrowheads="1"/>
            </p:cNvSpPr>
            <p:nvPr/>
          </p:nvSpPr>
          <p:spPr bwMode="auto">
            <a:xfrm>
              <a:off x="3105" y="601"/>
              <a:ext cx="22" cy="22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1641" name="Oval 745"/>
            <p:cNvSpPr>
              <a:spLocks noChangeAspect="1" noChangeArrowheads="1"/>
            </p:cNvSpPr>
            <p:nvPr/>
          </p:nvSpPr>
          <p:spPr bwMode="auto">
            <a:xfrm>
              <a:off x="3070" y="601"/>
              <a:ext cx="22" cy="22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1642" name="Line 746"/>
            <p:cNvSpPr>
              <a:spLocks noChangeAspect="1" noChangeShapeType="1"/>
            </p:cNvSpPr>
            <p:nvPr/>
          </p:nvSpPr>
          <p:spPr bwMode="auto">
            <a:xfrm>
              <a:off x="3081" y="398"/>
              <a:ext cx="0" cy="45"/>
            </a:xfrm>
            <a:prstGeom prst="line">
              <a:avLst/>
            </a:prstGeom>
            <a:noFill/>
            <a:ln w="28575">
              <a:solidFill>
                <a:srgbClr val="CC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81643" name="Oval 747"/>
            <p:cNvSpPr>
              <a:spLocks noChangeAspect="1" noChangeArrowheads="1"/>
            </p:cNvSpPr>
            <p:nvPr/>
          </p:nvSpPr>
          <p:spPr bwMode="auto">
            <a:xfrm>
              <a:off x="3024" y="298"/>
              <a:ext cx="113" cy="11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800" b="0">
                  <a:solidFill>
                    <a:schemeClr val="tx1"/>
                  </a:solidFill>
                </a:rPr>
                <a:t>aa</a:t>
              </a:r>
              <a:r>
                <a:rPr kumimoji="1" lang="cs-CZ" sz="800" b="0" baseline="-25000">
                  <a:solidFill>
                    <a:schemeClr val="tx1"/>
                  </a:solidFill>
                </a:rPr>
                <a:t>3</a:t>
              </a:r>
              <a:endParaRPr kumimoji="1" lang="cs-CZ" sz="800" b="0">
                <a:solidFill>
                  <a:schemeClr val="tx1"/>
                </a:solidFill>
              </a:endParaRPr>
            </a:p>
          </p:txBody>
        </p:sp>
        <p:sp>
          <p:nvSpPr>
            <p:cNvPr id="81644" name="Oval 748"/>
            <p:cNvSpPr>
              <a:spLocks noChangeAspect="1" noChangeArrowheads="1"/>
            </p:cNvSpPr>
            <p:nvPr/>
          </p:nvSpPr>
          <p:spPr bwMode="auto">
            <a:xfrm>
              <a:off x="2889" y="298"/>
              <a:ext cx="112" cy="11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800" b="0">
                  <a:solidFill>
                    <a:schemeClr val="tx1"/>
                  </a:solidFill>
                </a:rPr>
                <a:t>aa</a:t>
              </a:r>
              <a:r>
                <a:rPr kumimoji="1" lang="cs-CZ" sz="800" b="0" baseline="-25000">
                  <a:solidFill>
                    <a:schemeClr val="tx1"/>
                  </a:solidFill>
                </a:rPr>
                <a:t>2</a:t>
              </a:r>
              <a:endParaRPr kumimoji="1" lang="cs-CZ" sz="800" b="0">
                <a:solidFill>
                  <a:schemeClr val="tx1"/>
                </a:solidFill>
              </a:endParaRPr>
            </a:p>
          </p:txBody>
        </p:sp>
        <p:sp>
          <p:nvSpPr>
            <p:cNvPr id="81645" name="Oval 749"/>
            <p:cNvSpPr>
              <a:spLocks noChangeAspect="1" noChangeArrowheads="1"/>
            </p:cNvSpPr>
            <p:nvPr/>
          </p:nvSpPr>
          <p:spPr bwMode="auto">
            <a:xfrm>
              <a:off x="2712" y="283"/>
              <a:ext cx="113" cy="11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800" b="0">
                  <a:solidFill>
                    <a:schemeClr val="tx1"/>
                  </a:solidFill>
                </a:rPr>
                <a:t>aa</a:t>
              </a:r>
              <a:r>
                <a:rPr kumimoji="1" lang="cs-CZ" sz="800" b="0" baseline="-25000">
                  <a:solidFill>
                    <a:schemeClr val="tx1"/>
                  </a:solidFill>
                </a:rPr>
                <a:t>1</a:t>
              </a:r>
              <a:endParaRPr kumimoji="1" lang="cs-CZ" sz="800" b="0">
                <a:solidFill>
                  <a:schemeClr val="tx1"/>
                </a:solidFill>
              </a:endParaRPr>
            </a:p>
          </p:txBody>
        </p:sp>
        <p:cxnSp>
          <p:nvCxnSpPr>
            <p:cNvPr id="81646" name="AutoShape 750"/>
            <p:cNvCxnSpPr>
              <a:cxnSpLocks noChangeAspect="1" noChangeShapeType="1"/>
              <a:stCxn id="81644" idx="6"/>
              <a:endCxn id="81643" idx="2"/>
            </p:cNvCxnSpPr>
            <p:nvPr/>
          </p:nvCxnSpPr>
          <p:spPr bwMode="auto">
            <a:xfrm>
              <a:off x="3001" y="354"/>
              <a:ext cx="23" cy="0"/>
            </a:xfrm>
            <a:prstGeom prst="straightConnector1">
              <a:avLst/>
            </a:prstGeom>
            <a:noFill/>
            <a:ln w="28575">
              <a:solidFill>
                <a:srgbClr val="CC00FF"/>
              </a:solidFill>
              <a:miter lim="800000"/>
              <a:headEnd/>
              <a:tailEnd/>
            </a:ln>
            <a:effectLst/>
          </p:spPr>
        </p:cxnSp>
        <p:cxnSp>
          <p:nvCxnSpPr>
            <p:cNvPr id="81647" name="AutoShape 751"/>
            <p:cNvCxnSpPr>
              <a:cxnSpLocks noChangeAspect="1" noChangeShapeType="1"/>
              <a:stCxn id="81645" idx="6"/>
              <a:endCxn id="81644" idx="2"/>
            </p:cNvCxnSpPr>
            <p:nvPr/>
          </p:nvCxnSpPr>
          <p:spPr bwMode="auto">
            <a:xfrm>
              <a:off x="2825" y="340"/>
              <a:ext cx="64" cy="15"/>
            </a:xfrm>
            <a:prstGeom prst="straightConnector1">
              <a:avLst/>
            </a:prstGeom>
            <a:noFill/>
            <a:ln w="25400">
              <a:solidFill>
                <a:srgbClr val="CC00FF"/>
              </a:solidFill>
              <a:miter lim="800000"/>
              <a:headEnd/>
              <a:tailEnd/>
            </a:ln>
            <a:effectLst/>
          </p:spPr>
        </p:cxnSp>
        <p:sp>
          <p:nvSpPr>
            <p:cNvPr id="81648" name="Text Box 752"/>
            <p:cNvSpPr txBox="1">
              <a:spLocks noChangeAspect="1" noChangeArrowheads="1"/>
            </p:cNvSpPr>
            <p:nvPr/>
          </p:nvSpPr>
          <p:spPr bwMode="auto">
            <a:xfrm>
              <a:off x="2457" y="226"/>
              <a:ext cx="27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000" b="0">
                  <a:solidFill>
                    <a:srgbClr val="0000FF"/>
                  </a:solidFill>
                </a:rPr>
                <a:t>NH</a:t>
              </a:r>
              <a:r>
                <a:rPr kumimoji="1" lang="cs-CZ" sz="1000" b="0" baseline="-25000">
                  <a:solidFill>
                    <a:srgbClr val="0000FF"/>
                  </a:solidFill>
                </a:rPr>
                <a:t>2</a:t>
              </a:r>
              <a:endParaRPr kumimoji="1" lang="cs-CZ" sz="1000" b="0">
                <a:solidFill>
                  <a:srgbClr val="0000FF"/>
                </a:solidFill>
              </a:endParaRPr>
            </a:p>
          </p:txBody>
        </p:sp>
        <p:sp>
          <p:nvSpPr>
            <p:cNvPr id="81649" name="Line 753"/>
            <p:cNvSpPr>
              <a:spLocks noChangeAspect="1" noChangeShapeType="1"/>
            </p:cNvSpPr>
            <p:nvPr/>
          </p:nvSpPr>
          <p:spPr bwMode="auto">
            <a:xfrm flipV="1">
              <a:off x="2453" y="635"/>
              <a:ext cx="1513" cy="0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81651" name="Line 755"/>
            <p:cNvSpPr>
              <a:spLocks noChangeAspect="1" noChangeShapeType="1"/>
            </p:cNvSpPr>
            <p:nvPr/>
          </p:nvSpPr>
          <p:spPr bwMode="auto">
            <a:xfrm rot="900000" flipH="1">
              <a:off x="2696" y="1965"/>
              <a:ext cx="85" cy="0"/>
            </a:xfrm>
            <a:prstGeom prst="line">
              <a:avLst/>
            </a:prstGeom>
            <a:noFill/>
            <a:ln w="25400">
              <a:solidFill>
                <a:srgbClr val="CC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81659" name="AutoShape 763"/>
            <p:cNvSpPr>
              <a:spLocks noChangeAspect="1" noChangeArrowheads="1"/>
            </p:cNvSpPr>
            <p:nvPr/>
          </p:nvSpPr>
          <p:spPr bwMode="auto">
            <a:xfrm>
              <a:off x="3038" y="2154"/>
              <a:ext cx="68" cy="135"/>
            </a:xfrm>
            <a:prstGeom prst="roundRect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1660" name="AutoShape 764"/>
            <p:cNvSpPr>
              <a:spLocks noChangeAspect="1" noChangeArrowheads="1"/>
            </p:cNvSpPr>
            <p:nvPr/>
          </p:nvSpPr>
          <p:spPr bwMode="auto">
            <a:xfrm rot="16200000">
              <a:off x="3039" y="2209"/>
              <a:ext cx="68" cy="137"/>
            </a:xfrm>
            <a:prstGeom prst="roundRect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1661" name="Oval 765"/>
            <p:cNvSpPr>
              <a:spLocks noChangeAspect="1" noChangeArrowheads="1"/>
            </p:cNvSpPr>
            <p:nvPr/>
          </p:nvSpPr>
          <p:spPr bwMode="auto">
            <a:xfrm>
              <a:off x="3028" y="2312"/>
              <a:ext cx="22" cy="22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1662" name="Oval 766"/>
            <p:cNvSpPr>
              <a:spLocks noChangeAspect="1" noChangeArrowheads="1"/>
            </p:cNvSpPr>
            <p:nvPr/>
          </p:nvSpPr>
          <p:spPr bwMode="auto">
            <a:xfrm>
              <a:off x="3096" y="2312"/>
              <a:ext cx="22" cy="22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1663" name="Oval 767"/>
            <p:cNvSpPr>
              <a:spLocks noChangeAspect="1" noChangeArrowheads="1"/>
            </p:cNvSpPr>
            <p:nvPr/>
          </p:nvSpPr>
          <p:spPr bwMode="auto">
            <a:xfrm>
              <a:off x="3061" y="2312"/>
              <a:ext cx="22" cy="22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1664" name="Line 768"/>
            <p:cNvSpPr>
              <a:spLocks noChangeAspect="1" noChangeShapeType="1"/>
            </p:cNvSpPr>
            <p:nvPr/>
          </p:nvSpPr>
          <p:spPr bwMode="auto">
            <a:xfrm rot="19800000">
              <a:off x="3172" y="1993"/>
              <a:ext cx="0" cy="85"/>
            </a:xfrm>
            <a:prstGeom prst="line">
              <a:avLst/>
            </a:prstGeom>
            <a:noFill/>
            <a:ln w="28575">
              <a:solidFill>
                <a:srgbClr val="CC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81665" name="AutoShape 769"/>
            <p:cNvSpPr>
              <a:spLocks noChangeAspect="1" noChangeArrowheads="1"/>
            </p:cNvSpPr>
            <p:nvPr/>
          </p:nvSpPr>
          <p:spPr bwMode="auto">
            <a:xfrm>
              <a:off x="3162" y="2155"/>
              <a:ext cx="68" cy="136"/>
            </a:xfrm>
            <a:prstGeom prst="roundRect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1666" name="AutoShape 770"/>
            <p:cNvSpPr>
              <a:spLocks noChangeAspect="1" noChangeArrowheads="1"/>
            </p:cNvSpPr>
            <p:nvPr/>
          </p:nvSpPr>
          <p:spPr bwMode="auto">
            <a:xfrm rot="16200000">
              <a:off x="3162" y="2211"/>
              <a:ext cx="67" cy="138"/>
            </a:xfrm>
            <a:prstGeom prst="roundRect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1667" name="Oval 771"/>
            <p:cNvSpPr>
              <a:spLocks noChangeAspect="1" noChangeArrowheads="1"/>
            </p:cNvSpPr>
            <p:nvPr/>
          </p:nvSpPr>
          <p:spPr bwMode="auto">
            <a:xfrm>
              <a:off x="3150" y="2313"/>
              <a:ext cx="23" cy="22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1668" name="Oval 772"/>
            <p:cNvSpPr>
              <a:spLocks noChangeAspect="1" noChangeArrowheads="1"/>
            </p:cNvSpPr>
            <p:nvPr/>
          </p:nvSpPr>
          <p:spPr bwMode="auto">
            <a:xfrm>
              <a:off x="3218" y="2313"/>
              <a:ext cx="23" cy="22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1669" name="Oval 773"/>
            <p:cNvSpPr>
              <a:spLocks noChangeAspect="1" noChangeArrowheads="1"/>
            </p:cNvSpPr>
            <p:nvPr/>
          </p:nvSpPr>
          <p:spPr bwMode="auto">
            <a:xfrm>
              <a:off x="3184" y="2313"/>
              <a:ext cx="22" cy="22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1670" name="Line 774"/>
            <p:cNvSpPr>
              <a:spLocks noChangeAspect="1" noChangeShapeType="1"/>
            </p:cNvSpPr>
            <p:nvPr/>
          </p:nvSpPr>
          <p:spPr bwMode="auto">
            <a:xfrm>
              <a:off x="3196" y="2122"/>
              <a:ext cx="0" cy="44"/>
            </a:xfrm>
            <a:prstGeom prst="line">
              <a:avLst/>
            </a:prstGeom>
            <a:noFill/>
            <a:ln w="25400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81671" name="Oval 775"/>
            <p:cNvSpPr>
              <a:spLocks noChangeAspect="1" noChangeArrowheads="1"/>
            </p:cNvSpPr>
            <p:nvPr/>
          </p:nvSpPr>
          <p:spPr bwMode="auto">
            <a:xfrm>
              <a:off x="3065" y="1909"/>
              <a:ext cx="113" cy="11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800" b="0">
                  <a:solidFill>
                    <a:schemeClr val="tx1"/>
                  </a:solidFill>
                </a:rPr>
                <a:t>aa</a:t>
              </a:r>
              <a:r>
                <a:rPr kumimoji="1" lang="cs-CZ" sz="800" b="0" baseline="-25000">
                  <a:solidFill>
                    <a:schemeClr val="tx1"/>
                  </a:solidFill>
                </a:rPr>
                <a:t>3</a:t>
              </a:r>
              <a:endParaRPr kumimoji="1" lang="cs-CZ" sz="800" b="0">
                <a:solidFill>
                  <a:schemeClr val="tx1"/>
                </a:solidFill>
              </a:endParaRPr>
            </a:p>
          </p:txBody>
        </p:sp>
        <p:sp>
          <p:nvSpPr>
            <p:cNvPr id="81672" name="Oval 776"/>
            <p:cNvSpPr>
              <a:spLocks noChangeAspect="1" noChangeArrowheads="1"/>
            </p:cNvSpPr>
            <p:nvPr/>
          </p:nvSpPr>
          <p:spPr bwMode="auto">
            <a:xfrm>
              <a:off x="2909" y="1908"/>
              <a:ext cx="112" cy="11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800" b="0">
                  <a:solidFill>
                    <a:schemeClr val="tx1"/>
                  </a:solidFill>
                </a:rPr>
                <a:t>aa</a:t>
              </a:r>
              <a:r>
                <a:rPr kumimoji="1" lang="cs-CZ" sz="800" b="0" baseline="-25000">
                  <a:solidFill>
                    <a:schemeClr val="tx1"/>
                  </a:solidFill>
                </a:rPr>
                <a:t>2</a:t>
              </a:r>
              <a:endParaRPr kumimoji="1" lang="cs-CZ" sz="800" b="0">
                <a:solidFill>
                  <a:schemeClr val="tx1"/>
                </a:solidFill>
              </a:endParaRPr>
            </a:p>
          </p:txBody>
        </p:sp>
        <p:sp>
          <p:nvSpPr>
            <p:cNvPr id="81673" name="Oval 777"/>
            <p:cNvSpPr>
              <a:spLocks noChangeAspect="1" noChangeArrowheads="1"/>
            </p:cNvSpPr>
            <p:nvPr/>
          </p:nvSpPr>
          <p:spPr bwMode="auto">
            <a:xfrm>
              <a:off x="2753" y="1908"/>
              <a:ext cx="113" cy="11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800" b="0">
                  <a:solidFill>
                    <a:schemeClr val="tx1"/>
                  </a:solidFill>
                </a:rPr>
                <a:t>aa</a:t>
              </a:r>
              <a:r>
                <a:rPr kumimoji="1" lang="cs-CZ" sz="800" b="0" baseline="-25000">
                  <a:solidFill>
                    <a:schemeClr val="tx1"/>
                  </a:solidFill>
                </a:rPr>
                <a:t>1</a:t>
              </a:r>
              <a:endParaRPr kumimoji="1" lang="cs-CZ" sz="800" b="0">
                <a:solidFill>
                  <a:schemeClr val="tx1"/>
                </a:solidFill>
              </a:endParaRPr>
            </a:p>
          </p:txBody>
        </p:sp>
        <p:cxnSp>
          <p:nvCxnSpPr>
            <p:cNvPr id="81674" name="AutoShape 778"/>
            <p:cNvCxnSpPr>
              <a:cxnSpLocks noChangeAspect="1" noChangeShapeType="1"/>
              <a:stCxn id="81672" idx="6"/>
              <a:endCxn id="81671" idx="2"/>
            </p:cNvCxnSpPr>
            <p:nvPr/>
          </p:nvCxnSpPr>
          <p:spPr bwMode="auto">
            <a:xfrm>
              <a:off x="3021" y="1965"/>
              <a:ext cx="44" cy="1"/>
            </a:xfrm>
            <a:prstGeom prst="straightConnector1">
              <a:avLst/>
            </a:prstGeom>
            <a:noFill/>
            <a:ln w="28575">
              <a:solidFill>
                <a:srgbClr val="CC00FF"/>
              </a:solidFill>
              <a:miter lim="800000"/>
              <a:headEnd/>
              <a:tailEnd/>
            </a:ln>
            <a:effectLst/>
          </p:spPr>
        </p:cxnSp>
        <p:cxnSp>
          <p:nvCxnSpPr>
            <p:cNvPr id="81675" name="AutoShape 779"/>
            <p:cNvCxnSpPr>
              <a:cxnSpLocks noChangeAspect="1" noChangeShapeType="1"/>
              <a:stCxn id="81673" idx="6"/>
              <a:endCxn id="81672" idx="2"/>
            </p:cNvCxnSpPr>
            <p:nvPr/>
          </p:nvCxnSpPr>
          <p:spPr bwMode="auto">
            <a:xfrm>
              <a:off x="2866" y="1965"/>
              <a:ext cx="43" cy="0"/>
            </a:xfrm>
            <a:prstGeom prst="straightConnector1">
              <a:avLst/>
            </a:prstGeom>
            <a:noFill/>
            <a:ln w="25400">
              <a:solidFill>
                <a:srgbClr val="CC00FF"/>
              </a:solidFill>
              <a:miter lim="800000"/>
              <a:headEnd/>
              <a:tailEnd/>
            </a:ln>
            <a:effectLst/>
          </p:spPr>
        </p:cxnSp>
        <p:sp>
          <p:nvSpPr>
            <p:cNvPr id="81676" name="Text Box 780"/>
            <p:cNvSpPr txBox="1">
              <a:spLocks noChangeAspect="1" noChangeArrowheads="1"/>
            </p:cNvSpPr>
            <p:nvPr/>
          </p:nvSpPr>
          <p:spPr bwMode="auto">
            <a:xfrm>
              <a:off x="2478" y="1851"/>
              <a:ext cx="27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000" b="0">
                  <a:solidFill>
                    <a:srgbClr val="0000FF"/>
                  </a:solidFill>
                </a:rPr>
                <a:t>NH</a:t>
              </a:r>
              <a:r>
                <a:rPr kumimoji="1" lang="cs-CZ" sz="1000" b="0" baseline="-25000">
                  <a:solidFill>
                    <a:srgbClr val="0000FF"/>
                  </a:solidFill>
                </a:rPr>
                <a:t>2</a:t>
              </a:r>
              <a:endParaRPr kumimoji="1" lang="cs-CZ" sz="1000" b="0">
                <a:solidFill>
                  <a:srgbClr val="0000FF"/>
                </a:solidFill>
              </a:endParaRPr>
            </a:p>
          </p:txBody>
        </p:sp>
        <p:sp>
          <p:nvSpPr>
            <p:cNvPr id="81677" name="Oval 781"/>
            <p:cNvSpPr>
              <a:spLocks noChangeAspect="1" noChangeArrowheads="1"/>
            </p:cNvSpPr>
            <p:nvPr/>
          </p:nvSpPr>
          <p:spPr bwMode="auto">
            <a:xfrm>
              <a:off x="3150" y="2009"/>
              <a:ext cx="114" cy="11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800" b="0">
                  <a:solidFill>
                    <a:schemeClr val="tx1"/>
                  </a:solidFill>
                </a:rPr>
                <a:t>aa</a:t>
              </a:r>
              <a:r>
                <a:rPr kumimoji="1" lang="cs-CZ" sz="800" b="0" baseline="-25000">
                  <a:solidFill>
                    <a:schemeClr val="tx1"/>
                  </a:solidFill>
                </a:rPr>
                <a:t>4</a:t>
              </a:r>
              <a:endParaRPr kumimoji="1" lang="cs-CZ" sz="800" b="0">
                <a:solidFill>
                  <a:schemeClr val="tx1"/>
                </a:solidFill>
              </a:endParaRPr>
            </a:p>
          </p:txBody>
        </p:sp>
        <p:sp>
          <p:nvSpPr>
            <p:cNvPr id="81678" name="Line 782"/>
            <p:cNvSpPr>
              <a:spLocks noChangeAspect="1" noChangeShapeType="1"/>
            </p:cNvSpPr>
            <p:nvPr/>
          </p:nvSpPr>
          <p:spPr bwMode="auto">
            <a:xfrm flipV="1">
              <a:off x="2488" y="2343"/>
              <a:ext cx="1521" cy="1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81679" name="Line 783"/>
            <p:cNvSpPr>
              <a:spLocks noChangeAspect="1" noChangeShapeType="1"/>
            </p:cNvSpPr>
            <p:nvPr/>
          </p:nvSpPr>
          <p:spPr bwMode="auto">
            <a:xfrm rot="900000" flipH="1">
              <a:off x="2701" y="2863"/>
              <a:ext cx="85" cy="0"/>
            </a:xfrm>
            <a:prstGeom prst="line">
              <a:avLst/>
            </a:prstGeom>
            <a:noFill/>
            <a:ln w="25400">
              <a:solidFill>
                <a:srgbClr val="CC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81687" name="AutoShape 791"/>
            <p:cNvSpPr>
              <a:spLocks noChangeAspect="1" noChangeArrowheads="1"/>
            </p:cNvSpPr>
            <p:nvPr/>
          </p:nvSpPr>
          <p:spPr bwMode="auto">
            <a:xfrm>
              <a:off x="3043" y="3052"/>
              <a:ext cx="68" cy="135"/>
            </a:xfrm>
            <a:prstGeom prst="roundRect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1688" name="AutoShape 792"/>
            <p:cNvSpPr>
              <a:spLocks noChangeAspect="1" noChangeArrowheads="1"/>
            </p:cNvSpPr>
            <p:nvPr/>
          </p:nvSpPr>
          <p:spPr bwMode="auto">
            <a:xfrm rot="16200000">
              <a:off x="3044" y="3107"/>
              <a:ext cx="68" cy="137"/>
            </a:xfrm>
            <a:prstGeom prst="roundRect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1689" name="Oval 793"/>
            <p:cNvSpPr>
              <a:spLocks noChangeAspect="1" noChangeArrowheads="1"/>
            </p:cNvSpPr>
            <p:nvPr/>
          </p:nvSpPr>
          <p:spPr bwMode="auto">
            <a:xfrm>
              <a:off x="3033" y="3210"/>
              <a:ext cx="22" cy="22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1690" name="Oval 794"/>
            <p:cNvSpPr>
              <a:spLocks noChangeAspect="1" noChangeArrowheads="1"/>
            </p:cNvSpPr>
            <p:nvPr/>
          </p:nvSpPr>
          <p:spPr bwMode="auto">
            <a:xfrm>
              <a:off x="3101" y="3210"/>
              <a:ext cx="22" cy="22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1691" name="Oval 795"/>
            <p:cNvSpPr>
              <a:spLocks noChangeAspect="1" noChangeArrowheads="1"/>
            </p:cNvSpPr>
            <p:nvPr/>
          </p:nvSpPr>
          <p:spPr bwMode="auto">
            <a:xfrm>
              <a:off x="3066" y="3210"/>
              <a:ext cx="22" cy="22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1692" name="Line 796"/>
            <p:cNvSpPr>
              <a:spLocks noChangeAspect="1" noChangeShapeType="1"/>
            </p:cNvSpPr>
            <p:nvPr/>
          </p:nvSpPr>
          <p:spPr bwMode="auto">
            <a:xfrm rot="19800000">
              <a:off x="3187" y="2891"/>
              <a:ext cx="0" cy="85"/>
            </a:xfrm>
            <a:prstGeom prst="line">
              <a:avLst/>
            </a:prstGeom>
            <a:noFill/>
            <a:ln w="28575">
              <a:solidFill>
                <a:srgbClr val="CC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81693" name="AutoShape 797"/>
            <p:cNvSpPr>
              <a:spLocks noChangeAspect="1" noChangeArrowheads="1"/>
            </p:cNvSpPr>
            <p:nvPr/>
          </p:nvSpPr>
          <p:spPr bwMode="auto">
            <a:xfrm>
              <a:off x="3167" y="3053"/>
              <a:ext cx="68" cy="136"/>
            </a:xfrm>
            <a:prstGeom prst="roundRect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1694" name="AutoShape 798"/>
            <p:cNvSpPr>
              <a:spLocks noChangeAspect="1" noChangeArrowheads="1"/>
            </p:cNvSpPr>
            <p:nvPr/>
          </p:nvSpPr>
          <p:spPr bwMode="auto">
            <a:xfrm rot="16200000">
              <a:off x="3169" y="3109"/>
              <a:ext cx="67" cy="138"/>
            </a:xfrm>
            <a:prstGeom prst="roundRect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1695" name="Oval 799"/>
            <p:cNvSpPr>
              <a:spLocks noChangeAspect="1" noChangeArrowheads="1"/>
            </p:cNvSpPr>
            <p:nvPr/>
          </p:nvSpPr>
          <p:spPr bwMode="auto">
            <a:xfrm>
              <a:off x="3155" y="3211"/>
              <a:ext cx="23" cy="22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1696" name="Oval 800"/>
            <p:cNvSpPr>
              <a:spLocks noChangeAspect="1" noChangeArrowheads="1"/>
            </p:cNvSpPr>
            <p:nvPr/>
          </p:nvSpPr>
          <p:spPr bwMode="auto">
            <a:xfrm>
              <a:off x="3223" y="3211"/>
              <a:ext cx="23" cy="22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1697" name="Oval 801"/>
            <p:cNvSpPr>
              <a:spLocks noChangeAspect="1" noChangeArrowheads="1"/>
            </p:cNvSpPr>
            <p:nvPr/>
          </p:nvSpPr>
          <p:spPr bwMode="auto">
            <a:xfrm>
              <a:off x="3189" y="3211"/>
              <a:ext cx="22" cy="22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1698" name="Line 802"/>
            <p:cNvSpPr>
              <a:spLocks noChangeAspect="1" noChangeShapeType="1"/>
            </p:cNvSpPr>
            <p:nvPr/>
          </p:nvSpPr>
          <p:spPr bwMode="auto">
            <a:xfrm>
              <a:off x="3203" y="3020"/>
              <a:ext cx="0" cy="44"/>
            </a:xfrm>
            <a:prstGeom prst="line">
              <a:avLst/>
            </a:prstGeom>
            <a:noFill/>
            <a:ln w="25400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81699" name="Oval 803"/>
            <p:cNvSpPr>
              <a:spLocks noChangeAspect="1" noChangeArrowheads="1"/>
            </p:cNvSpPr>
            <p:nvPr/>
          </p:nvSpPr>
          <p:spPr bwMode="auto">
            <a:xfrm>
              <a:off x="3070" y="2807"/>
              <a:ext cx="113" cy="11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800" b="0">
                  <a:solidFill>
                    <a:schemeClr val="tx1"/>
                  </a:solidFill>
                </a:rPr>
                <a:t>aa</a:t>
              </a:r>
              <a:r>
                <a:rPr kumimoji="1" lang="cs-CZ" sz="800" b="0" baseline="-25000">
                  <a:solidFill>
                    <a:schemeClr val="tx1"/>
                  </a:solidFill>
                </a:rPr>
                <a:t>3</a:t>
              </a:r>
              <a:endParaRPr kumimoji="1" lang="cs-CZ" sz="800" b="0">
                <a:solidFill>
                  <a:schemeClr val="tx1"/>
                </a:solidFill>
              </a:endParaRPr>
            </a:p>
          </p:txBody>
        </p:sp>
        <p:sp>
          <p:nvSpPr>
            <p:cNvPr id="81700" name="Oval 804"/>
            <p:cNvSpPr>
              <a:spLocks noChangeAspect="1" noChangeArrowheads="1"/>
            </p:cNvSpPr>
            <p:nvPr/>
          </p:nvSpPr>
          <p:spPr bwMode="auto">
            <a:xfrm>
              <a:off x="2914" y="2806"/>
              <a:ext cx="112" cy="11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800" b="0">
                  <a:solidFill>
                    <a:schemeClr val="tx1"/>
                  </a:solidFill>
                </a:rPr>
                <a:t>aa</a:t>
              </a:r>
              <a:r>
                <a:rPr kumimoji="1" lang="cs-CZ" sz="800" b="0" baseline="-25000">
                  <a:solidFill>
                    <a:schemeClr val="tx1"/>
                  </a:solidFill>
                </a:rPr>
                <a:t>2</a:t>
              </a:r>
              <a:endParaRPr kumimoji="1" lang="cs-CZ" sz="800" b="0">
                <a:solidFill>
                  <a:schemeClr val="tx1"/>
                </a:solidFill>
              </a:endParaRPr>
            </a:p>
          </p:txBody>
        </p:sp>
        <p:sp>
          <p:nvSpPr>
            <p:cNvPr id="81701" name="Oval 805"/>
            <p:cNvSpPr>
              <a:spLocks noChangeAspect="1" noChangeArrowheads="1"/>
            </p:cNvSpPr>
            <p:nvPr/>
          </p:nvSpPr>
          <p:spPr bwMode="auto">
            <a:xfrm>
              <a:off x="2758" y="2806"/>
              <a:ext cx="113" cy="11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800" b="0">
                  <a:solidFill>
                    <a:schemeClr val="tx1"/>
                  </a:solidFill>
                </a:rPr>
                <a:t>aa</a:t>
              </a:r>
              <a:r>
                <a:rPr kumimoji="1" lang="cs-CZ" sz="800" b="0" baseline="-25000">
                  <a:solidFill>
                    <a:schemeClr val="tx1"/>
                  </a:solidFill>
                </a:rPr>
                <a:t>1</a:t>
              </a:r>
              <a:endParaRPr kumimoji="1" lang="cs-CZ" sz="800" b="0">
                <a:solidFill>
                  <a:schemeClr val="tx1"/>
                </a:solidFill>
              </a:endParaRPr>
            </a:p>
          </p:txBody>
        </p:sp>
        <p:cxnSp>
          <p:nvCxnSpPr>
            <p:cNvPr id="81702" name="AutoShape 806"/>
            <p:cNvCxnSpPr>
              <a:cxnSpLocks noChangeAspect="1" noChangeShapeType="1"/>
              <a:stCxn id="81700" idx="6"/>
              <a:endCxn id="81699" idx="2"/>
            </p:cNvCxnSpPr>
            <p:nvPr/>
          </p:nvCxnSpPr>
          <p:spPr bwMode="auto">
            <a:xfrm>
              <a:off x="3026" y="2863"/>
              <a:ext cx="44" cy="1"/>
            </a:xfrm>
            <a:prstGeom prst="straightConnector1">
              <a:avLst/>
            </a:prstGeom>
            <a:noFill/>
            <a:ln w="28575">
              <a:solidFill>
                <a:srgbClr val="CC00FF"/>
              </a:solidFill>
              <a:miter lim="800000"/>
              <a:headEnd/>
              <a:tailEnd/>
            </a:ln>
            <a:effectLst/>
          </p:spPr>
        </p:cxnSp>
        <p:cxnSp>
          <p:nvCxnSpPr>
            <p:cNvPr id="81703" name="AutoShape 807"/>
            <p:cNvCxnSpPr>
              <a:cxnSpLocks noChangeAspect="1" noChangeShapeType="1"/>
              <a:stCxn id="81701" idx="6"/>
              <a:endCxn id="81700" idx="2"/>
            </p:cNvCxnSpPr>
            <p:nvPr/>
          </p:nvCxnSpPr>
          <p:spPr bwMode="auto">
            <a:xfrm>
              <a:off x="2871" y="2863"/>
              <a:ext cx="43" cy="0"/>
            </a:xfrm>
            <a:prstGeom prst="straightConnector1">
              <a:avLst/>
            </a:prstGeom>
            <a:noFill/>
            <a:ln w="25400">
              <a:solidFill>
                <a:srgbClr val="CC00FF"/>
              </a:solidFill>
              <a:miter lim="800000"/>
              <a:headEnd/>
              <a:tailEnd/>
            </a:ln>
            <a:effectLst/>
          </p:spPr>
        </p:cxnSp>
        <p:sp>
          <p:nvSpPr>
            <p:cNvPr id="81704" name="Text Box 808"/>
            <p:cNvSpPr txBox="1">
              <a:spLocks noChangeAspect="1" noChangeArrowheads="1"/>
            </p:cNvSpPr>
            <p:nvPr/>
          </p:nvSpPr>
          <p:spPr bwMode="auto">
            <a:xfrm>
              <a:off x="2483" y="2749"/>
              <a:ext cx="27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000" b="0">
                  <a:solidFill>
                    <a:srgbClr val="0000FF"/>
                  </a:solidFill>
                </a:rPr>
                <a:t>NH</a:t>
              </a:r>
              <a:r>
                <a:rPr kumimoji="1" lang="cs-CZ" sz="1000" b="0" baseline="-25000">
                  <a:solidFill>
                    <a:srgbClr val="0000FF"/>
                  </a:solidFill>
                </a:rPr>
                <a:t>2</a:t>
              </a:r>
              <a:endParaRPr kumimoji="1" lang="cs-CZ" sz="1000" b="0">
                <a:solidFill>
                  <a:srgbClr val="0000FF"/>
                </a:solidFill>
              </a:endParaRPr>
            </a:p>
          </p:txBody>
        </p:sp>
        <p:sp>
          <p:nvSpPr>
            <p:cNvPr id="81705" name="Oval 809"/>
            <p:cNvSpPr>
              <a:spLocks noChangeAspect="1" noChangeArrowheads="1"/>
            </p:cNvSpPr>
            <p:nvPr/>
          </p:nvSpPr>
          <p:spPr bwMode="auto">
            <a:xfrm>
              <a:off x="3155" y="2907"/>
              <a:ext cx="114" cy="11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800" b="0">
                  <a:solidFill>
                    <a:schemeClr val="tx1"/>
                  </a:solidFill>
                </a:rPr>
                <a:t>aa</a:t>
              </a:r>
              <a:r>
                <a:rPr kumimoji="1" lang="cs-CZ" sz="800" b="0" baseline="-25000">
                  <a:solidFill>
                    <a:schemeClr val="tx1"/>
                  </a:solidFill>
                </a:rPr>
                <a:t>4</a:t>
              </a:r>
              <a:endParaRPr kumimoji="1" lang="cs-CZ" sz="800" b="0">
                <a:solidFill>
                  <a:schemeClr val="tx1"/>
                </a:solidFill>
              </a:endParaRPr>
            </a:p>
          </p:txBody>
        </p:sp>
        <p:sp>
          <p:nvSpPr>
            <p:cNvPr id="81706" name="Line 810"/>
            <p:cNvSpPr>
              <a:spLocks noChangeAspect="1" noChangeShapeType="1"/>
            </p:cNvSpPr>
            <p:nvPr/>
          </p:nvSpPr>
          <p:spPr bwMode="auto">
            <a:xfrm flipV="1">
              <a:off x="2462" y="3242"/>
              <a:ext cx="1520" cy="1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81707" name="Arc 811"/>
            <p:cNvSpPr>
              <a:spLocks noChangeAspect="1"/>
            </p:cNvSpPr>
            <p:nvPr/>
          </p:nvSpPr>
          <p:spPr bwMode="auto">
            <a:xfrm rot="10528175" flipH="1">
              <a:off x="2811" y="3011"/>
              <a:ext cx="301" cy="147"/>
            </a:xfrm>
            <a:custGeom>
              <a:avLst/>
              <a:gdLst>
                <a:gd name="G0" fmla="+- 18757 0 0"/>
                <a:gd name="G1" fmla="+- 20565 0 0"/>
                <a:gd name="G2" fmla="+- 21600 0 0"/>
                <a:gd name="T0" fmla="*/ 0 w 18757"/>
                <a:gd name="T1" fmla="*/ 9853 h 20565"/>
                <a:gd name="T2" fmla="*/ 12151 w 18757"/>
                <a:gd name="T3" fmla="*/ 0 h 20565"/>
                <a:gd name="T4" fmla="*/ 18757 w 18757"/>
                <a:gd name="T5" fmla="*/ 20565 h 20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57" h="20565" fill="none" extrusionOk="0">
                  <a:moveTo>
                    <a:pt x="0" y="9853"/>
                  </a:moveTo>
                  <a:cubicBezTo>
                    <a:pt x="2677" y="5165"/>
                    <a:pt x="7011" y="1650"/>
                    <a:pt x="12150" y="-1"/>
                  </a:cubicBezTo>
                </a:path>
                <a:path w="18757" h="20565" stroke="0" extrusionOk="0">
                  <a:moveTo>
                    <a:pt x="0" y="9853"/>
                  </a:moveTo>
                  <a:cubicBezTo>
                    <a:pt x="2677" y="5165"/>
                    <a:pt x="7011" y="1650"/>
                    <a:pt x="12150" y="-1"/>
                  </a:cubicBezTo>
                  <a:lnTo>
                    <a:pt x="18757" y="20565"/>
                  </a:lnTo>
                  <a:close/>
                </a:path>
              </a:pathLst>
            </a:custGeom>
            <a:noFill/>
            <a:ln w="15875">
              <a:solidFill>
                <a:srgbClr val="FF0000"/>
              </a:solidFill>
              <a:round/>
              <a:headEnd type="arrow" w="lg" len="sm"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1709" name="Line 813"/>
            <p:cNvSpPr>
              <a:spLocks noChangeAspect="1" noChangeShapeType="1"/>
            </p:cNvSpPr>
            <p:nvPr/>
          </p:nvSpPr>
          <p:spPr bwMode="auto">
            <a:xfrm rot="900000" flipH="1">
              <a:off x="2701" y="3713"/>
              <a:ext cx="85" cy="0"/>
            </a:xfrm>
            <a:prstGeom prst="line">
              <a:avLst/>
            </a:prstGeom>
            <a:noFill/>
            <a:ln w="25400">
              <a:solidFill>
                <a:srgbClr val="CC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81717" name="Line 821"/>
            <p:cNvSpPr>
              <a:spLocks noChangeAspect="1" noChangeShapeType="1"/>
            </p:cNvSpPr>
            <p:nvPr/>
          </p:nvSpPr>
          <p:spPr bwMode="auto">
            <a:xfrm rot="19800000">
              <a:off x="3187" y="3741"/>
              <a:ext cx="0" cy="85"/>
            </a:xfrm>
            <a:prstGeom prst="line">
              <a:avLst/>
            </a:prstGeom>
            <a:noFill/>
            <a:ln w="28575">
              <a:solidFill>
                <a:srgbClr val="CC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81718" name="AutoShape 822"/>
            <p:cNvSpPr>
              <a:spLocks noChangeAspect="1" noChangeArrowheads="1"/>
            </p:cNvSpPr>
            <p:nvPr/>
          </p:nvSpPr>
          <p:spPr bwMode="auto">
            <a:xfrm>
              <a:off x="3167" y="3903"/>
              <a:ext cx="68" cy="136"/>
            </a:xfrm>
            <a:prstGeom prst="roundRect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1719" name="AutoShape 823"/>
            <p:cNvSpPr>
              <a:spLocks noChangeAspect="1" noChangeArrowheads="1"/>
            </p:cNvSpPr>
            <p:nvPr/>
          </p:nvSpPr>
          <p:spPr bwMode="auto">
            <a:xfrm rot="16200000">
              <a:off x="3169" y="3959"/>
              <a:ext cx="67" cy="138"/>
            </a:xfrm>
            <a:prstGeom prst="roundRect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1720" name="Oval 824"/>
            <p:cNvSpPr>
              <a:spLocks noChangeAspect="1" noChangeArrowheads="1"/>
            </p:cNvSpPr>
            <p:nvPr/>
          </p:nvSpPr>
          <p:spPr bwMode="auto">
            <a:xfrm>
              <a:off x="3155" y="4061"/>
              <a:ext cx="23" cy="22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1721" name="Oval 825"/>
            <p:cNvSpPr>
              <a:spLocks noChangeAspect="1" noChangeArrowheads="1"/>
            </p:cNvSpPr>
            <p:nvPr/>
          </p:nvSpPr>
          <p:spPr bwMode="auto">
            <a:xfrm>
              <a:off x="3223" y="4061"/>
              <a:ext cx="23" cy="22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1722" name="Oval 826"/>
            <p:cNvSpPr>
              <a:spLocks noChangeAspect="1" noChangeArrowheads="1"/>
            </p:cNvSpPr>
            <p:nvPr/>
          </p:nvSpPr>
          <p:spPr bwMode="auto">
            <a:xfrm>
              <a:off x="3189" y="4061"/>
              <a:ext cx="22" cy="22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1723" name="Line 827"/>
            <p:cNvSpPr>
              <a:spLocks noChangeAspect="1" noChangeShapeType="1"/>
            </p:cNvSpPr>
            <p:nvPr/>
          </p:nvSpPr>
          <p:spPr bwMode="auto">
            <a:xfrm>
              <a:off x="3203" y="3870"/>
              <a:ext cx="0" cy="44"/>
            </a:xfrm>
            <a:prstGeom prst="line">
              <a:avLst/>
            </a:prstGeom>
            <a:noFill/>
            <a:ln w="25400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81724" name="Oval 828"/>
            <p:cNvSpPr>
              <a:spLocks noChangeAspect="1" noChangeArrowheads="1"/>
            </p:cNvSpPr>
            <p:nvPr/>
          </p:nvSpPr>
          <p:spPr bwMode="auto">
            <a:xfrm>
              <a:off x="3070" y="3657"/>
              <a:ext cx="113" cy="11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800" b="0">
                  <a:solidFill>
                    <a:schemeClr val="tx1"/>
                  </a:solidFill>
                </a:rPr>
                <a:t>aa</a:t>
              </a:r>
              <a:r>
                <a:rPr kumimoji="1" lang="cs-CZ" sz="800" b="0" baseline="-25000">
                  <a:solidFill>
                    <a:schemeClr val="tx1"/>
                  </a:solidFill>
                </a:rPr>
                <a:t>3</a:t>
              </a:r>
              <a:endParaRPr kumimoji="1" lang="cs-CZ" sz="800" b="0">
                <a:solidFill>
                  <a:schemeClr val="tx1"/>
                </a:solidFill>
              </a:endParaRPr>
            </a:p>
          </p:txBody>
        </p:sp>
        <p:sp>
          <p:nvSpPr>
            <p:cNvPr id="81725" name="Oval 829"/>
            <p:cNvSpPr>
              <a:spLocks noChangeAspect="1" noChangeArrowheads="1"/>
            </p:cNvSpPr>
            <p:nvPr/>
          </p:nvSpPr>
          <p:spPr bwMode="auto">
            <a:xfrm>
              <a:off x="2914" y="3656"/>
              <a:ext cx="112" cy="11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800" b="0">
                  <a:solidFill>
                    <a:schemeClr val="tx1"/>
                  </a:solidFill>
                </a:rPr>
                <a:t>aa</a:t>
              </a:r>
              <a:r>
                <a:rPr kumimoji="1" lang="cs-CZ" sz="800" b="0" baseline="-25000">
                  <a:solidFill>
                    <a:schemeClr val="tx1"/>
                  </a:solidFill>
                </a:rPr>
                <a:t>2</a:t>
              </a:r>
              <a:endParaRPr kumimoji="1" lang="cs-CZ" sz="800" b="0">
                <a:solidFill>
                  <a:schemeClr val="tx1"/>
                </a:solidFill>
              </a:endParaRPr>
            </a:p>
          </p:txBody>
        </p:sp>
        <p:sp>
          <p:nvSpPr>
            <p:cNvPr id="81726" name="Oval 830"/>
            <p:cNvSpPr>
              <a:spLocks noChangeAspect="1" noChangeArrowheads="1"/>
            </p:cNvSpPr>
            <p:nvPr/>
          </p:nvSpPr>
          <p:spPr bwMode="auto">
            <a:xfrm>
              <a:off x="2758" y="3656"/>
              <a:ext cx="113" cy="11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800" b="0">
                  <a:solidFill>
                    <a:schemeClr val="tx1"/>
                  </a:solidFill>
                </a:rPr>
                <a:t>aa</a:t>
              </a:r>
              <a:r>
                <a:rPr kumimoji="1" lang="cs-CZ" sz="800" b="0" baseline="-25000">
                  <a:solidFill>
                    <a:schemeClr val="tx1"/>
                  </a:solidFill>
                </a:rPr>
                <a:t>1</a:t>
              </a:r>
              <a:endParaRPr kumimoji="1" lang="cs-CZ" sz="800" b="0">
                <a:solidFill>
                  <a:schemeClr val="tx1"/>
                </a:solidFill>
              </a:endParaRPr>
            </a:p>
          </p:txBody>
        </p:sp>
        <p:cxnSp>
          <p:nvCxnSpPr>
            <p:cNvPr id="81727" name="AutoShape 831"/>
            <p:cNvCxnSpPr>
              <a:cxnSpLocks noChangeAspect="1" noChangeShapeType="1"/>
              <a:stCxn id="81725" idx="6"/>
              <a:endCxn id="81724" idx="2"/>
            </p:cNvCxnSpPr>
            <p:nvPr/>
          </p:nvCxnSpPr>
          <p:spPr bwMode="auto">
            <a:xfrm>
              <a:off x="3026" y="3713"/>
              <a:ext cx="44" cy="1"/>
            </a:xfrm>
            <a:prstGeom prst="straightConnector1">
              <a:avLst/>
            </a:prstGeom>
            <a:noFill/>
            <a:ln w="28575">
              <a:solidFill>
                <a:srgbClr val="CC00FF"/>
              </a:solidFill>
              <a:miter lim="800000"/>
              <a:headEnd/>
              <a:tailEnd/>
            </a:ln>
            <a:effectLst/>
          </p:spPr>
        </p:cxnSp>
        <p:cxnSp>
          <p:nvCxnSpPr>
            <p:cNvPr id="81728" name="AutoShape 832"/>
            <p:cNvCxnSpPr>
              <a:cxnSpLocks noChangeAspect="1" noChangeShapeType="1"/>
              <a:stCxn id="81726" idx="6"/>
              <a:endCxn id="81725" idx="2"/>
            </p:cNvCxnSpPr>
            <p:nvPr/>
          </p:nvCxnSpPr>
          <p:spPr bwMode="auto">
            <a:xfrm>
              <a:off x="2871" y="3713"/>
              <a:ext cx="43" cy="0"/>
            </a:xfrm>
            <a:prstGeom prst="straightConnector1">
              <a:avLst/>
            </a:prstGeom>
            <a:noFill/>
            <a:ln w="25400">
              <a:solidFill>
                <a:srgbClr val="CC00FF"/>
              </a:solidFill>
              <a:miter lim="800000"/>
              <a:headEnd/>
              <a:tailEnd/>
            </a:ln>
            <a:effectLst/>
          </p:spPr>
        </p:cxnSp>
        <p:sp>
          <p:nvSpPr>
            <p:cNvPr id="81729" name="Text Box 833"/>
            <p:cNvSpPr txBox="1">
              <a:spLocks noChangeAspect="1" noChangeArrowheads="1"/>
            </p:cNvSpPr>
            <p:nvPr/>
          </p:nvSpPr>
          <p:spPr bwMode="auto">
            <a:xfrm>
              <a:off x="2483" y="3599"/>
              <a:ext cx="27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000" b="0">
                  <a:solidFill>
                    <a:srgbClr val="0000FF"/>
                  </a:solidFill>
                </a:rPr>
                <a:t>NH</a:t>
              </a:r>
              <a:r>
                <a:rPr kumimoji="1" lang="cs-CZ" sz="1000" b="0" baseline="-25000">
                  <a:solidFill>
                    <a:srgbClr val="0000FF"/>
                  </a:solidFill>
                </a:rPr>
                <a:t>2</a:t>
              </a:r>
              <a:endParaRPr kumimoji="1" lang="cs-CZ" sz="1000" b="0">
                <a:solidFill>
                  <a:srgbClr val="0000FF"/>
                </a:solidFill>
              </a:endParaRPr>
            </a:p>
          </p:txBody>
        </p:sp>
        <p:sp>
          <p:nvSpPr>
            <p:cNvPr id="81730" name="Oval 834"/>
            <p:cNvSpPr>
              <a:spLocks noChangeAspect="1" noChangeArrowheads="1"/>
            </p:cNvSpPr>
            <p:nvPr/>
          </p:nvSpPr>
          <p:spPr bwMode="auto">
            <a:xfrm>
              <a:off x="3155" y="3757"/>
              <a:ext cx="114" cy="11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800" b="0">
                  <a:solidFill>
                    <a:schemeClr val="tx1"/>
                  </a:solidFill>
                </a:rPr>
                <a:t>aa</a:t>
              </a:r>
              <a:r>
                <a:rPr kumimoji="1" lang="cs-CZ" sz="800" b="0" baseline="-25000">
                  <a:solidFill>
                    <a:schemeClr val="tx1"/>
                  </a:solidFill>
                </a:rPr>
                <a:t>4</a:t>
              </a:r>
              <a:endParaRPr kumimoji="1" lang="cs-CZ" sz="800" b="0">
                <a:solidFill>
                  <a:schemeClr val="tx1"/>
                </a:solidFill>
              </a:endParaRPr>
            </a:p>
          </p:txBody>
        </p:sp>
        <p:grpSp>
          <p:nvGrpSpPr>
            <p:cNvPr id="23" name="Group 835"/>
            <p:cNvGrpSpPr>
              <a:grpSpLocks noChangeAspect="1"/>
            </p:cNvGrpSpPr>
            <p:nvPr/>
          </p:nvGrpSpPr>
          <p:grpSpPr bwMode="auto">
            <a:xfrm>
              <a:off x="3244" y="3902"/>
              <a:ext cx="138" cy="181"/>
              <a:chOff x="1156" y="2205"/>
              <a:chExt cx="274" cy="363"/>
            </a:xfrm>
          </p:grpSpPr>
          <p:sp>
            <p:nvSpPr>
              <p:cNvPr id="81732" name="AutoShape 836"/>
              <p:cNvSpPr>
                <a:spLocks noChangeAspect="1" noChangeArrowheads="1"/>
              </p:cNvSpPr>
              <p:nvPr/>
            </p:nvSpPr>
            <p:spPr bwMode="auto">
              <a:xfrm>
                <a:off x="1224" y="2205"/>
                <a:ext cx="136" cy="273"/>
              </a:xfrm>
              <a:prstGeom prst="roundRect">
                <a:avLst>
                  <a:gd name="adj" fmla="val 50000"/>
                </a:avLst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733" name="AutoShape 837"/>
              <p:cNvSpPr>
                <a:spLocks noChangeAspect="1" noChangeArrowheads="1"/>
              </p:cNvSpPr>
              <p:nvPr/>
            </p:nvSpPr>
            <p:spPr bwMode="auto">
              <a:xfrm rot="16200000">
                <a:off x="1225" y="2318"/>
                <a:ext cx="136" cy="274"/>
              </a:xfrm>
              <a:prstGeom prst="roundRect">
                <a:avLst>
                  <a:gd name="adj" fmla="val 50000"/>
                </a:avLst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734" name="Oval 838"/>
              <p:cNvSpPr>
                <a:spLocks noChangeAspect="1" noChangeArrowheads="1"/>
              </p:cNvSpPr>
              <p:nvPr/>
            </p:nvSpPr>
            <p:spPr bwMode="auto">
              <a:xfrm>
                <a:off x="1202" y="2523"/>
                <a:ext cx="45" cy="45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735" name="Oval 839"/>
              <p:cNvSpPr>
                <a:spLocks noChangeAspect="1" noChangeArrowheads="1"/>
              </p:cNvSpPr>
              <p:nvPr/>
            </p:nvSpPr>
            <p:spPr bwMode="auto">
              <a:xfrm>
                <a:off x="1338" y="2523"/>
                <a:ext cx="45" cy="45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736" name="Oval 840"/>
              <p:cNvSpPr>
                <a:spLocks noChangeAspect="1" noChangeArrowheads="1"/>
              </p:cNvSpPr>
              <p:nvPr/>
            </p:nvSpPr>
            <p:spPr bwMode="auto">
              <a:xfrm>
                <a:off x="1269" y="2523"/>
                <a:ext cx="45" cy="45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81737" name="Line 841"/>
            <p:cNvSpPr>
              <a:spLocks noChangeAspect="1" noChangeShapeType="1"/>
            </p:cNvSpPr>
            <p:nvPr/>
          </p:nvSpPr>
          <p:spPr bwMode="auto">
            <a:xfrm>
              <a:off x="3312" y="3857"/>
              <a:ext cx="0" cy="45"/>
            </a:xfrm>
            <a:prstGeom prst="line">
              <a:avLst/>
            </a:prstGeom>
            <a:noFill/>
            <a:ln w="25400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81738" name="Oval 842"/>
            <p:cNvSpPr>
              <a:spLocks noChangeAspect="1" noChangeArrowheads="1"/>
            </p:cNvSpPr>
            <p:nvPr/>
          </p:nvSpPr>
          <p:spPr bwMode="auto">
            <a:xfrm>
              <a:off x="3255" y="3759"/>
              <a:ext cx="114" cy="11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800" b="0">
                  <a:solidFill>
                    <a:schemeClr val="tx1"/>
                  </a:solidFill>
                </a:rPr>
                <a:t>aa</a:t>
              </a:r>
              <a:r>
                <a:rPr kumimoji="1" lang="cs-CZ" sz="800" b="0" baseline="-25000">
                  <a:solidFill>
                    <a:schemeClr val="tx1"/>
                  </a:solidFill>
                </a:rPr>
                <a:t>5</a:t>
              </a:r>
              <a:endParaRPr kumimoji="1" lang="cs-CZ" sz="800" b="0">
                <a:solidFill>
                  <a:schemeClr val="tx1"/>
                </a:solidFill>
              </a:endParaRPr>
            </a:p>
          </p:txBody>
        </p:sp>
        <p:sp>
          <p:nvSpPr>
            <p:cNvPr id="81739" name="Line 843"/>
            <p:cNvSpPr>
              <a:spLocks noChangeAspect="1" noChangeShapeType="1"/>
            </p:cNvSpPr>
            <p:nvPr/>
          </p:nvSpPr>
          <p:spPr bwMode="auto">
            <a:xfrm flipV="1">
              <a:off x="2462" y="4092"/>
              <a:ext cx="1520" cy="1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81273" name="Rectangle 377"/>
            <p:cNvSpPr>
              <a:spLocks noChangeArrowheads="1"/>
            </p:cNvSpPr>
            <p:nvPr/>
          </p:nvSpPr>
          <p:spPr bwMode="auto">
            <a:xfrm>
              <a:off x="2450" y="112"/>
              <a:ext cx="840" cy="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3600" tIns="0" rIns="3600" bIns="0" anchor="b">
              <a:spAutoFit/>
            </a:bodyPr>
            <a:lstStyle/>
            <a:p>
              <a:r>
                <a:rPr lang="cs-CZ" sz="800"/>
                <a:t>Rostoucí peptidový řetězec</a:t>
              </a:r>
            </a:p>
          </p:txBody>
        </p:sp>
        <p:sp>
          <p:nvSpPr>
            <p:cNvPr id="81526" name="Text Box 630"/>
            <p:cNvSpPr txBox="1">
              <a:spLocks noChangeArrowheads="1"/>
            </p:cNvSpPr>
            <p:nvPr/>
          </p:nvSpPr>
          <p:spPr bwMode="auto">
            <a:xfrm>
              <a:off x="3478" y="1914"/>
              <a:ext cx="560" cy="1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3600" tIns="0" rIns="3600" bIns="0" anchor="b">
              <a:spAutoFit/>
            </a:bodyPr>
            <a:lstStyle/>
            <a:p>
              <a:r>
                <a:rPr lang="cs-CZ" sz="800"/>
                <a:t>Posun o tři nukleotidy</a:t>
              </a:r>
            </a:p>
          </p:txBody>
        </p:sp>
        <p:sp>
          <p:nvSpPr>
            <p:cNvPr id="81533" name="AutoShape 637"/>
            <p:cNvSpPr>
              <a:spLocks noChangeArrowheads="1"/>
            </p:cNvSpPr>
            <p:nvPr/>
          </p:nvSpPr>
          <p:spPr bwMode="auto">
            <a:xfrm>
              <a:off x="3223" y="821"/>
              <a:ext cx="85" cy="255"/>
            </a:xfrm>
            <a:prstGeom prst="downArrow">
              <a:avLst>
                <a:gd name="adj1" fmla="val 50000"/>
                <a:gd name="adj2" fmla="val 75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3366F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3600" tIns="0" rIns="3600" bIns="0" anchor="ctr"/>
            <a:lstStyle/>
            <a:p>
              <a:endParaRPr lang="cs-CZ"/>
            </a:p>
          </p:txBody>
        </p:sp>
        <p:sp>
          <p:nvSpPr>
            <p:cNvPr id="81534" name="AutoShape 638"/>
            <p:cNvSpPr>
              <a:spLocks noChangeArrowheads="1"/>
            </p:cNvSpPr>
            <p:nvPr/>
          </p:nvSpPr>
          <p:spPr bwMode="auto">
            <a:xfrm>
              <a:off x="3223" y="1586"/>
              <a:ext cx="85" cy="255"/>
            </a:xfrm>
            <a:prstGeom prst="downArrow">
              <a:avLst>
                <a:gd name="adj1" fmla="val 50000"/>
                <a:gd name="adj2" fmla="val 75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3366F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3600" tIns="0" rIns="3600" bIns="0" anchor="ctr"/>
            <a:lstStyle/>
            <a:p>
              <a:endParaRPr lang="cs-CZ"/>
            </a:p>
          </p:txBody>
        </p:sp>
        <p:sp>
          <p:nvSpPr>
            <p:cNvPr id="81535" name="AutoShape 639"/>
            <p:cNvSpPr>
              <a:spLocks noChangeArrowheads="1"/>
            </p:cNvSpPr>
            <p:nvPr/>
          </p:nvSpPr>
          <p:spPr bwMode="auto">
            <a:xfrm>
              <a:off x="3223" y="2493"/>
              <a:ext cx="85" cy="255"/>
            </a:xfrm>
            <a:prstGeom prst="downArrow">
              <a:avLst>
                <a:gd name="adj1" fmla="val 50000"/>
                <a:gd name="adj2" fmla="val 75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3366F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3600" tIns="0" rIns="3600" bIns="0" anchor="ctr"/>
            <a:lstStyle/>
            <a:p>
              <a:endParaRPr lang="cs-CZ"/>
            </a:p>
          </p:txBody>
        </p:sp>
        <p:sp>
          <p:nvSpPr>
            <p:cNvPr id="81536" name="AutoShape 640"/>
            <p:cNvSpPr>
              <a:spLocks noChangeArrowheads="1"/>
            </p:cNvSpPr>
            <p:nvPr/>
          </p:nvSpPr>
          <p:spPr bwMode="auto">
            <a:xfrm>
              <a:off x="3223" y="3372"/>
              <a:ext cx="85" cy="255"/>
            </a:xfrm>
            <a:prstGeom prst="downArrow">
              <a:avLst>
                <a:gd name="adj1" fmla="val 50000"/>
                <a:gd name="adj2" fmla="val 75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3366F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3600" tIns="0" rIns="3600" bIns="0" anchor="ctr"/>
            <a:lstStyle/>
            <a:p>
              <a:endParaRPr lang="cs-CZ"/>
            </a:p>
          </p:txBody>
        </p:sp>
        <p:sp>
          <p:nvSpPr>
            <p:cNvPr id="81274" name="Line 378"/>
            <p:cNvSpPr>
              <a:spLocks noChangeShapeType="1"/>
            </p:cNvSpPr>
            <p:nvPr/>
          </p:nvSpPr>
          <p:spPr bwMode="auto">
            <a:xfrm flipH="1">
              <a:off x="2847" y="198"/>
              <a:ext cx="28" cy="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" tIns="0" rIns="3600" bIns="0" anchor="b"/>
            <a:lstStyle/>
            <a:p>
              <a:endParaRPr lang="cs-CZ"/>
            </a:p>
          </p:txBody>
        </p:sp>
      </p:grpSp>
      <p:grpSp>
        <p:nvGrpSpPr>
          <p:cNvPr id="24" name="Group 956"/>
          <p:cNvGrpSpPr>
            <a:grpSpLocks/>
          </p:cNvGrpSpPr>
          <p:nvPr/>
        </p:nvGrpSpPr>
        <p:grpSpPr bwMode="auto">
          <a:xfrm>
            <a:off x="1141413" y="44450"/>
            <a:ext cx="2709862" cy="6759575"/>
            <a:chOff x="719" y="28"/>
            <a:chExt cx="1707" cy="4258"/>
          </a:xfrm>
        </p:grpSpPr>
        <p:sp>
          <p:nvSpPr>
            <p:cNvPr id="81236" name="Rectangle 340"/>
            <p:cNvSpPr>
              <a:spLocks noChangeAspect="1" noChangeArrowheads="1"/>
            </p:cNvSpPr>
            <p:nvPr/>
          </p:nvSpPr>
          <p:spPr bwMode="auto">
            <a:xfrm>
              <a:off x="719" y="3429"/>
              <a:ext cx="1673" cy="85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4176713"/>
              <a:endParaRPr lang="en-US" sz="1000" b="0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25" name="Group 877"/>
            <p:cNvGrpSpPr>
              <a:grpSpLocks/>
            </p:cNvGrpSpPr>
            <p:nvPr/>
          </p:nvGrpSpPr>
          <p:grpSpPr bwMode="auto">
            <a:xfrm>
              <a:off x="1428" y="3787"/>
              <a:ext cx="482" cy="443"/>
              <a:chOff x="952" y="2585"/>
              <a:chExt cx="482" cy="443"/>
            </a:xfrm>
          </p:grpSpPr>
          <p:grpSp>
            <p:nvGrpSpPr>
              <p:cNvPr id="26" name="Group 878"/>
              <p:cNvGrpSpPr>
                <a:grpSpLocks/>
              </p:cNvGrpSpPr>
              <p:nvPr/>
            </p:nvGrpSpPr>
            <p:grpSpPr bwMode="auto">
              <a:xfrm>
                <a:off x="952" y="2585"/>
                <a:ext cx="476" cy="283"/>
                <a:chOff x="1927" y="1792"/>
                <a:chExt cx="476" cy="283"/>
              </a:xfrm>
            </p:grpSpPr>
            <p:sp>
              <p:nvSpPr>
                <p:cNvPr id="81775" name="Freeform 879"/>
                <p:cNvSpPr>
                  <a:spLocks noChangeAspect="1"/>
                </p:cNvSpPr>
                <p:nvPr/>
              </p:nvSpPr>
              <p:spPr bwMode="auto">
                <a:xfrm>
                  <a:off x="1927" y="1792"/>
                  <a:ext cx="476" cy="269"/>
                </a:xfrm>
                <a:custGeom>
                  <a:avLst/>
                  <a:gdLst/>
                  <a:ahLst/>
                  <a:cxnLst>
                    <a:cxn ang="0">
                      <a:pos x="438" y="30"/>
                    </a:cxn>
                    <a:cxn ang="0">
                      <a:pos x="256" y="30"/>
                    </a:cxn>
                    <a:cxn ang="0">
                      <a:pos x="166" y="120"/>
                    </a:cxn>
                    <a:cxn ang="0">
                      <a:pos x="30" y="347"/>
                    </a:cxn>
                    <a:cxn ang="0">
                      <a:pos x="75" y="574"/>
                    </a:cxn>
                    <a:cxn ang="0">
                      <a:pos x="483" y="619"/>
                    </a:cxn>
                    <a:cxn ang="0">
                      <a:pos x="846" y="529"/>
                    </a:cxn>
                    <a:cxn ang="0">
                      <a:pos x="755" y="211"/>
                    </a:cxn>
                    <a:cxn ang="0">
                      <a:pos x="619" y="30"/>
                    </a:cxn>
                    <a:cxn ang="0">
                      <a:pos x="347" y="30"/>
                    </a:cxn>
                  </a:cxnLst>
                  <a:rect l="0" t="0" r="r" b="b"/>
                  <a:pathLst>
                    <a:path w="891" h="626">
                      <a:moveTo>
                        <a:pt x="438" y="30"/>
                      </a:moveTo>
                      <a:cubicBezTo>
                        <a:pt x="369" y="22"/>
                        <a:pt x="301" y="15"/>
                        <a:pt x="256" y="30"/>
                      </a:cubicBezTo>
                      <a:cubicBezTo>
                        <a:pt x="211" y="45"/>
                        <a:pt x="204" y="67"/>
                        <a:pt x="166" y="120"/>
                      </a:cubicBezTo>
                      <a:cubicBezTo>
                        <a:pt x="128" y="173"/>
                        <a:pt x="45" y="271"/>
                        <a:pt x="30" y="347"/>
                      </a:cubicBezTo>
                      <a:cubicBezTo>
                        <a:pt x="15" y="423"/>
                        <a:pt x="0" y="529"/>
                        <a:pt x="75" y="574"/>
                      </a:cubicBezTo>
                      <a:cubicBezTo>
                        <a:pt x="150" y="619"/>
                        <a:pt x="355" y="626"/>
                        <a:pt x="483" y="619"/>
                      </a:cubicBezTo>
                      <a:cubicBezTo>
                        <a:pt x="611" y="612"/>
                        <a:pt x="801" y="597"/>
                        <a:pt x="846" y="529"/>
                      </a:cubicBezTo>
                      <a:cubicBezTo>
                        <a:pt x="891" y="461"/>
                        <a:pt x="793" y="294"/>
                        <a:pt x="755" y="211"/>
                      </a:cubicBezTo>
                      <a:cubicBezTo>
                        <a:pt x="717" y="128"/>
                        <a:pt x="687" y="60"/>
                        <a:pt x="619" y="30"/>
                      </a:cubicBezTo>
                      <a:cubicBezTo>
                        <a:pt x="551" y="0"/>
                        <a:pt x="449" y="15"/>
                        <a:pt x="347" y="30"/>
                      </a:cubicBezTo>
                    </a:path>
                  </a:pathLst>
                </a:custGeom>
                <a:solidFill>
                  <a:srgbClr val="009900"/>
                </a:solidFill>
                <a:ln w="9525" cap="flat" cmpd="sng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wrap="none" lIns="3600" tIns="0" rIns="3600" bIns="0"/>
                <a:lstStyle/>
                <a:p>
                  <a:endParaRPr lang="cs-CZ"/>
                </a:p>
              </p:txBody>
            </p:sp>
            <p:sp>
              <p:nvSpPr>
                <p:cNvPr id="81776" name="Arc 880"/>
                <p:cNvSpPr>
                  <a:spLocks/>
                </p:cNvSpPr>
                <p:nvPr/>
              </p:nvSpPr>
              <p:spPr bwMode="auto">
                <a:xfrm flipH="1">
                  <a:off x="2001" y="1933"/>
                  <a:ext cx="113" cy="142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cs-CZ"/>
                    <a:t>E</a:t>
                  </a:r>
                </a:p>
              </p:txBody>
            </p:sp>
            <p:sp>
              <p:nvSpPr>
                <p:cNvPr id="81777" name="Arc 881"/>
                <p:cNvSpPr>
                  <a:spLocks/>
                </p:cNvSpPr>
                <p:nvPr/>
              </p:nvSpPr>
              <p:spPr bwMode="auto">
                <a:xfrm flipH="1">
                  <a:off x="2114" y="1933"/>
                  <a:ext cx="113" cy="142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cs-CZ"/>
                    <a:t>P</a:t>
                  </a:r>
                </a:p>
              </p:txBody>
            </p:sp>
            <p:sp>
              <p:nvSpPr>
                <p:cNvPr id="81778" name="Arc 882"/>
                <p:cNvSpPr>
                  <a:spLocks/>
                </p:cNvSpPr>
                <p:nvPr/>
              </p:nvSpPr>
              <p:spPr bwMode="auto">
                <a:xfrm flipH="1">
                  <a:off x="2227" y="1933"/>
                  <a:ext cx="113" cy="142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cs-CZ"/>
                    <a:t>A</a:t>
                  </a:r>
                </a:p>
              </p:txBody>
            </p:sp>
          </p:grpSp>
          <p:grpSp>
            <p:nvGrpSpPr>
              <p:cNvPr id="27" name="Group 883"/>
              <p:cNvGrpSpPr>
                <a:grpSpLocks/>
              </p:cNvGrpSpPr>
              <p:nvPr/>
            </p:nvGrpSpPr>
            <p:grpSpPr bwMode="auto">
              <a:xfrm>
                <a:off x="957" y="2845"/>
                <a:ext cx="477" cy="183"/>
                <a:chOff x="797" y="355"/>
                <a:chExt cx="477" cy="183"/>
              </a:xfrm>
            </p:grpSpPr>
            <p:sp>
              <p:nvSpPr>
                <p:cNvPr id="81780" name="AutoShape 884"/>
                <p:cNvSpPr>
                  <a:spLocks noChangeAspect="1" noChangeArrowheads="1"/>
                </p:cNvSpPr>
                <p:nvPr/>
              </p:nvSpPr>
              <p:spPr bwMode="auto">
                <a:xfrm>
                  <a:off x="797" y="360"/>
                  <a:ext cx="477" cy="178"/>
                </a:xfrm>
                <a:prstGeom prst="roundRect">
                  <a:avLst>
                    <a:gd name="adj" fmla="val 43171"/>
                  </a:avLst>
                </a:prstGeom>
                <a:solidFill>
                  <a:srgbClr val="00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3600" tIns="0" rIns="3600" bIns="0" anchor="ctr"/>
                <a:lstStyle/>
                <a:p>
                  <a:endParaRPr lang="cs-CZ"/>
                </a:p>
              </p:txBody>
            </p:sp>
            <p:sp>
              <p:nvSpPr>
                <p:cNvPr id="81781" name="Arc 885"/>
                <p:cNvSpPr>
                  <a:spLocks/>
                </p:cNvSpPr>
                <p:nvPr/>
              </p:nvSpPr>
              <p:spPr bwMode="auto">
                <a:xfrm rot="10800000" flipH="1">
                  <a:off x="867" y="355"/>
                  <a:ext cx="113" cy="56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1782" name="Arc 886"/>
                <p:cNvSpPr>
                  <a:spLocks/>
                </p:cNvSpPr>
                <p:nvPr/>
              </p:nvSpPr>
              <p:spPr bwMode="auto">
                <a:xfrm rot="10800000" flipH="1">
                  <a:off x="980" y="355"/>
                  <a:ext cx="113" cy="71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1783" name="Arc 887"/>
                <p:cNvSpPr>
                  <a:spLocks/>
                </p:cNvSpPr>
                <p:nvPr/>
              </p:nvSpPr>
              <p:spPr bwMode="auto">
                <a:xfrm rot="10800000" flipH="1">
                  <a:off x="1093" y="355"/>
                  <a:ext cx="113" cy="71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</p:grpSp>
        <p:sp>
          <p:nvSpPr>
            <p:cNvPr id="80915" name="Text Box 19"/>
            <p:cNvSpPr txBox="1">
              <a:spLocks noChangeArrowheads="1"/>
            </p:cNvSpPr>
            <p:nvPr/>
          </p:nvSpPr>
          <p:spPr bwMode="auto">
            <a:xfrm>
              <a:off x="1295" y="1787"/>
              <a:ext cx="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" tIns="0" rIns="3600" bIns="0">
              <a:spAutoFit/>
            </a:bodyPr>
            <a:lstStyle/>
            <a:p>
              <a:endParaRPr kumimoji="1" lang="en-US" sz="1600">
                <a:solidFill>
                  <a:schemeClr val="tx1"/>
                </a:solidFill>
              </a:endParaRPr>
            </a:p>
          </p:txBody>
        </p:sp>
        <p:sp>
          <p:nvSpPr>
            <p:cNvPr id="81193" name="Rectangle 297"/>
            <p:cNvSpPr>
              <a:spLocks noChangeAspect="1" noChangeArrowheads="1"/>
            </p:cNvSpPr>
            <p:nvPr/>
          </p:nvSpPr>
          <p:spPr bwMode="auto">
            <a:xfrm>
              <a:off x="719" y="2585"/>
              <a:ext cx="1673" cy="85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3600" tIns="0" rIns="3600" bIns="0" anchor="ctr"/>
            <a:lstStyle/>
            <a:p>
              <a:pPr algn="ctr" defTabSz="4176713"/>
              <a:endParaRPr lang="en-US" sz="10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1212" name="Rectangle 316"/>
            <p:cNvSpPr>
              <a:spLocks noChangeArrowheads="1"/>
            </p:cNvSpPr>
            <p:nvPr/>
          </p:nvSpPr>
          <p:spPr bwMode="auto">
            <a:xfrm>
              <a:off x="767" y="3243"/>
              <a:ext cx="100" cy="11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3600" tIns="0" rIns="3600" bIns="0" anchor="b">
              <a:spAutoFit/>
            </a:bodyPr>
            <a:lstStyle/>
            <a:p>
              <a:r>
                <a:rPr kumimoji="1" lang="cs-CZ" sz="1200" b="0">
                  <a:solidFill>
                    <a:schemeClr val="tx1"/>
                  </a:solidFill>
                </a:rPr>
                <a:t>5'</a:t>
              </a:r>
            </a:p>
          </p:txBody>
        </p:sp>
        <p:sp>
          <p:nvSpPr>
            <p:cNvPr id="81213" name="Rectangle 317"/>
            <p:cNvSpPr>
              <a:spLocks noChangeArrowheads="1"/>
            </p:cNvSpPr>
            <p:nvPr/>
          </p:nvSpPr>
          <p:spPr bwMode="auto">
            <a:xfrm>
              <a:off x="2292" y="3243"/>
              <a:ext cx="100" cy="11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3600" tIns="0" rIns="3600" bIns="0" anchor="b">
              <a:spAutoFit/>
            </a:bodyPr>
            <a:lstStyle/>
            <a:p>
              <a:r>
                <a:rPr kumimoji="1" lang="cs-CZ" sz="1200" b="0">
                  <a:solidFill>
                    <a:schemeClr val="tx1"/>
                  </a:solidFill>
                </a:rPr>
                <a:t>3'</a:t>
              </a:r>
            </a:p>
          </p:txBody>
        </p:sp>
        <p:grpSp>
          <p:nvGrpSpPr>
            <p:cNvPr id="28" name="Group 328"/>
            <p:cNvGrpSpPr>
              <a:grpSpLocks noChangeAspect="1"/>
            </p:cNvGrpSpPr>
            <p:nvPr/>
          </p:nvGrpSpPr>
          <p:grpSpPr bwMode="auto">
            <a:xfrm>
              <a:off x="2148" y="2814"/>
              <a:ext cx="137" cy="182"/>
              <a:chOff x="1156" y="2205"/>
              <a:chExt cx="274" cy="363"/>
            </a:xfrm>
          </p:grpSpPr>
          <p:sp>
            <p:nvSpPr>
              <p:cNvPr id="81225" name="AutoShape 329"/>
              <p:cNvSpPr>
                <a:spLocks noChangeAspect="1" noChangeArrowheads="1"/>
              </p:cNvSpPr>
              <p:nvPr/>
            </p:nvSpPr>
            <p:spPr bwMode="auto">
              <a:xfrm>
                <a:off x="1224" y="2205"/>
                <a:ext cx="136" cy="273"/>
              </a:xfrm>
              <a:prstGeom prst="roundRect">
                <a:avLst>
                  <a:gd name="adj" fmla="val 50000"/>
                </a:avLst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lIns="3600" tIns="0" rIns="3600" bIns="0" anchor="ctr"/>
              <a:lstStyle/>
              <a:p>
                <a:endParaRPr lang="cs-CZ"/>
              </a:p>
            </p:txBody>
          </p:sp>
          <p:sp>
            <p:nvSpPr>
              <p:cNvPr id="81226" name="AutoShape 330"/>
              <p:cNvSpPr>
                <a:spLocks noChangeAspect="1" noChangeArrowheads="1"/>
              </p:cNvSpPr>
              <p:nvPr/>
            </p:nvSpPr>
            <p:spPr bwMode="auto">
              <a:xfrm rot="16200000">
                <a:off x="1225" y="2318"/>
                <a:ext cx="136" cy="274"/>
              </a:xfrm>
              <a:prstGeom prst="roundRect">
                <a:avLst>
                  <a:gd name="adj" fmla="val 50000"/>
                </a:avLst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lIns="3600" tIns="0" rIns="3600" bIns="0" anchor="ctr"/>
              <a:lstStyle/>
              <a:p>
                <a:endParaRPr lang="cs-CZ"/>
              </a:p>
            </p:txBody>
          </p:sp>
          <p:sp>
            <p:nvSpPr>
              <p:cNvPr id="81227" name="Oval 331"/>
              <p:cNvSpPr>
                <a:spLocks noChangeAspect="1" noChangeArrowheads="1"/>
              </p:cNvSpPr>
              <p:nvPr/>
            </p:nvSpPr>
            <p:spPr bwMode="auto">
              <a:xfrm>
                <a:off x="1202" y="2523"/>
                <a:ext cx="45" cy="45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lIns="3600" tIns="0" rIns="3600" bIns="0" anchor="ctr"/>
              <a:lstStyle/>
              <a:p>
                <a:endParaRPr lang="cs-CZ"/>
              </a:p>
            </p:txBody>
          </p:sp>
          <p:sp>
            <p:nvSpPr>
              <p:cNvPr id="81228" name="Oval 332"/>
              <p:cNvSpPr>
                <a:spLocks noChangeAspect="1" noChangeArrowheads="1"/>
              </p:cNvSpPr>
              <p:nvPr/>
            </p:nvSpPr>
            <p:spPr bwMode="auto">
              <a:xfrm>
                <a:off x="1338" y="2523"/>
                <a:ext cx="45" cy="45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lIns="3600" tIns="0" rIns="3600" bIns="0" anchor="ctr"/>
              <a:lstStyle/>
              <a:p>
                <a:endParaRPr lang="cs-CZ"/>
              </a:p>
            </p:txBody>
          </p:sp>
          <p:sp>
            <p:nvSpPr>
              <p:cNvPr id="81229" name="Oval 333"/>
              <p:cNvSpPr>
                <a:spLocks noChangeAspect="1" noChangeArrowheads="1"/>
              </p:cNvSpPr>
              <p:nvPr/>
            </p:nvSpPr>
            <p:spPr bwMode="auto">
              <a:xfrm>
                <a:off x="1269" y="2523"/>
                <a:ext cx="45" cy="45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lIns="3600" tIns="0" rIns="3600" bIns="0" anchor="ctr"/>
              <a:lstStyle/>
              <a:p>
                <a:endParaRPr lang="cs-CZ"/>
              </a:p>
            </p:txBody>
          </p:sp>
        </p:grpSp>
        <p:sp>
          <p:nvSpPr>
            <p:cNvPr id="81230" name="Line 334"/>
            <p:cNvSpPr>
              <a:spLocks noChangeAspect="1" noChangeShapeType="1"/>
            </p:cNvSpPr>
            <p:nvPr/>
          </p:nvSpPr>
          <p:spPr bwMode="auto">
            <a:xfrm>
              <a:off x="2216" y="2769"/>
              <a:ext cx="0" cy="45"/>
            </a:xfrm>
            <a:prstGeom prst="line">
              <a:avLst/>
            </a:prstGeom>
            <a:noFill/>
            <a:ln w="25400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lIns="3600" tIns="0" rIns="3600" bIns="0"/>
            <a:lstStyle/>
            <a:p>
              <a:endParaRPr lang="cs-CZ"/>
            </a:p>
          </p:txBody>
        </p:sp>
        <p:sp>
          <p:nvSpPr>
            <p:cNvPr id="81233" name="Oval 337"/>
            <p:cNvSpPr>
              <a:spLocks noChangeArrowheads="1"/>
            </p:cNvSpPr>
            <p:nvPr/>
          </p:nvSpPr>
          <p:spPr bwMode="auto">
            <a:xfrm>
              <a:off x="2165" y="2671"/>
              <a:ext cx="113" cy="11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lIns="3600" tIns="0" rIns="3600" bIns="0" anchor="ctr"/>
            <a:lstStyle/>
            <a:p>
              <a:pPr algn="ctr"/>
              <a:r>
                <a:rPr lang="cs-CZ" sz="800" b="0"/>
                <a:t>aa</a:t>
              </a:r>
            </a:p>
          </p:txBody>
        </p:sp>
        <p:sp>
          <p:nvSpPr>
            <p:cNvPr id="81194" name="Rectangle 298"/>
            <p:cNvSpPr>
              <a:spLocks noChangeAspect="1" noChangeArrowheads="1"/>
            </p:cNvSpPr>
            <p:nvPr/>
          </p:nvSpPr>
          <p:spPr bwMode="auto">
            <a:xfrm>
              <a:off x="719" y="1735"/>
              <a:ext cx="1673" cy="85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3600" tIns="0" rIns="3600" bIns="0" anchor="ctr"/>
            <a:lstStyle/>
            <a:p>
              <a:pPr algn="ctr" defTabSz="4176713"/>
              <a:endParaRPr lang="en-US" sz="10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1191" name="Rectangle 295"/>
            <p:cNvSpPr>
              <a:spLocks noChangeAspect="1" noChangeArrowheads="1"/>
            </p:cNvSpPr>
            <p:nvPr/>
          </p:nvSpPr>
          <p:spPr bwMode="auto">
            <a:xfrm>
              <a:off x="719" y="878"/>
              <a:ext cx="1673" cy="85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3600" tIns="0" rIns="3600" bIns="0" anchor="ctr"/>
            <a:lstStyle/>
            <a:p>
              <a:pPr algn="ctr" defTabSz="4176713"/>
              <a:endParaRPr lang="en-US" sz="10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1190" name="Rectangle 294"/>
            <p:cNvSpPr>
              <a:spLocks noChangeAspect="1" noChangeArrowheads="1"/>
            </p:cNvSpPr>
            <p:nvPr/>
          </p:nvSpPr>
          <p:spPr bwMode="auto">
            <a:xfrm>
              <a:off x="719" y="28"/>
              <a:ext cx="1673" cy="85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3600" tIns="0" rIns="3600" bIns="0" anchor="ctr"/>
            <a:lstStyle/>
            <a:p>
              <a:pPr algn="ctr" defTabSz="4176713"/>
              <a:endParaRPr lang="en-US" sz="10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0942" name="Rectangle 46"/>
            <p:cNvSpPr>
              <a:spLocks noChangeAspect="1" noChangeArrowheads="1"/>
            </p:cNvSpPr>
            <p:nvPr/>
          </p:nvSpPr>
          <p:spPr bwMode="auto">
            <a:xfrm>
              <a:off x="1666" y="1525"/>
              <a:ext cx="66" cy="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" tIns="0" rIns="3600" bIns="0" anchor="ctr"/>
            <a:lstStyle/>
            <a:p>
              <a:pPr algn="ctr"/>
              <a:r>
                <a:rPr kumimoji="1" lang="cs-CZ" sz="800">
                  <a:solidFill>
                    <a:srgbClr val="FF0000"/>
                  </a:solidFill>
                </a:rPr>
                <a:t>AUG</a:t>
              </a:r>
            </a:p>
          </p:txBody>
        </p:sp>
        <p:sp>
          <p:nvSpPr>
            <p:cNvPr id="81161" name="Rectangle 265"/>
            <p:cNvSpPr>
              <a:spLocks noChangeArrowheads="1"/>
            </p:cNvSpPr>
            <p:nvPr/>
          </p:nvSpPr>
          <p:spPr bwMode="auto">
            <a:xfrm>
              <a:off x="767" y="1498"/>
              <a:ext cx="100" cy="11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3600" tIns="0" rIns="3600" bIns="0" anchor="b">
              <a:spAutoFit/>
            </a:bodyPr>
            <a:lstStyle/>
            <a:p>
              <a:r>
                <a:rPr kumimoji="1" lang="cs-CZ" sz="1200" b="0">
                  <a:solidFill>
                    <a:schemeClr val="tx1"/>
                  </a:solidFill>
                </a:rPr>
                <a:t>5'</a:t>
              </a:r>
            </a:p>
          </p:txBody>
        </p:sp>
        <p:sp>
          <p:nvSpPr>
            <p:cNvPr id="81162" name="Rectangle 266"/>
            <p:cNvSpPr>
              <a:spLocks noChangeArrowheads="1"/>
            </p:cNvSpPr>
            <p:nvPr/>
          </p:nvSpPr>
          <p:spPr bwMode="auto">
            <a:xfrm>
              <a:off x="2279" y="1498"/>
              <a:ext cx="100" cy="11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3600" tIns="0" rIns="3600" bIns="0" anchor="b">
              <a:spAutoFit/>
            </a:bodyPr>
            <a:lstStyle/>
            <a:p>
              <a:r>
                <a:rPr kumimoji="1" lang="cs-CZ" sz="1200" b="0">
                  <a:solidFill>
                    <a:schemeClr val="tx1"/>
                  </a:solidFill>
                </a:rPr>
                <a:t>3'</a:t>
              </a:r>
            </a:p>
          </p:txBody>
        </p:sp>
        <p:sp>
          <p:nvSpPr>
            <p:cNvPr id="81163" name="Rectangle 267"/>
            <p:cNvSpPr>
              <a:spLocks noChangeArrowheads="1"/>
            </p:cNvSpPr>
            <p:nvPr/>
          </p:nvSpPr>
          <p:spPr bwMode="auto">
            <a:xfrm>
              <a:off x="1882" y="1593"/>
              <a:ext cx="332" cy="13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3600" tIns="0" rIns="3600" bIns="0" anchor="b">
              <a:spAutoFit/>
            </a:bodyPr>
            <a:lstStyle/>
            <a:p>
              <a:r>
                <a:rPr kumimoji="1" lang="cs-CZ" b="0">
                  <a:solidFill>
                    <a:srgbClr val="3366FF"/>
                  </a:solidFill>
                </a:rPr>
                <a:t>mRNA</a:t>
              </a:r>
            </a:p>
          </p:txBody>
        </p:sp>
        <p:sp>
          <p:nvSpPr>
            <p:cNvPr id="81164" name="Text Box 268"/>
            <p:cNvSpPr txBox="1">
              <a:spLocks noChangeArrowheads="1"/>
            </p:cNvSpPr>
            <p:nvPr/>
          </p:nvSpPr>
          <p:spPr bwMode="auto">
            <a:xfrm>
              <a:off x="1494" y="198"/>
              <a:ext cx="540" cy="38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3600" tIns="0" rIns="3600" bIns="0" anchor="b">
              <a:spAutoFit/>
            </a:bodyPr>
            <a:lstStyle/>
            <a:p>
              <a:r>
                <a:rPr lang="cs-CZ" sz="800"/>
                <a:t>Malá ribosomální podjednotka s navázanými iniciačními faktory</a:t>
              </a:r>
            </a:p>
          </p:txBody>
        </p:sp>
        <p:sp>
          <p:nvSpPr>
            <p:cNvPr id="81165" name="Line 269"/>
            <p:cNvSpPr>
              <a:spLocks noChangeShapeType="1"/>
            </p:cNvSpPr>
            <p:nvPr/>
          </p:nvSpPr>
          <p:spPr bwMode="auto">
            <a:xfrm flipV="1">
              <a:off x="1269" y="347"/>
              <a:ext cx="198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" tIns="0" rIns="3600" bIns="0" anchor="b"/>
            <a:lstStyle/>
            <a:p>
              <a:endParaRPr lang="cs-CZ"/>
            </a:p>
          </p:txBody>
        </p:sp>
        <p:sp>
          <p:nvSpPr>
            <p:cNvPr id="81182" name="Rectangle 286"/>
            <p:cNvSpPr>
              <a:spLocks noChangeAspect="1" noChangeArrowheads="1"/>
            </p:cNvSpPr>
            <p:nvPr/>
          </p:nvSpPr>
          <p:spPr bwMode="auto">
            <a:xfrm>
              <a:off x="1638" y="2415"/>
              <a:ext cx="66" cy="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" tIns="0" rIns="3600" bIns="0" anchor="ctr"/>
            <a:lstStyle/>
            <a:p>
              <a:pPr algn="ctr"/>
              <a:r>
                <a:rPr kumimoji="1" lang="cs-CZ" sz="800">
                  <a:solidFill>
                    <a:srgbClr val="FF0000"/>
                  </a:solidFill>
                </a:rPr>
                <a:t>AUG</a:t>
              </a:r>
            </a:p>
          </p:txBody>
        </p:sp>
        <p:sp>
          <p:nvSpPr>
            <p:cNvPr id="81185" name="Rectangle 289"/>
            <p:cNvSpPr>
              <a:spLocks noChangeArrowheads="1"/>
            </p:cNvSpPr>
            <p:nvPr/>
          </p:nvSpPr>
          <p:spPr bwMode="auto">
            <a:xfrm>
              <a:off x="2292" y="2388"/>
              <a:ext cx="100" cy="11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3600" tIns="0" rIns="3600" bIns="0" anchor="b">
              <a:spAutoFit/>
            </a:bodyPr>
            <a:lstStyle/>
            <a:p>
              <a:r>
                <a:rPr kumimoji="1" lang="cs-CZ" sz="1200" b="0">
                  <a:solidFill>
                    <a:schemeClr val="tx1"/>
                  </a:solidFill>
                </a:rPr>
                <a:t>3'</a:t>
              </a:r>
            </a:p>
          </p:txBody>
        </p:sp>
        <p:sp>
          <p:nvSpPr>
            <p:cNvPr id="81192" name="Text Box 296"/>
            <p:cNvSpPr txBox="1">
              <a:spLocks noChangeArrowheads="1"/>
            </p:cNvSpPr>
            <p:nvPr/>
          </p:nvSpPr>
          <p:spPr bwMode="auto">
            <a:xfrm>
              <a:off x="874" y="801"/>
              <a:ext cx="507" cy="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3600" tIns="0" rIns="3600" bIns="0" anchor="b">
              <a:spAutoFit/>
            </a:bodyPr>
            <a:lstStyle/>
            <a:p>
              <a:r>
                <a:rPr lang="cs-CZ" sz="800"/>
                <a:t>Vazba na mRNA</a:t>
              </a:r>
            </a:p>
          </p:txBody>
        </p:sp>
        <p:sp>
          <p:nvSpPr>
            <p:cNvPr id="81195" name="Line 299"/>
            <p:cNvSpPr>
              <a:spLocks noChangeShapeType="1"/>
            </p:cNvSpPr>
            <p:nvPr/>
          </p:nvSpPr>
          <p:spPr bwMode="auto">
            <a:xfrm>
              <a:off x="1354" y="1310"/>
              <a:ext cx="227" cy="0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 type="arrow" w="med" len="med"/>
            </a:ln>
            <a:effectLst/>
          </p:spPr>
          <p:txBody>
            <a:bodyPr lIns="3600" tIns="0" rIns="3600" bIns="0" anchor="b"/>
            <a:lstStyle/>
            <a:p>
              <a:endParaRPr lang="cs-CZ"/>
            </a:p>
          </p:txBody>
        </p:sp>
        <p:sp>
          <p:nvSpPr>
            <p:cNvPr id="81202" name="Arc 306"/>
            <p:cNvSpPr>
              <a:spLocks/>
            </p:cNvSpPr>
            <p:nvPr/>
          </p:nvSpPr>
          <p:spPr bwMode="auto">
            <a:xfrm rot="210825" flipH="1">
              <a:off x="1779" y="1962"/>
              <a:ext cx="142" cy="22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5875">
              <a:solidFill>
                <a:srgbClr val="FF0000"/>
              </a:solidFill>
              <a:round/>
              <a:headEnd/>
              <a:tailEnd type="arrow" w="med" len="med"/>
            </a:ln>
            <a:effectLst/>
          </p:spPr>
          <p:txBody>
            <a:bodyPr wrap="none" lIns="3600" tIns="0" rIns="3600" bIns="0" anchor="ctr"/>
            <a:lstStyle/>
            <a:p>
              <a:endParaRPr lang="cs-CZ"/>
            </a:p>
          </p:txBody>
        </p:sp>
        <p:sp>
          <p:nvSpPr>
            <p:cNvPr id="81204" name="Rectangle 308"/>
            <p:cNvSpPr>
              <a:spLocks noChangeAspect="1" noChangeArrowheads="1"/>
            </p:cNvSpPr>
            <p:nvPr/>
          </p:nvSpPr>
          <p:spPr bwMode="auto">
            <a:xfrm>
              <a:off x="1666" y="686"/>
              <a:ext cx="66" cy="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" tIns="0" rIns="3600" bIns="0" anchor="ctr"/>
            <a:lstStyle/>
            <a:p>
              <a:pPr algn="ctr"/>
              <a:r>
                <a:rPr kumimoji="1" lang="cs-CZ" sz="800">
                  <a:solidFill>
                    <a:srgbClr val="FF0000"/>
                  </a:solidFill>
                </a:rPr>
                <a:t>AUG</a:t>
              </a:r>
            </a:p>
          </p:txBody>
        </p:sp>
        <p:sp>
          <p:nvSpPr>
            <p:cNvPr id="81205" name="Line 309"/>
            <p:cNvSpPr>
              <a:spLocks noChangeAspect="1" noChangeShapeType="1"/>
            </p:cNvSpPr>
            <p:nvPr/>
          </p:nvSpPr>
          <p:spPr bwMode="auto">
            <a:xfrm flipV="1">
              <a:off x="886" y="658"/>
              <a:ext cx="1449" cy="1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lIns="3600" tIns="0" rIns="3600" bIns="0"/>
            <a:lstStyle/>
            <a:p>
              <a:endParaRPr lang="cs-CZ"/>
            </a:p>
          </p:txBody>
        </p:sp>
        <p:sp>
          <p:nvSpPr>
            <p:cNvPr id="81206" name="Rectangle 310"/>
            <p:cNvSpPr>
              <a:spLocks noChangeArrowheads="1"/>
            </p:cNvSpPr>
            <p:nvPr/>
          </p:nvSpPr>
          <p:spPr bwMode="auto">
            <a:xfrm>
              <a:off x="767" y="659"/>
              <a:ext cx="100" cy="11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3600" tIns="0" rIns="3600" bIns="0" anchor="b">
              <a:spAutoFit/>
            </a:bodyPr>
            <a:lstStyle/>
            <a:p>
              <a:r>
                <a:rPr kumimoji="1" lang="cs-CZ" sz="1200" b="0">
                  <a:solidFill>
                    <a:schemeClr val="tx1"/>
                  </a:solidFill>
                </a:rPr>
                <a:t>5'</a:t>
              </a:r>
            </a:p>
          </p:txBody>
        </p:sp>
        <p:sp>
          <p:nvSpPr>
            <p:cNvPr id="81207" name="Rectangle 311"/>
            <p:cNvSpPr>
              <a:spLocks noChangeArrowheads="1"/>
            </p:cNvSpPr>
            <p:nvPr/>
          </p:nvSpPr>
          <p:spPr bwMode="auto">
            <a:xfrm>
              <a:off x="2292" y="659"/>
              <a:ext cx="100" cy="11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3600" tIns="0" rIns="3600" bIns="0" anchor="b">
              <a:spAutoFit/>
            </a:bodyPr>
            <a:lstStyle/>
            <a:p>
              <a:r>
                <a:rPr kumimoji="1" lang="cs-CZ" sz="1200" b="0">
                  <a:solidFill>
                    <a:schemeClr val="tx1"/>
                  </a:solidFill>
                </a:rPr>
                <a:t>3'</a:t>
              </a:r>
            </a:p>
          </p:txBody>
        </p:sp>
        <p:sp>
          <p:nvSpPr>
            <p:cNvPr id="81208" name="Rectangle 312"/>
            <p:cNvSpPr>
              <a:spLocks noChangeArrowheads="1"/>
            </p:cNvSpPr>
            <p:nvPr/>
          </p:nvSpPr>
          <p:spPr bwMode="auto">
            <a:xfrm>
              <a:off x="1864" y="744"/>
              <a:ext cx="332" cy="13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3600" tIns="0" rIns="3600" bIns="0" anchor="b">
              <a:spAutoFit/>
            </a:bodyPr>
            <a:lstStyle/>
            <a:p>
              <a:r>
                <a:rPr kumimoji="1" lang="cs-CZ" b="0">
                  <a:solidFill>
                    <a:srgbClr val="3366FF"/>
                  </a:solidFill>
                </a:rPr>
                <a:t>mRNA</a:t>
              </a:r>
            </a:p>
          </p:txBody>
        </p:sp>
        <p:sp>
          <p:nvSpPr>
            <p:cNvPr id="81209" name="Arc 313"/>
            <p:cNvSpPr>
              <a:spLocks/>
            </p:cNvSpPr>
            <p:nvPr/>
          </p:nvSpPr>
          <p:spPr bwMode="auto">
            <a:xfrm>
              <a:off x="1269" y="489"/>
              <a:ext cx="85" cy="14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580"/>
                <a:gd name="T1" fmla="*/ 0 h 21600"/>
                <a:gd name="T2" fmla="*/ 21580 w 21580"/>
                <a:gd name="T3" fmla="*/ 20659 h 21600"/>
                <a:gd name="T4" fmla="*/ 0 w 2158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80" h="21600" fill="none" extrusionOk="0">
                  <a:moveTo>
                    <a:pt x="-1" y="0"/>
                  </a:moveTo>
                  <a:cubicBezTo>
                    <a:pt x="11563" y="0"/>
                    <a:pt x="21075" y="9106"/>
                    <a:pt x="21579" y="20659"/>
                  </a:cubicBezTo>
                </a:path>
                <a:path w="21580" h="21600" stroke="0" extrusionOk="0">
                  <a:moveTo>
                    <a:pt x="-1" y="0"/>
                  </a:moveTo>
                  <a:cubicBezTo>
                    <a:pt x="11563" y="0"/>
                    <a:pt x="21075" y="9106"/>
                    <a:pt x="21579" y="20659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5875">
              <a:solidFill>
                <a:srgbClr val="FF0000"/>
              </a:solidFill>
              <a:round/>
              <a:headEnd/>
              <a:tailEnd type="arrow" w="med" len="med"/>
            </a:ln>
            <a:effectLst/>
          </p:spPr>
          <p:txBody>
            <a:bodyPr wrap="none" lIns="3600" tIns="0" rIns="3600" bIns="0" anchor="ctr"/>
            <a:lstStyle/>
            <a:p>
              <a:endParaRPr lang="cs-CZ"/>
            </a:p>
          </p:txBody>
        </p:sp>
        <p:sp>
          <p:nvSpPr>
            <p:cNvPr id="81243" name="Rectangle 347"/>
            <p:cNvSpPr>
              <a:spLocks noChangeAspect="1" noChangeArrowheads="1"/>
            </p:cNvSpPr>
            <p:nvPr/>
          </p:nvSpPr>
          <p:spPr bwMode="auto">
            <a:xfrm>
              <a:off x="1638" y="4114"/>
              <a:ext cx="66" cy="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" tIns="0" rIns="3600" bIns="0" anchor="ctr"/>
            <a:lstStyle/>
            <a:p>
              <a:pPr algn="ctr"/>
              <a:r>
                <a:rPr kumimoji="1" lang="cs-CZ" sz="800">
                  <a:solidFill>
                    <a:srgbClr val="FF0000"/>
                  </a:solidFill>
                </a:rPr>
                <a:t>AUG</a:t>
              </a:r>
            </a:p>
          </p:txBody>
        </p:sp>
        <p:sp>
          <p:nvSpPr>
            <p:cNvPr id="81244" name="Line 348"/>
            <p:cNvSpPr>
              <a:spLocks noChangeAspect="1" noChangeShapeType="1"/>
            </p:cNvSpPr>
            <p:nvPr/>
          </p:nvSpPr>
          <p:spPr bwMode="auto">
            <a:xfrm flipV="1">
              <a:off x="858" y="4086"/>
              <a:ext cx="1477" cy="1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lIns="3600" tIns="0" rIns="3600" bIns="0"/>
            <a:lstStyle/>
            <a:p>
              <a:endParaRPr lang="cs-CZ"/>
            </a:p>
          </p:txBody>
        </p:sp>
        <p:sp>
          <p:nvSpPr>
            <p:cNvPr id="81246" name="Rectangle 350"/>
            <p:cNvSpPr>
              <a:spLocks noChangeArrowheads="1"/>
            </p:cNvSpPr>
            <p:nvPr/>
          </p:nvSpPr>
          <p:spPr bwMode="auto">
            <a:xfrm>
              <a:off x="2292" y="4087"/>
              <a:ext cx="100" cy="11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3600" tIns="0" rIns="3600" bIns="0" anchor="b">
              <a:spAutoFit/>
            </a:bodyPr>
            <a:lstStyle/>
            <a:p>
              <a:r>
                <a:rPr kumimoji="1" lang="cs-CZ" sz="1200" b="0">
                  <a:solidFill>
                    <a:schemeClr val="tx1"/>
                  </a:solidFill>
                </a:rPr>
                <a:t>3'</a:t>
              </a:r>
            </a:p>
          </p:txBody>
        </p:sp>
        <p:grpSp>
          <p:nvGrpSpPr>
            <p:cNvPr id="29" name="Group 351"/>
            <p:cNvGrpSpPr>
              <a:grpSpLocks noChangeAspect="1"/>
            </p:cNvGrpSpPr>
            <p:nvPr/>
          </p:nvGrpSpPr>
          <p:grpSpPr bwMode="auto">
            <a:xfrm>
              <a:off x="1553" y="3770"/>
              <a:ext cx="195" cy="318"/>
              <a:chOff x="1610" y="2024"/>
              <a:chExt cx="389" cy="635"/>
            </a:xfrm>
          </p:grpSpPr>
          <p:grpSp>
            <p:nvGrpSpPr>
              <p:cNvPr id="30" name="Group 352"/>
              <p:cNvGrpSpPr>
                <a:grpSpLocks noChangeAspect="1"/>
              </p:cNvGrpSpPr>
              <p:nvPr/>
            </p:nvGrpSpPr>
            <p:grpSpPr bwMode="auto">
              <a:xfrm>
                <a:off x="1725" y="2296"/>
                <a:ext cx="274" cy="363"/>
                <a:chOff x="1156" y="2205"/>
                <a:chExt cx="274" cy="363"/>
              </a:xfrm>
            </p:grpSpPr>
            <p:sp>
              <p:nvSpPr>
                <p:cNvPr id="81249" name="AutoShape 353"/>
                <p:cNvSpPr>
                  <a:spLocks noChangeAspect="1" noChangeArrowheads="1"/>
                </p:cNvSpPr>
                <p:nvPr/>
              </p:nvSpPr>
              <p:spPr bwMode="auto">
                <a:xfrm>
                  <a:off x="1224" y="2205"/>
                  <a:ext cx="136" cy="27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3366FF"/>
                </a:solidFill>
                <a:ln w="9525">
                  <a:solidFill>
                    <a:srgbClr val="3366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3600" tIns="0" rIns="3600" bIns="0" anchor="ctr"/>
                <a:lstStyle/>
                <a:p>
                  <a:endParaRPr lang="cs-CZ"/>
                </a:p>
              </p:txBody>
            </p:sp>
            <p:sp>
              <p:nvSpPr>
                <p:cNvPr id="81250" name="AutoShape 354"/>
                <p:cNvSpPr>
                  <a:spLocks noChangeAspect="1" noChangeArrowheads="1"/>
                </p:cNvSpPr>
                <p:nvPr/>
              </p:nvSpPr>
              <p:spPr bwMode="auto">
                <a:xfrm rot="16200000">
                  <a:off x="1225" y="2318"/>
                  <a:ext cx="136" cy="274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3366FF"/>
                </a:solidFill>
                <a:ln w="9525">
                  <a:solidFill>
                    <a:srgbClr val="3366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3600" tIns="0" rIns="3600" bIns="0" anchor="ctr"/>
                <a:lstStyle/>
                <a:p>
                  <a:endParaRPr lang="cs-CZ"/>
                </a:p>
              </p:txBody>
            </p:sp>
            <p:sp>
              <p:nvSpPr>
                <p:cNvPr id="81251" name="Oval 355"/>
                <p:cNvSpPr>
                  <a:spLocks noChangeAspect="1" noChangeArrowheads="1"/>
                </p:cNvSpPr>
                <p:nvPr/>
              </p:nvSpPr>
              <p:spPr bwMode="auto">
                <a:xfrm>
                  <a:off x="1202" y="2523"/>
                  <a:ext cx="45" cy="45"/>
                </a:xfrm>
                <a:prstGeom prst="ellipse">
                  <a:avLst/>
                </a:prstGeom>
                <a:solidFill>
                  <a:srgbClr val="3366FF"/>
                </a:solidFill>
                <a:ln w="9525">
                  <a:solidFill>
                    <a:srgbClr val="3366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3600" tIns="0" rIns="3600" bIns="0" anchor="ctr"/>
                <a:lstStyle/>
                <a:p>
                  <a:endParaRPr lang="cs-CZ"/>
                </a:p>
              </p:txBody>
            </p:sp>
            <p:sp>
              <p:nvSpPr>
                <p:cNvPr id="81252" name="Oval 356"/>
                <p:cNvSpPr>
                  <a:spLocks noChangeAspect="1" noChangeArrowheads="1"/>
                </p:cNvSpPr>
                <p:nvPr/>
              </p:nvSpPr>
              <p:spPr bwMode="auto">
                <a:xfrm>
                  <a:off x="1338" y="2523"/>
                  <a:ext cx="45" cy="45"/>
                </a:xfrm>
                <a:prstGeom prst="ellipse">
                  <a:avLst/>
                </a:prstGeom>
                <a:solidFill>
                  <a:srgbClr val="3366FF"/>
                </a:solidFill>
                <a:ln w="9525">
                  <a:solidFill>
                    <a:srgbClr val="3366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3600" tIns="0" rIns="3600" bIns="0" anchor="ctr"/>
                <a:lstStyle/>
                <a:p>
                  <a:endParaRPr lang="cs-CZ"/>
                </a:p>
              </p:txBody>
            </p:sp>
            <p:sp>
              <p:nvSpPr>
                <p:cNvPr id="81253" name="Oval 357"/>
                <p:cNvSpPr>
                  <a:spLocks noChangeAspect="1" noChangeArrowheads="1"/>
                </p:cNvSpPr>
                <p:nvPr/>
              </p:nvSpPr>
              <p:spPr bwMode="auto">
                <a:xfrm>
                  <a:off x="1269" y="2523"/>
                  <a:ext cx="45" cy="45"/>
                </a:xfrm>
                <a:prstGeom prst="ellipse">
                  <a:avLst/>
                </a:prstGeom>
                <a:solidFill>
                  <a:srgbClr val="3366FF"/>
                </a:solidFill>
                <a:ln w="9525">
                  <a:solidFill>
                    <a:srgbClr val="3366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3600" tIns="0" rIns="3600" bIns="0" anchor="ctr"/>
                <a:lstStyle/>
                <a:p>
                  <a:endParaRPr lang="cs-CZ"/>
                </a:p>
              </p:txBody>
            </p:sp>
          </p:grpSp>
          <p:sp>
            <p:nvSpPr>
              <p:cNvPr id="81254" name="Line 358"/>
              <p:cNvSpPr>
                <a:spLocks noChangeAspect="1" noChangeShapeType="1"/>
              </p:cNvSpPr>
              <p:nvPr/>
            </p:nvSpPr>
            <p:spPr bwMode="auto">
              <a:xfrm>
                <a:off x="1861" y="2206"/>
                <a:ext cx="0" cy="90"/>
              </a:xfrm>
              <a:prstGeom prst="line">
                <a:avLst/>
              </a:prstGeom>
              <a:noFill/>
              <a:ln w="25400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lIns="3600" tIns="0" rIns="3600" bIns="0"/>
              <a:lstStyle/>
              <a:p>
                <a:endParaRPr lang="cs-CZ"/>
              </a:p>
            </p:txBody>
          </p:sp>
          <p:sp>
            <p:nvSpPr>
              <p:cNvPr id="81255" name="Rectangle 359"/>
              <p:cNvSpPr>
                <a:spLocks noChangeAspect="1" noChangeArrowheads="1"/>
              </p:cNvSpPr>
              <p:nvPr/>
            </p:nvSpPr>
            <p:spPr bwMode="auto">
              <a:xfrm>
                <a:off x="1610" y="2024"/>
                <a:ext cx="273" cy="18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3600" tIns="0" rIns="3600" bIns="0" anchor="ctr"/>
              <a:lstStyle/>
              <a:p>
                <a:pPr algn="ctr"/>
                <a:r>
                  <a:rPr kumimoji="1" lang="cs-CZ" sz="800">
                    <a:solidFill>
                      <a:schemeClr val="tx1"/>
                    </a:solidFill>
                    <a:latin typeface="Arial" charset="0"/>
                  </a:rPr>
                  <a:t>Met</a:t>
                </a:r>
              </a:p>
            </p:txBody>
          </p:sp>
        </p:grpSp>
        <p:grpSp>
          <p:nvGrpSpPr>
            <p:cNvPr id="31" name="Group 362"/>
            <p:cNvGrpSpPr>
              <a:grpSpLocks noChangeAspect="1"/>
            </p:cNvGrpSpPr>
            <p:nvPr/>
          </p:nvGrpSpPr>
          <p:grpSpPr bwMode="auto">
            <a:xfrm>
              <a:off x="1723" y="3906"/>
              <a:ext cx="137" cy="182"/>
              <a:chOff x="1156" y="2205"/>
              <a:chExt cx="274" cy="363"/>
            </a:xfrm>
          </p:grpSpPr>
          <p:sp>
            <p:nvSpPr>
              <p:cNvPr id="81259" name="AutoShape 363"/>
              <p:cNvSpPr>
                <a:spLocks noChangeAspect="1" noChangeArrowheads="1"/>
              </p:cNvSpPr>
              <p:nvPr/>
            </p:nvSpPr>
            <p:spPr bwMode="auto">
              <a:xfrm>
                <a:off x="1224" y="2205"/>
                <a:ext cx="136" cy="273"/>
              </a:xfrm>
              <a:prstGeom prst="roundRect">
                <a:avLst>
                  <a:gd name="adj" fmla="val 50000"/>
                </a:avLst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lIns="3600" tIns="0" rIns="3600" bIns="0" anchor="ctr"/>
              <a:lstStyle/>
              <a:p>
                <a:endParaRPr lang="cs-CZ"/>
              </a:p>
            </p:txBody>
          </p:sp>
          <p:sp>
            <p:nvSpPr>
              <p:cNvPr id="81260" name="AutoShape 364"/>
              <p:cNvSpPr>
                <a:spLocks noChangeAspect="1" noChangeArrowheads="1"/>
              </p:cNvSpPr>
              <p:nvPr/>
            </p:nvSpPr>
            <p:spPr bwMode="auto">
              <a:xfrm rot="16200000">
                <a:off x="1225" y="2318"/>
                <a:ext cx="136" cy="274"/>
              </a:xfrm>
              <a:prstGeom prst="roundRect">
                <a:avLst>
                  <a:gd name="adj" fmla="val 50000"/>
                </a:avLst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lIns="3600" tIns="0" rIns="3600" bIns="0" anchor="ctr"/>
              <a:lstStyle/>
              <a:p>
                <a:endParaRPr lang="cs-CZ"/>
              </a:p>
            </p:txBody>
          </p:sp>
          <p:sp>
            <p:nvSpPr>
              <p:cNvPr id="81261" name="Oval 365"/>
              <p:cNvSpPr>
                <a:spLocks noChangeAspect="1" noChangeArrowheads="1"/>
              </p:cNvSpPr>
              <p:nvPr/>
            </p:nvSpPr>
            <p:spPr bwMode="auto">
              <a:xfrm>
                <a:off x="1202" y="2523"/>
                <a:ext cx="45" cy="45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lIns="3600" tIns="0" rIns="3600" bIns="0" anchor="ctr"/>
              <a:lstStyle/>
              <a:p>
                <a:endParaRPr lang="cs-CZ"/>
              </a:p>
            </p:txBody>
          </p:sp>
          <p:sp>
            <p:nvSpPr>
              <p:cNvPr id="81262" name="Oval 366"/>
              <p:cNvSpPr>
                <a:spLocks noChangeAspect="1" noChangeArrowheads="1"/>
              </p:cNvSpPr>
              <p:nvPr/>
            </p:nvSpPr>
            <p:spPr bwMode="auto">
              <a:xfrm>
                <a:off x="1338" y="2523"/>
                <a:ext cx="45" cy="45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lIns="3600" tIns="0" rIns="3600" bIns="0" anchor="ctr"/>
              <a:lstStyle/>
              <a:p>
                <a:endParaRPr lang="cs-CZ"/>
              </a:p>
            </p:txBody>
          </p:sp>
          <p:sp>
            <p:nvSpPr>
              <p:cNvPr id="81263" name="Oval 367"/>
              <p:cNvSpPr>
                <a:spLocks noChangeAspect="1" noChangeArrowheads="1"/>
              </p:cNvSpPr>
              <p:nvPr/>
            </p:nvSpPr>
            <p:spPr bwMode="auto">
              <a:xfrm>
                <a:off x="1269" y="2523"/>
                <a:ext cx="45" cy="45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lIns="3600" tIns="0" rIns="3600" bIns="0" anchor="ctr"/>
              <a:lstStyle/>
              <a:p>
                <a:endParaRPr lang="cs-CZ"/>
              </a:p>
            </p:txBody>
          </p:sp>
        </p:grpSp>
        <p:sp>
          <p:nvSpPr>
            <p:cNvPr id="81264" name="Line 368"/>
            <p:cNvSpPr>
              <a:spLocks noChangeAspect="1" noChangeShapeType="1"/>
            </p:cNvSpPr>
            <p:nvPr/>
          </p:nvSpPr>
          <p:spPr bwMode="auto">
            <a:xfrm>
              <a:off x="1791" y="3861"/>
              <a:ext cx="0" cy="45"/>
            </a:xfrm>
            <a:prstGeom prst="line">
              <a:avLst/>
            </a:prstGeom>
            <a:noFill/>
            <a:ln w="25400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lIns="3600" tIns="0" rIns="3600" bIns="0"/>
            <a:lstStyle/>
            <a:p>
              <a:endParaRPr lang="cs-CZ"/>
            </a:p>
          </p:txBody>
        </p:sp>
        <p:sp>
          <p:nvSpPr>
            <p:cNvPr id="81265" name="Oval 369"/>
            <p:cNvSpPr>
              <a:spLocks noChangeArrowheads="1"/>
            </p:cNvSpPr>
            <p:nvPr/>
          </p:nvSpPr>
          <p:spPr bwMode="auto">
            <a:xfrm>
              <a:off x="1727" y="3748"/>
              <a:ext cx="113" cy="11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lIns="3600" tIns="0" rIns="3600" bIns="0" anchor="ctr"/>
            <a:lstStyle/>
            <a:p>
              <a:pPr algn="ctr"/>
              <a:r>
                <a:rPr lang="cs-CZ" sz="800" b="0"/>
                <a:t>aa</a:t>
              </a:r>
            </a:p>
          </p:txBody>
        </p:sp>
        <p:sp>
          <p:nvSpPr>
            <p:cNvPr id="81267" name="Arc 371"/>
            <p:cNvSpPr>
              <a:spLocks/>
            </p:cNvSpPr>
            <p:nvPr/>
          </p:nvSpPr>
          <p:spPr bwMode="auto">
            <a:xfrm flipH="1" flipV="1">
              <a:off x="1610" y="3691"/>
              <a:ext cx="187" cy="85"/>
            </a:xfrm>
            <a:custGeom>
              <a:avLst/>
              <a:gdLst>
                <a:gd name="G0" fmla="+- 20347 0 0"/>
                <a:gd name="G1" fmla="+- 0 0 0"/>
                <a:gd name="G2" fmla="+- 21600 0 0"/>
                <a:gd name="T0" fmla="*/ 41766 w 41766"/>
                <a:gd name="T1" fmla="*/ 2787 h 21600"/>
                <a:gd name="T2" fmla="*/ 0 w 41766"/>
                <a:gd name="T3" fmla="*/ 7250 h 21600"/>
                <a:gd name="T4" fmla="*/ 20347 w 41766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766" h="21600" fill="none" extrusionOk="0">
                  <a:moveTo>
                    <a:pt x="41766" y="2787"/>
                  </a:moveTo>
                  <a:cubicBezTo>
                    <a:pt x="40366" y="13548"/>
                    <a:pt x="31198" y="21599"/>
                    <a:pt x="20347" y="21600"/>
                  </a:cubicBezTo>
                  <a:cubicBezTo>
                    <a:pt x="11212" y="21600"/>
                    <a:pt x="3065" y="15854"/>
                    <a:pt x="0" y="7249"/>
                  </a:cubicBezTo>
                </a:path>
                <a:path w="41766" h="21600" stroke="0" extrusionOk="0">
                  <a:moveTo>
                    <a:pt x="41766" y="2787"/>
                  </a:moveTo>
                  <a:cubicBezTo>
                    <a:pt x="40366" y="13548"/>
                    <a:pt x="31198" y="21599"/>
                    <a:pt x="20347" y="21600"/>
                  </a:cubicBezTo>
                  <a:cubicBezTo>
                    <a:pt x="11212" y="21600"/>
                    <a:pt x="3065" y="15854"/>
                    <a:pt x="0" y="7249"/>
                  </a:cubicBezTo>
                  <a:lnTo>
                    <a:pt x="20347" y="0"/>
                  </a:lnTo>
                  <a:close/>
                </a:path>
              </a:pathLst>
            </a:custGeom>
            <a:noFill/>
            <a:ln w="15875">
              <a:solidFill>
                <a:srgbClr val="FF0000"/>
              </a:solidFill>
              <a:round/>
              <a:headEnd/>
              <a:tailEnd type="arrow" w="lg" len="sm"/>
            </a:ln>
            <a:effectLst/>
          </p:spPr>
          <p:txBody>
            <a:bodyPr wrap="none" lIns="3600" tIns="0" rIns="3600" bIns="0" anchor="ctr"/>
            <a:lstStyle/>
            <a:p>
              <a:endParaRPr lang="cs-CZ"/>
            </a:p>
          </p:txBody>
        </p:sp>
        <p:sp>
          <p:nvSpPr>
            <p:cNvPr id="81268" name="Text Box 372"/>
            <p:cNvSpPr txBox="1">
              <a:spLocks noChangeArrowheads="1"/>
            </p:cNvSpPr>
            <p:nvPr/>
          </p:nvSpPr>
          <p:spPr bwMode="auto">
            <a:xfrm>
              <a:off x="1803" y="2103"/>
              <a:ext cx="539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3600" tIns="0" rIns="3600" bIns="0" anchor="b">
              <a:spAutoFit/>
            </a:bodyPr>
            <a:lstStyle/>
            <a:p>
              <a:pPr algn="r"/>
              <a:r>
                <a:rPr lang="cs-CZ" sz="800"/>
                <a:t>Velká ribosomální podjednotka</a:t>
              </a:r>
            </a:p>
          </p:txBody>
        </p:sp>
        <p:sp>
          <p:nvSpPr>
            <p:cNvPr id="81269" name="Line 373"/>
            <p:cNvSpPr>
              <a:spLocks noChangeShapeType="1"/>
            </p:cNvSpPr>
            <p:nvPr/>
          </p:nvSpPr>
          <p:spPr bwMode="auto">
            <a:xfrm>
              <a:off x="2001" y="2047"/>
              <a:ext cx="85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" tIns="0" rIns="3600" bIns="0" anchor="b"/>
            <a:lstStyle/>
            <a:p>
              <a:endParaRPr lang="cs-CZ"/>
            </a:p>
          </p:txBody>
        </p:sp>
        <p:sp>
          <p:nvSpPr>
            <p:cNvPr id="81270" name="Text Box 374"/>
            <p:cNvSpPr txBox="1">
              <a:spLocks noChangeArrowheads="1"/>
            </p:cNvSpPr>
            <p:nvPr/>
          </p:nvSpPr>
          <p:spPr bwMode="auto">
            <a:xfrm>
              <a:off x="2001" y="3055"/>
              <a:ext cx="425" cy="1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3600" tIns="0" rIns="3600" bIns="0" anchor="b">
              <a:spAutoFit/>
            </a:bodyPr>
            <a:lstStyle/>
            <a:p>
              <a:r>
                <a:rPr lang="cs-CZ" sz="800"/>
                <a:t>Aminoacyl-tRNA</a:t>
              </a:r>
            </a:p>
          </p:txBody>
        </p:sp>
        <p:sp>
          <p:nvSpPr>
            <p:cNvPr id="81272" name="Text Box 376"/>
            <p:cNvSpPr txBox="1">
              <a:spLocks noChangeArrowheads="1"/>
            </p:cNvSpPr>
            <p:nvPr/>
          </p:nvSpPr>
          <p:spPr bwMode="auto">
            <a:xfrm>
              <a:off x="772" y="3523"/>
              <a:ext cx="823" cy="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3600" tIns="0" rIns="3600" bIns="0" anchor="b">
              <a:spAutoFit/>
            </a:bodyPr>
            <a:lstStyle/>
            <a:p>
              <a:r>
                <a:rPr lang="cs-CZ" sz="800"/>
                <a:t>Vznik peptidové vazby</a:t>
              </a:r>
            </a:p>
          </p:txBody>
        </p:sp>
        <p:sp>
          <p:nvSpPr>
            <p:cNvPr id="81184" name="Rectangle 288"/>
            <p:cNvSpPr>
              <a:spLocks noChangeArrowheads="1"/>
            </p:cNvSpPr>
            <p:nvPr/>
          </p:nvSpPr>
          <p:spPr bwMode="auto">
            <a:xfrm>
              <a:off x="767" y="2388"/>
              <a:ext cx="100" cy="11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3600" tIns="0" rIns="3600" bIns="0" anchor="b">
              <a:spAutoFit/>
            </a:bodyPr>
            <a:lstStyle/>
            <a:p>
              <a:r>
                <a:rPr kumimoji="1" lang="cs-CZ" sz="1200" b="0">
                  <a:solidFill>
                    <a:schemeClr val="tx1"/>
                  </a:solidFill>
                </a:rPr>
                <a:t>5'</a:t>
              </a:r>
            </a:p>
          </p:txBody>
        </p:sp>
        <p:sp>
          <p:nvSpPr>
            <p:cNvPr id="81245" name="Rectangle 349"/>
            <p:cNvSpPr>
              <a:spLocks noChangeArrowheads="1"/>
            </p:cNvSpPr>
            <p:nvPr/>
          </p:nvSpPr>
          <p:spPr bwMode="auto">
            <a:xfrm>
              <a:off x="767" y="4087"/>
              <a:ext cx="100" cy="11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3600" tIns="0" rIns="3600" bIns="0" anchor="b">
              <a:spAutoFit/>
            </a:bodyPr>
            <a:lstStyle/>
            <a:p>
              <a:r>
                <a:rPr kumimoji="1" lang="cs-CZ" sz="1200" b="0">
                  <a:solidFill>
                    <a:schemeClr val="tx1"/>
                  </a:solidFill>
                </a:rPr>
                <a:t>5'</a:t>
              </a:r>
            </a:p>
          </p:txBody>
        </p:sp>
        <p:sp>
          <p:nvSpPr>
            <p:cNvPr id="81529" name="AutoShape 633"/>
            <p:cNvSpPr>
              <a:spLocks noChangeArrowheads="1"/>
            </p:cNvSpPr>
            <p:nvPr/>
          </p:nvSpPr>
          <p:spPr bwMode="auto">
            <a:xfrm>
              <a:off x="1576" y="828"/>
              <a:ext cx="85" cy="255"/>
            </a:xfrm>
            <a:prstGeom prst="downArrow">
              <a:avLst>
                <a:gd name="adj1" fmla="val 50000"/>
                <a:gd name="adj2" fmla="val 75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3366F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3600" tIns="0" rIns="3600" bIns="0" anchor="ctr"/>
            <a:lstStyle/>
            <a:p>
              <a:endParaRPr lang="cs-CZ"/>
            </a:p>
          </p:txBody>
        </p:sp>
        <p:sp>
          <p:nvSpPr>
            <p:cNvPr id="81530" name="AutoShape 634"/>
            <p:cNvSpPr>
              <a:spLocks noChangeArrowheads="1"/>
            </p:cNvSpPr>
            <p:nvPr/>
          </p:nvSpPr>
          <p:spPr bwMode="auto">
            <a:xfrm>
              <a:off x="1576" y="1593"/>
              <a:ext cx="85" cy="255"/>
            </a:xfrm>
            <a:prstGeom prst="downArrow">
              <a:avLst>
                <a:gd name="adj1" fmla="val 50000"/>
                <a:gd name="adj2" fmla="val 75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3366F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3600" tIns="0" rIns="3600" bIns="0" anchor="ctr"/>
            <a:lstStyle/>
            <a:p>
              <a:endParaRPr lang="cs-CZ"/>
            </a:p>
          </p:txBody>
        </p:sp>
        <p:sp>
          <p:nvSpPr>
            <p:cNvPr id="81531" name="AutoShape 635"/>
            <p:cNvSpPr>
              <a:spLocks noChangeArrowheads="1"/>
            </p:cNvSpPr>
            <p:nvPr/>
          </p:nvSpPr>
          <p:spPr bwMode="auto">
            <a:xfrm>
              <a:off x="1576" y="2500"/>
              <a:ext cx="85" cy="255"/>
            </a:xfrm>
            <a:prstGeom prst="downArrow">
              <a:avLst>
                <a:gd name="adj1" fmla="val 50000"/>
                <a:gd name="adj2" fmla="val 75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3366F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3600" tIns="0" rIns="3600" bIns="0" anchor="ctr"/>
            <a:lstStyle/>
            <a:p>
              <a:endParaRPr lang="cs-CZ"/>
            </a:p>
          </p:txBody>
        </p:sp>
        <p:sp>
          <p:nvSpPr>
            <p:cNvPr id="81532" name="AutoShape 636"/>
            <p:cNvSpPr>
              <a:spLocks noChangeArrowheads="1"/>
            </p:cNvSpPr>
            <p:nvPr/>
          </p:nvSpPr>
          <p:spPr bwMode="auto">
            <a:xfrm>
              <a:off x="1576" y="3379"/>
              <a:ext cx="85" cy="255"/>
            </a:xfrm>
            <a:prstGeom prst="downArrow">
              <a:avLst>
                <a:gd name="adj1" fmla="val 50000"/>
                <a:gd name="adj2" fmla="val 75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3366F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3600" tIns="0" rIns="3600" bIns="0" anchor="ctr"/>
            <a:lstStyle/>
            <a:p>
              <a:endParaRPr lang="cs-CZ"/>
            </a:p>
          </p:txBody>
        </p:sp>
        <p:grpSp>
          <p:nvGrpSpPr>
            <p:cNvPr id="81708" name="Group 849"/>
            <p:cNvGrpSpPr>
              <a:grpSpLocks/>
            </p:cNvGrpSpPr>
            <p:nvPr/>
          </p:nvGrpSpPr>
          <p:grpSpPr bwMode="auto">
            <a:xfrm>
              <a:off x="791" y="355"/>
              <a:ext cx="477" cy="183"/>
              <a:chOff x="797" y="355"/>
              <a:chExt cx="477" cy="183"/>
            </a:xfrm>
          </p:grpSpPr>
          <p:sp>
            <p:nvSpPr>
              <p:cNvPr id="80902" name="AutoShape 6"/>
              <p:cNvSpPr>
                <a:spLocks noChangeAspect="1" noChangeArrowheads="1"/>
              </p:cNvSpPr>
              <p:nvPr/>
            </p:nvSpPr>
            <p:spPr bwMode="auto">
              <a:xfrm>
                <a:off x="797" y="360"/>
                <a:ext cx="477" cy="178"/>
              </a:xfrm>
              <a:prstGeom prst="roundRect">
                <a:avLst>
                  <a:gd name="adj" fmla="val 43171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3600" tIns="0" rIns="3600" bIns="0" anchor="ctr"/>
              <a:lstStyle/>
              <a:p>
                <a:endParaRPr lang="cs-CZ"/>
              </a:p>
            </p:txBody>
          </p:sp>
          <p:sp useBgFill="1">
            <p:nvSpPr>
              <p:cNvPr id="81740" name="Arc 844"/>
              <p:cNvSpPr>
                <a:spLocks/>
              </p:cNvSpPr>
              <p:nvPr/>
            </p:nvSpPr>
            <p:spPr bwMode="auto">
              <a:xfrm rot="10800000" flipH="1">
                <a:off x="867" y="355"/>
                <a:ext cx="113" cy="56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19 h 21600"/>
                  <a:gd name="T2" fmla="*/ 43197 w 43197"/>
                  <a:gd name="T3" fmla="*/ 21600 h 21600"/>
                  <a:gd name="T4" fmla="*/ 21597 w 431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 useBgFill="1">
            <p:nvSpPr>
              <p:cNvPr id="81743" name="Arc 847"/>
              <p:cNvSpPr>
                <a:spLocks/>
              </p:cNvSpPr>
              <p:nvPr/>
            </p:nvSpPr>
            <p:spPr bwMode="auto">
              <a:xfrm rot="10800000" flipH="1">
                <a:off x="980" y="355"/>
                <a:ext cx="113" cy="71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19 h 21600"/>
                  <a:gd name="T2" fmla="*/ 43197 w 43197"/>
                  <a:gd name="T3" fmla="*/ 21600 h 21600"/>
                  <a:gd name="T4" fmla="*/ 21597 w 431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 useBgFill="1">
            <p:nvSpPr>
              <p:cNvPr id="81744" name="Arc 848"/>
              <p:cNvSpPr>
                <a:spLocks/>
              </p:cNvSpPr>
              <p:nvPr/>
            </p:nvSpPr>
            <p:spPr bwMode="auto">
              <a:xfrm rot="10800000" flipH="1">
                <a:off x="1093" y="355"/>
                <a:ext cx="113" cy="71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19 h 21600"/>
                  <a:gd name="T2" fmla="*/ 43197 w 43197"/>
                  <a:gd name="T3" fmla="*/ 21600 h 21600"/>
                  <a:gd name="T4" fmla="*/ 21597 w 431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81710" name="Group 10"/>
            <p:cNvGrpSpPr>
              <a:grpSpLocks noChangeAspect="1"/>
            </p:cNvGrpSpPr>
            <p:nvPr/>
          </p:nvGrpSpPr>
          <p:grpSpPr bwMode="auto">
            <a:xfrm>
              <a:off x="893" y="113"/>
              <a:ext cx="195" cy="318"/>
              <a:chOff x="1610" y="2024"/>
              <a:chExt cx="389" cy="635"/>
            </a:xfrm>
          </p:grpSpPr>
          <p:grpSp>
            <p:nvGrpSpPr>
              <p:cNvPr id="81711" name="Group 11"/>
              <p:cNvGrpSpPr>
                <a:grpSpLocks noChangeAspect="1"/>
              </p:cNvGrpSpPr>
              <p:nvPr/>
            </p:nvGrpSpPr>
            <p:grpSpPr bwMode="auto">
              <a:xfrm>
                <a:off x="1725" y="2296"/>
                <a:ext cx="274" cy="363"/>
                <a:chOff x="1156" y="2205"/>
                <a:chExt cx="274" cy="363"/>
              </a:xfrm>
            </p:grpSpPr>
            <p:sp>
              <p:nvSpPr>
                <p:cNvPr id="80908" name="AutoShape 12"/>
                <p:cNvSpPr>
                  <a:spLocks noChangeAspect="1" noChangeArrowheads="1"/>
                </p:cNvSpPr>
                <p:nvPr/>
              </p:nvSpPr>
              <p:spPr bwMode="auto">
                <a:xfrm>
                  <a:off x="1224" y="2205"/>
                  <a:ext cx="136" cy="27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3366FF"/>
                </a:solidFill>
                <a:ln w="9525">
                  <a:solidFill>
                    <a:srgbClr val="3366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3600" tIns="0" rIns="3600" bIns="0" anchor="ctr"/>
                <a:lstStyle/>
                <a:p>
                  <a:endParaRPr lang="cs-CZ"/>
                </a:p>
              </p:txBody>
            </p:sp>
            <p:sp>
              <p:nvSpPr>
                <p:cNvPr id="80909" name="AutoShape 13"/>
                <p:cNvSpPr>
                  <a:spLocks noChangeAspect="1" noChangeArrowheads="1"/>
                </p:cNvSpPr>
                <p:nvPr/>
              </p:nvSpPr>
              <p:spPr bwMode="auto">
                <a:xfrm rot="16200000">
                  <a:off x="1225" y="2318"/>
                  <a:ext cx="136" cy="274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3366FF"/>
                </a:solidFill>
                <a:ln w="9525">
                  <a:solidFill>
                    <a:srgbClr val="3366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3600" tIns="0" rIns="3600" bIns="0" anchor="ctr"/>
                <a:lstStyle/>
                <a:p>
                  <a:endParaRPr lang="cs-CZ"/>
                </a:p>
              </p:txBody>
            </p:sp>
            <p:sp>
              <p:nvSpPr>
                <p:cNvPr id="80910" name="Oval 14"/>
                <p:cNvSpPr>
                  <a:spLocks noChangeAspect="1" noChangeArrowheads="1"/>
                </p:cNvSpPr>
                <p:nvPr/>
              </p:nvSpPr>
              <p:spPr bwMode="auto">
                <a:xfrm>
                  <a:off x="1202" y="2523"/>
                  <a:ext cx="45" cy="45"/>
                </a:xfrm>
                <a:prstGeom prst="ellipse">
                  <a:avLst/>
                </a:prstGeom>
                <a:solidFill>
                  <a:srgbClr val="3366FF"/>
                </a:solidFill>
                <a:ln w="9525">
                  <a:solidFill>
                    <a:srgbClr val="3366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3600" tIns="0" rIns="3600" bIns="0" anchor="ctr"/>
                <a:lstStyle/>
                <a:p>
                  <a:endParaRPr lang="cs-CZ"/>
                </a:p>
              </p:txBody>
            </p:sp>
            <p:sp>
              <p:nvSpPr>
                <p:cNvPr id="80911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1338" y="2523"/>
                  <a:ext cx="45" cy="45"/>
                </a:xfrm>
                <a:prstGeom prst="ellipse">
                  <a:avLst/>
                </a:prstGeom>
                <a:solidFill>
                  <a:srgbClr val="3366FF"/>
                </a:solidFill>
                <a:ln w="9525">
                  <a:solidFill>
                    <a:srgbClr val="3366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3600" tIns="0" rIns="3600" bIns="0" anchor="ctr"/>
                <a:lstStyle/>
                <a:p>
                  <a:endParaRPr lang="cs-CZ"/>
                </a:p>
              </p:txBody>
            </p:sp>
            <p:sp>
              <p:nvSpPr>
                <p:cNvPr id="80912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1269" y="2523"/>
                  <a:ext cx="45" cy="45"/>
                </a:xfrm>
                <a:prstGeom prst="ellipse">
                  <a:avLst/>
                </a:prstGeom>
                <a:solidFill>
                  <a:srgbClr val="3366FF"/>
                </a:solidFill>
                <a:ln w="9525">
                  <a:solidFill>
                    <a:srgbClr val="3366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3600" tIns="0" rIns="3600" bIns="0" anchor="ctr"/>
                <a:lstStyle/>
                <a:p>
                  <a:endParaRPr lang="cs-CZ"/>
                </a:p>
              </p:txBody>
            </p:sp>
          </p:grpSp>
          <p:sp>
            <p:nvSpPr>
              <p:cNvPr id="80913" name="Line 17"/>
              <p:cNvSpPr>
                <a:spLocks noChangeAspect="1" noChangeShapeType="1"/>
              </p:cNvSpPr>
              <p:nvPr/>
            </p:nvSpPr>
            <p:spPr bwMode="auto">
              <a:xfrm>
                <a:off x="1861" y="2206"/>
                <a:ext cx="0" cy="90"/>
              </a:xfrm>
              <a:prstGeom prst="line">
                <a:avLst/>
              </a:prstGeom>
              <a:noFill/>
              <a:ln w="25400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lIns="3600" tIns="0" rIns="3600" bIns="0"/>
              <a:lstStyle/>
              <a:p>
                <a:endParaRPr lang="cs-CZ"/>
              </a:p>
            </p:txBody>
          </p:sp>
          <p:sp>
            <p:nvSpPr>
              <p:cNvPr id="80914" name="Rectangle 18"/>
              <p:cNvSpPr>
                <a:spLocks noChangeAspect="1" noChangeArrowheads="1"/>
              </p:cNvSpPr>
              <p:nvPr/>
            </p:nvSpPr>
            <p:spPr bwMode="auto">
              <a:xfrm>
                <a:off x="1610" y="2024"/>
                <a:ext cx="273" cy="18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3600" tIns="0" rIns="3600" bIns="0" anchor="ctr"/>
              <a:lstStyle/>
              <a:p>
                <a:pPr algn="ctr"/>
                <a:r>
                  <a:rPr kumimoji="1" lang="cs-CZ" sz="800">
                    <a:solidFill>
                      <a:schemeClr val="tx1"/>
                    </a:solidFill>
                    <a:latin typeface="Arial" charset="0"/>
                  </a:rPr>
                  <a:t>Met</a:t>
                </a:r>
              </a:p>
            </p:txBody>
          </p:sp>
        </p:grpSp>
        <p:grpSp>
          <p:nvGrpSpPr>
            <p:cNvPr id="81712" name="Group 851"/>
            <p:cNvGrpSpPr>
              <a:grpSpLocks/>
            </p:cNvGrpSpPr>
            <p:nvPr/>
          </p:nvGrpSpPr>
          <p:grpSpPr bwMode="auto">
            <a:xfrm>
              <a:off x="946" y="1395"/>
              <a:ext cx="477" cy="183"/>
              <a:chOff x="797" y="355"/>
              <a:chExt cx="477" cy="183"/>
            </a:xfrm>
          </p:grpSpPr>
          <p:sp>
            <p:nvSpPr>
              <p:cNvPr id="81748" name="AutoShape 852"/>
              <p:cNvSpPr>
                <a:spLocks noChangeAspect="1" noChangeArrowheads="1"/>
              </p:cNvSpPr>
              <p:nvPr/>
            </p:nvSpPr>
            <p:spPr bwMode="auto">
              <a:xfrm>
                <a:off x="797" y="360"/>
                <a:ext cx="477" cy="178"/>
              </a:xfrm>
              <a:prstGeom prst="roundRect">
                <a:avLst>
                  <a:gd name="adj" fmla="val 43171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3600" tIns="0" rIns="3600" bIns="0" anchor="ctr"/>
              <a:lstStyle/>
              <a:p>
                <a:endParaRPr lang="cs-CZ"/>
              </a:p>
            </p:txBody>
          </p:sp>
          <p:sp useBgFill="1">
            <p:nvSpPr>
              <p:cNvPr id="81749" name="Arc 853"/>
              <p:cNvSpPr>
                <a:spLocks/>
              </p:cNvSpPr>
              <p:nvPr/>
            </p:nvSpPr>
            <p:spPr bwMode="auto">
              <a:xfrm rot="10800000" flipH="1">
                <a:off x="867" y="355"/>
                <a:ext cx="113" cy="56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19 h 21600"/>
                  <a:gd name="T2" fmla="*/ 43197 w 43197"/>
                  <a:gd name="T3" fmla="*/ 21600 h 21600"/>
                  <a:gd name="T4" fmla="*/ 21597 w 431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 useBgFill="1">
            <p:nvSpPr>
              <p:cNvPr id="81750" name="Arc 854"/>
              <p:cNvSpPr>
                <a:spLocks/>
              </p:cNvSpPr>
              <p:nvPr/>
            </p:nvSpPr>
            <p:spPr bwMode="auto">
              <a:xfrm rot="10800000" flipH="1">
                <a:off x="980" y="355"/>
                <a:ext cx="113" cy="71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19 h 21600"/>
                  <a:gd name="T2" fmla="*/ 43197 w 43197"/>
                  <a:gd name="T3" fmla="*/ 21600 h 21600"/>
                  <a:gd name="T4" fmla="*/ 21597 w 431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 useBgFill="1">
            <p:nvSpPr>
              <p:cNvPr id="81751" name="Arc 855"/>
              <p:cNvSpPr>
                <a:spLocks/>
              </p:cNvSpPr>
              <p:nvPr/>
            </p:nvSpPr>
            <p:spPr bwMode="auto">
              <a:xfrm rot="10800000" flipH="1">
                <a:off x="1093" y="355"/>
                <a:ext cx="113" cy="71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19 h 21600"/>
                  <a:gd name="T2" fmla="*/ 43197 w 43197"/>
                  <a:gd name="T3" fmla="*/ 21600 h 21600"/>
                  <a:gd name="T4" fmla="*/ 21597 w 431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81713" name="Group 36"/>
            <p:cNvGrpSpPr>
              <a:grpSpLocks noChangeAspect="1"/>
            </p:cNvGrpSpPr>
            <p:nvPr/>
          </p:nvGrpSpPr>
          <p:grpSpPr bwMode="auto">
            <a:xfrm>
              <a:off x="1070" y="1162"/>
              <a:ext cx="195" cy="318"/>
              <a:chOff x="1610" y="2024"/>
              <a:chExt cx="389" cy="635"/>
            </a:xfrm>
          </p:grpSpPr>
          <p:grpSp>
            <p:nvGrpSpPr>
              <p:cNvPr id="81714" name="Group 37"/>
              <p:cNvGrpSpPr>
                <a:grpSpLocks noChangeAspect="1"/>
              </p:cNvGrpSpPr>
              <p:nvPr/>
            </p:nvGrpSpPr>
            <p:grpSpPr bwMode="auto">
              <a:xfrm>
                <a:off x="1725" y="2296"/>
                <a:ext cx="274" cy="363"/>
                <a:chOff x="1156" y="2205"/>
                <a:chExt cx="274" cy="363"/>
              </a:xfrm>
            </p:grpSpPr>
            <p:sp>
              <p:nvSpPr>
                <p:cNvPr id="80934" name="AutoShape 38"/>
                <p:cNvSpPr>
                  <a:spLocks noChangeAspect="1" noChangeArrowheads="1"/>
                </p:cNvSpPr>
                <p:nvPr/>
              </p:nvSpPr>
              <p:spPr bwMode="auto">
                <a:xfrm>
                  <a:off x="1224" y="2205"/>
                  <a:ext cx="136" cy="27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3366FF"/>
                </a:solidFill>
                <a:ln w="9525">
                  <a:solidFill>
                    <a:srgbClr val="3366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3600" tIns="0" rIns="3600" bIns="0" anchor="ctr"/>
                <a:lstStyle/>
                <a:p>
                  <a:endParaRPr lang="cs-CZ"/>
                </a:p>
              </p:txBody>
            </p:sp>
            <p:sp>
              <p:nvSpPr>
                <p:cNvPr id="80935" name="AutoShape 39"/>
                <p:cNvSpPr>
                  <a:spLocks noChangeAspect="1" noChangeArrowheads="1"/>
                </p:cNvSpPr>
                <p:nvPr/>
              </p:nvSpPr>
              <p:spPr bwMode="auto">
                <a:xfrm rot="16200000">
                  <a:off x="1225" y="2318"/>
                  <a:ext cx="136" cy="274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3366FF"/>
                </a:solidFill>
                <a:ln w="9525">
                  <a:solidFill>
                    <a:srgbClr val="3366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3600" tIns="0" rIns="3600" bIns="0" anchor="ctr"/>
                <a:lstStyle/>
                <a:p>
                  <a:endParaRPr lang="cs-CZ"/>
                </a:p>
              </p:txBody>
            </p:sp>
            <p:sp>
              <p:nvSpPr>
                <p:cNvPr id="80936" name="Oval 40"/>
                <p:cNvSpPr>
                  <a:spLocks noChangeAspect="1" noChangeArrowheads="1"/>
                </p:cNvSpPr>
                <p:nvPr/>
              </p:nvSpPr>
              <p:spPr bwMode="auto">
                <a:xfrm>
                  <a:off x="1202" y="2523"/>
                  <a:ext cx="45" cy="45"/>
                </a:xfrm>
                <a:prstGeom prst="ellipse">
                  <a:avLst/>
                </a:prstGeom>
                <a:solidFill>
                  <a:srgbClr val="3366FF"/>
                </a:solidFill>
                <a:ln w="9525">
                  <a:solidFill>
                    <a:srgbClr val="3366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3600" tIns="0" rIns="3600" bIns="0" anchor="ctr"/>
                <a:lstStyle/>
                <a:p>
                  <a:endParaRPr lang="cs-CZ"/>
                </a:p>
              </p:txBody>
            </p:sp>
            <p:sp>
              <p:nvSpPr>
                <p:cNvPr id="80937" name="Oval 41"/>
                <p:cNvSpPr>
                  <a:spLocks noChangeAspect="1" noChangeArrowheads="1"/>
                </p:cNvSpPr>
                <p:nvPr/>
              </p:nvSpPr>
              <p:spPr bwMode="auto">
                <a:xfrm>
                  <a:off x="1338" y="2523"/>
                  <a:ext cx="45" cy="45"/>
                </a:xfrm>
                <a:prstGeom prst="ellipse">
                  <a:avLst/>
                </a:prstGeom>
                <a:solidFill>
                  <a:srgbClr val="3366FF"/>
                </a:solidFill>
                <a:ln w="9525">
                  <a:solidFill>
                    <a:srgbClr val="3366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3600" tIns="0" rIns="3600" bIns="0" anchor="ctr"/>
                <a:lstStyle/>
                <a:p>
                  <a:endParaRPr lang="cs-CZ"/>
                </a:p>
              </p:txBody>
            </p:sp>
            <p:sp>
              <p:nvSpPr>
                <p:cNvPr id="80938" name="Oval 42"/>
                <p:cNvSpPr>
                  <a:spLocks noChangeAspect="1" noChangeArrowheads="1"/>
                </p:cNvSpPr>
                <p:nvPr/>
              </p:nvSpPr>
              <p:spPr bwMode="auto">
                <a:xfrm>
                  <a:off x="1269" y="2523"/>
                  <a:ext cx="45" cy="45"/>
                </a:xfrm>
                <a:prstGeom prst="ellipse">
                  <a:avLst/>
                </a:prstGeom>
                <a:solidFill>
                  <a:srgbClr val="3366FF"/>
                </a:solidFill>
                <a:ln w="9525">
                  <a:solidFill>
                    <a:srgbClr val="3366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3600" tIns="0" rIns="3600" bIns="0" anchor="ctr"/>
                <a:lstStyle/>
                <a:p>
                  <a:endParaRPr lang="cs-CZ"/>
                </a:p>
              </p:txBody>
            </p:sp>
          </p:grpSp>
          <p:sp>
            <p:nvSpPr>
              <p:cNvPr id="80939" name="Line 43"/>
              <p:cNvSpPr>
                <a:spLocks noChangeAspect="1" noChangeShapeType="1"/>
              </p:cNvSpPr>
              <p:nvPr/>
            </p:nvSpPr>
            <p:spPr bwMode="auto">
              <a:xfrm>
                <a:off x="1861" y="2206"/>
                <a:ext cx="0" cy="90"/>
              </a:xfrm>
              <a:prstGeom prst="line">
                <a:avLst/>
              </a:prstGeom>
              <a:noFill/>
              <a:ln w="25400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lIns="3600" tIns="0" rIns="3600" bIns="0"/>
              <a:lstStyle/>
              <a:p>
                <a:endParaRPr lang="cs-CZ"/>
              </a:p>
            </p:txBody>
          </p:sp>
          <p:sp>
            <p:nvSpPr>
              <p:cNvPr id="80940" name="Rectangle 44"/>
              <p:cNvSpPr>
                <a:spLocks noChangeAspect="1" noChangeArrowheads="1"/>
              </p:cNvSpPr>
              <p:nvPr/>
            </p:nvSpPr>
            <p:spPr bwMode="auto">
              <a:xfrm>
                <a:off x="1610" y="2024"/>
                <a:ext cx="273" cy="18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3600" tIns="0" rIns="3600" bIns="0" anchor="ctr"/>
              <a:lstStyle/>
              <a:p>
                <a:pPr algn="ctr"/>
                <a:r>
                  <a:rPr kumimoji="1" lang="cs-CZ" sz="800">
                    <a:solidFill>
                      <a:schemeClr val="tx1"/>
                    </a:solidFill>
                    <a:latin typeface="Arial" charset="0"/>
                  </a:rPr>
                  <a:t>Met</a:t>
                </a:r>
              </a:p>
            </p:txBody>
          </p:sp>
        </p:grpSp>
        <p:sp>
          <p:nvSpPr>
            <p:cNvPr id="80916" name="Line 20"/>
            <p:cNvSpPr>
              <a:spLocks noChangeAspect="1" noChangeShapeType="1"/>
            </p:cNvSpPr>
            <p:nvPr/>
          </p:nvSpPr>
          <p:spPr bwMode="auto">
            <a:xfrm flipV="1">
              <a:off x="886" y="1497"/>
              <a:ext cx="1449" cy="1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lIns="3600" tIns="0" rIns="3600" bIns="0"/>
            <a:lstStyle/>
            <a:p>
              <a:endParaRPr lang="cs-CZ"/>
            </a:p>
          </p:txBody>
        </p:sp>
        <p:grpSp>
          <p:nvGrpSpPr>
            <p:cNvPr id="81715" name="Group 856"/>
            <p:cNvGrpSpPr>
              <a:grpSpLocks/>
            </p:cNvGrpSpPr>
            <p:nvPr/>
          </p:nvGrpSpPr>
          <p:grpSpPr bwMode="auto">
            <a:xfrm>
              <a:off x="1428" y="2302"/>
              <a:ext cx="477" cy="183"/>
              <a:chOff x="797" y="355"/>
              <a:chExt cx="477" cy="183"/>
            </a:xfrm>
          </p:grpSpPr>
          <p:sp>
            <p:nvSpPr>
              <p:cNvPr id="81753" name="AutoShape 857"/>
              <p:cNvSpPr>
                <a:spLocks noChangeAspect="1" noChangeArrowheads="1"/>
              </p:cNvSpPr>
              <p:nvPr/>
            </p:nvSpPr>
            <p:spPr bwMode="auto">
              <a:xfrm>
                <a:off x="797" y="360"/>
                <a:ext cx="477" cy="178"/>
              </a:xfrm>
              <a:prstGeom prst="roundRect">
                <a:avLst>
                  <a:gd name="adj" fmla="val 43171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3600" tIns="0" rIns="3600" bIns="0" anchor="ctr"/>
              <a:lstStyle/>
              <a:p>
                <a:endParaRPr lang="cs-CZ"/>
              </a:p>
            </p:txBody>
          </p:sp>
          <p:sp useBgFill="1">
            <p:nvSpPr>
              <p:cNvPr id="81754" name="Arc 858"/>
              <p:cNvSpPr>
                <a:spLocks/>
              </p:cNvSpPr>
              <p:nvPr/>
            </p:nvSpPr>
            <p:spPr bwMode="auto">
              <a:xfrm rot="10800000" flipH="1">
                <a:off x="867" y="355"/>
                <a:ext cx="113" cy="56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19 h 21600"/>
                  <a:gd name="T2" fmla="*/ 43197 w 43197"/>
                  <a:gd name="T3" fmla="*/ 21600 h 21600"/>
                  <a:gd name="T4" fmla="*/ 21597 w 431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 useBgFill="1">
            <p:nvSpPr>
              <p:cNvPr id="81755" name="Arc 859"/>
              <p:cNvSpPr>
                <a:spLocks/>
              </p:cNvSpPr>
              <p:nvPr/>
            </p:nvSpPr>
            <p:spPr bwMode="auto">
              <a:xfrm rot="10800000" flipH="1">
                <a:off x="980" y="355"/>
                <a:ext cx="113" cy="71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19 h 21600"/>
                  <a:gd name="T2" fmla="*/ 43197 w 43197"/>
                  <a:gd name="T3" fmla="*/ 21600 h 21600"/>
                  <a:gd name="T4" fmla="*/ 21597 w 431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 useBgFill="1">
            <p:nvSpPr>
              <p:cNvPr id="81756" name="Arc 860"/>
              <p:cNvSpPr>
                <a:spLocks/>
              </p:cNvSpPr>
              <p:nvPr/>
            </p:nvSpPr>
            <p:spPr bwMode="auto">
              <a:xfrm rot="10800000" flipH="1">
                <a:off x="1093" y="355"/>
                <a:ext cx="113" cy="71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19 h 21600"/>
                  <a:gd name="T2" fmla="*/ 43197 w 43197"/>
                  <a:gd name="T3" fmla="*/ 21600 h 21600"/>
                  <a:gd name="T4" fmla="*/ 21597 w 431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81716" name="Group 277"/>
            <p:cNvGrpSpPr>
              <a:grpSpLocks noChangeAspect="1"/>
            </p:cNvGrpSpPr>
            <p:nvPr/>
          </p:nvGrpSpPr>
          <p:grpSpPr bwMode="auto">
            <a:xfrm>
              <a:off x="1547" y="2060"/>
              <a:ext cx="195" cy="318"/>
              <a:chOff x="1610" y="2024"/>
              <a:chExt cx="389" cy="635"/>
            </a:xfrm>
          </p:grpSpPr>
          <p:grpSp>
            <p:nvGrpSpPr>
              <p:cNvPr id="81731" name="Group 278"/>
              <p:cNvGrpSpPr>
                <a:grpSpLocks noChangeAspect="1"/>
              </p:cNvGrpSpPr>
              <p:nvPr/>
            </p:nvGrpSpPr>
            <p:grpSpPr bwMode="auto">
              <a:xfrm>
                <a:off x="1725" y="2296"/>
                <a:ext cx="274" cy="363"/>
                <a:chOff x="1156" y="2205"/>
                <a:chExt cx="274" cy="363"/>
              </a:xfrm>
            </p:grpSpPr>
            <p:sp>
              <p:nvSpPr>
                <p:cNvPr id="81175" name="AutoShape 279"/>
                <p:cNvSpPr>
                  <a:spLocks noChangeAspect="1" noChangeArrowheads="1"/>
                </p:cNvSpPr>
                <p:nvPr/>
              </p:nvSpPr>
              <p:spPr bwMode="auto">
                <a:xfrm>
                  <a:off x="1224" y="2205"/>
                  <a:ext cx="136" cy="27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3366FF"/>
                </a:solidFill>
                <a:ln w="9525">
                  <a:solidFill>
                    <a:srgbClr val="3366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3600" tIns="0" rIns="3600" bIns="0" anchor="ctr"/>
                <a:lstStyle/>
                <a:p>
                  <a:endParaRPr lang="cs-CZ"/>
                </a:p>
              </p:txBody>
            </p:sp>
            <p:sp>
              <p:nvSpPr>
                <p:cNvPr id="81176" name="AutoShape 280"/>
                <p:cNvSpPr>
                  <a:spLocks noChangeAspect="1" noChangeArrowheads="1"/>
                </p:cNvSpPr>
                <p:nvPr/>
              </p:nvSpPr>
              <p:spPr bwMode="auto">
                <a:xfrm rot="16200000">
                  <a:off x="1225" y="2318"/>
                  <a:ext cx="136" cy="274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3366FF"/>
                </a:solidFill>
                <a:ln w="9525">
                  <a:solidFill>
                    <a:srgbClr val="3366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3600" tIns="0" rIns="3600" bIns="0" anchor="ctr"/>
                <a:lstStyle/>
                <a:p>
                  <a:endParaRPr lang="cs-CZ"/>
                </a:p>
              </p:txBody>
            </p:sp>
            <p:sp>
              <p:nvSpPr>
                <p:cNvPr id="81177" name="Oval 281"/>
                <p:cNvSpPr>
                  <a:spLocks noChangeAspect="1" noChangeArrowheads="1"/>
                </p:cNvSpPr>
                <p:nvPr/>
              </p:nvSpPr>
              <p:spPr bwMode="auto">
                <a:xfrm>
                  <a:off x="1202" y="2523"/>
                  <a:ext cx="45" cy="45"/>
                </a:xfrm>
                <a:prstGeom prst="ellipse">
                  <a:avLst/>
                </a:prstGeom>
                <a:solidFill>
                  <a:srgbClr val="3366FF"/>
                </a:solidFill>
                <a:ln w="9525">
                  <a:solidFill>
                    <a:srgbClr val="3366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3600" tIns="0" rIns="3600" bIns="0" anchor="ctr"/>
                <a:lstStyle/>
                <a:p>
                  <a:endParaRPr lang="cs-CZ"/>
                </a:p>
              </p:txBody>
            </p:sp>
            <p:sp>
              <p:nvSpPr>
                <p:cNvPr id="81178" name="Oval 282"/>
                <p:cNvSpPr>
                  <a:spLocks noChangeAspect="1" noChangeArrowheads="1"/>
                </p:cNvSpPr>
                <p:nvPr/>
              </p:nvSpPr>
              <p:spPr bwMode="auto">
                <a:xfrm>
                  <a:off x="1338" y="2523"/>
                  <a:ext cx="45" cy="45"/>
                </a:xfrm>
                <a:prstGeom prst="ellipse">
                  <a:avLst/>
                </a:prstGeom>
                <a:solidFill>
                  <a:srgbClr val="3366FF"/>
                </a:solidFill>
                <a:ln w="9525">
                  <a:solidFill>
                    <a:srgbClr val="3366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3600" tIns="0" rIns="3600" bIns="0" anchor="ctr"/>
                <a:lstStyle/>
                <a:p>
                  <a:endParaRPr lang="cs-CZ"/>
                </a:p>
              </p:txBody>
            </p:sp>
            <p:sp>
              <p:nvSpPr>
                <p:cNvPr id="81179" name="Oval 283"/>
                <p:cNvSpPr>
                  <a:spLocks noChangeAspect="1" noChangeArrowheads="1"/>
                </p:cNvSpPr>
                <p:nvPr/>
              </p:nvSpPr>
              <p:spPr bwMode="auto">
                <a:xfrm>
                  <a:off x="1269" y="2523"/>
                  <a:ext cx="45" cy="45"/>
                </a:xfrm>
                <a:prstGeom prst="ellipse">
                  <a:avLst/>
                </a:prstGeom>
                <a:solidFill>
                  <a:srgbClr val="3366FF"/>
                </a:solidFill>
                <a:ln w="9525">
                  <a:solidFill>
                    <a:srgbClr val="3366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3600" tIns="0" rIns="3600" bIns="0" anchor="ctr"/>
                <a:lstStyle/>
                <a:p>
                  <a:endParaRPr lang="cs-CZ"/>
                </a:p>
              </p:txBody>
            </p:sp>
          </p:grpSp>
          <p:sp>
            <p:nvSpPr>
              <p:cNvPr id="81180" name="Line 284"/>
              <p:cNvSpPr>
                <a:spLocks noChangeAspect="1" noChangeShapeType="1"/>
              </p:cNvSpPr>
              <p:nvPr/>
            </p:nvSpPr>
            <p:spPr bwMode="auto">
              <a:xfrm>
                <a:off x="1861" y="2206"/>
                <a:ext cx="0" cy="90"/>
              </a:xfrm>
              <a:prstGeom prst="line">
                <a:avLst/>
              </a:prstGeom>
              <a:noFill/>
              <a:ln w="25400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lIns="3600" tIns="0" rIns="3600" bIns="0"/>
              <a:lstStyle/>
              <a:p>
                <a:endParaRPr lang="cs-CZ"/>
              </a:p>
            </p:txBody>
          </p:sp>
          <p:sp>
            <p:nvSpPr>
              <p:cNvPr id="81181" name="Rectangle 285"/>
              <p:cNvSpPr>
                <a:spLocks noChangeAspect="1" noChangeArrowheads="1"/>
              </p:cNvSpPr>
              <p:nvPr/>
            </p:nvSpPr>
            <p:spPr bwMode="auto">
              <a:xfrm>
                <a:off x="1610" y="2024"/>
                <a:ext cx="273" cy="18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3600" tIns="0" rIns="3600" bIns="0" anchor="ctr"/>
              <a:lstStyle/>
              <a:p>
                <a:pPr algn="ctr"/>
                <a:r>
                  <a:rPr kumimoji="1" lang="cs-CZ" sz="800">
                    <a:solidFill>
                      <a:schemeClr val="tx1"/>
                    </a:solidFill>
                    <a:latin typeface="Arial" charset="0"/>
                  </a:rPr>
                  <a:t>Met</a:t>
                </a:r>
              </a:p>
            </p:txBody>
          </p:sp>
        </p:grpSp>
        <p:sp>
          <p:nvSpPr>
            <p:cNvPr id="81183" name="Line 287"/>
            <p:cNvSpPr>
              <a:spLocks noChangeAspect="1" noChangeShapeType="1"/>
            </p:cNvSpPr>
            <p:nvPr/>
          </p:nvSpPr>
          <p:spPr bwMode="auto">
            <a:xfrm flipV="1">
              <a:off x="858" y="2386"/>
              <a:ext cx="1449" cy="1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lIns="3600" tIns="0" rIns="3600" bIns="0"/>
            <a:lstStyle/>
            <a:p>
              <a:endParaRPr lang="cs-CZ"/>
            </a:p>
          </p:txBody>
        </p:sp>
        <p:grpSp>
          <p:nvGrpSpPr>
            <p:cNvPr id="81741" name="Group 865"/>
            <p:cNvGrpSpPr>
              <a:grpSpLocks/>
            </p:cNvGrpSpPr>
            <p:nvPr/>
          </p:nvGrpSpPr>
          <p:grpSpPr bwMode="auto">
            <a:xfrm>
              <a:off x="1921" y="1792"/>
              <a:ext cx="476" cy="283"/>
              <a:chOff x="1927" y="1792"/>
              <a:chExt cx="476" cy="283"/>
            </a:xfrm>
          </p:grpSpPr>
          <p:sp>
            <p:nvSpPr>
              <p:cNvPr id="81197" name="Freeform 301"/>
              <p:cNvSpPr>
                <a:spLocks noChangeAspect="1"/>
              </p:cNvSpPr>
              <p:nvPr/>
            </p:nvSpPr>
            <p:spPr bwMode="auto">
              <a:xfrm>
                <a:off x="1927" y="1792"/>
                <a:ext cx="476" cy="269"/>
              </a:xfrm>
              <a:custGeom>
                <a:avLst/>
                <a:gdLst/>
                <a:ahLst/>
                <a:cxnLst>
                  <a:cxn ang="0">
                    <a:pos x="438" y="30"/>
                  </a:cxn>
                  <a:cxn ang="0">
                    <a:pos x="256" y="30"/>
                  </a:cxn>
                  <a:cxn ang="0">
                    <a:pos x="166" y="120"/>
                  </a:cxn>
                  <a:cxn ang="0">
                    <a:pos x="30" y="347"/>
                  </a:cxn>
                  <a:cxn ang="0">
                    <a:pos x="75" y="574"/>
                  </a:cxn>
                  <a:cxn ang="0">
                    <a:pos x="483" y="619"/>
                  </a:cxn>
                  <a:cxn ang="0">
                    <a:pos x="846" y="529"/>
                  </a:cxn>
                  <a:cxn ang="0">
                    <a:pos x="755" y="211"/>
                  </a:cxn>
                  <a:cxn ang="0">
                    <a:pos x="619" y="30"/>
                  </a:cxn>
                  <a:cxn ang="0">
                    <a:pos x="347" y="30"/>
                  </a:cxn>
                </a:cxnLst>
                <a:rect l="0" t="0" r="r" b="b"/>
                <a:pathLst>
                  <a:path w="891" h="626">
                    <a:moveTo>
                      <a:pt x="438" y="30"/>
                    </a:moveTo>
                    <a:cubicBezTo>
                      <a:pt x="369" y="22"/>
                      <a:pt x="301" y="15"/>
                      <a:pt x="256" y="30"/>
                    </a:cubicBezTo>
                    <a:cubicBezTo>
                      <a:pt x="211" y="45"/>
                      <a:pt x="204" y="67"/>
                      <a:pt x="166" y="120"/>
                    </a:cubicBezTo>
                    <a:cubicBezTo>
                      <a:pt x="128" y="173"/>
                      <a:pt x="45" y="271"/>
                      <a:pt x="30" y="347"/>
                    </a:cubicBezTo>
                    <a:cubicBezTo>
                      <a:pt x="15" y="423"/>
                      <a:pt x="0" y="529"/>
                      <a:pt x="75" y="574"/>
                    </a:cubicBezTo>
                    <a:cubicBezTo>
                      <a:pt x="150" y="619"/>
                      <a:pt x="355" y="626"/>
                      <a:pt x="483" y="619"/>
                    </a:cubicBezTo>
                    <a:cubicBezTo>
                      <a:pt x="611" y="612"/>
                      <a:pt x="801" y="597"/>
                      <a:pt x="846" y="529"/>
                    </a:cubicBezTo>
                    <a:cubicBezTo>
                      <a:pt x="891" y="461"/>
                      <a:pt x="793" y="294"/>
                      <a:pt x="755" y="211"/>
                    </a:cubicBezTo>
                    <a:cubicBezTo>
                      <a:pt x="717" y="128"/>
                      <a:pt x="687" y="60"/>
                      <a:pt x="619" y="30"/>
                    </a:cubicBezTo>
                    <a:cubicBezTo>
                      <a:pt x="551" y="0"/>
                      <a:pt x="449" y="15"/>
                      <a:pt x="347" y="30"/>
                    </a:cubicBezTo>
                  </a:path>
                </a:pathLst>
              </a:custGeom>
              <a:solidFill>
                <a:srgbClr val="009900"/>
              </a:solidFill>
              <a:ln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3600" tIns="0" rIns="3600" bIns="0"/>
              <a:lstStyle/>
              <a:p>
                <a:endParaRPr lang="cs-CZ"/>
              </a:p>
            </p:txBody>
          </p:sp>
          <p:sp useBgFill="1">
            <p:nvSpPr>
              <p:cNvPr id="81757" name="Arc 861"/>
              <p:cNvSpPr>
                <a:spLocks/>
              </p:cNvSpPr>
              <p:nvPr/>
            </p:nvSpPr>
            <p:spPr bwMode="auto">
              <a:xfrm flipH="1">
                <a:off x="2001" y="1933"/>
                <a:ext cx="113" cy="142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19 h 21600"/>
                  <a:gd name="T2" fmla="*/ 43197 w 43197"/>
                  <a:gd name="T3" fmla="*/ 21600 h 21600"/>
                  <a:gd name="T4" fmla="*/ 21597 w 431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cs-CZ"/>
                  <a:t>E</a:t>
                </a:r>
              </a:p>
            </p:txBody>
          </p:sp>
          <p:sp useBgFill="1">
            <p:nvSpPr>
              <p:cNvPr id="81758" name="Arc 862"/>
              <p:cNvSpPr>
                <a:spLocks/>
              </p:cNvSpPr>
              <p:nvPr/>
            </p:nvSpPr>
            <p:spPr bwMode="auto">
              <a:xfrm flipH="1">
                <a:off x="2114" y="1933"/>
                <a:ext cx="113" cy="142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19 h 21600"/>
                  <a:gd name="T2" fmla="*/ 43197 w 43197"/>
                  <a:gd name="T3" fmla="*/ 21600 h 21600"/>
                  <a:gd name="T4" fmla="*/ 21597 w 431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cs-CZ"/>
                  <a:t>P</a:t>
                </a:r>
              </a:p>
            </p:txBody>
          </p:sp>
          <p:sp useBgFill="1">
            <p:nvSpPr>
              <p:cNvPr id="81759" name="Arc 863"/>
              <p:cNvSpPr>
                <a:spLocks/>
              </p:cNvSpPr>
              <p:nvPr/>
            </p:nvSpPr>
            <p:spPr bwMode="auto">
              <a:xfrm flipH="1">
                <a:off x="2227" y="1933"/>
                <a:ext cx="113" cy="142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19 h 21600"/>
                  <a:gd name="T2" fmla="*/ 43197 w 43197"/>
                  <a:gd name="T3" fmla="*/ 21600 h 21600"/>
                  <a:gd name="T4" fmla="*/ 21597 w 431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cs-CZ"/>
                  <a:t>A</a:t>
                </a:r>
              </a:p>
            </p:txBody>
          </p:sp>
        </p:grpSp>
        <p:grpSp>
          <p:nvGrpSpPr>
            <p:cNvPr id="81742" name="Group 876"/>
            <p:cNvGrpSpPr>
              <a:grpSpLocks/>
            </p:cNvGrpSpPr>
            <p:nvPr/>
          </p:nvGrpSpPr>
          <p:grpSpPr bwMode="auto">
            <a:xfrm>
              <a:off x="1433" y="2954"/>
              <a:ext cx="482" cy="443"/>
              <a:chOff x="952" y="2585"/>
              <a:chExt cx="482" cy="443"/>
            </a:xfrm>
          </p:grpSpPr>
          <p:grpSp>
            <p:nvGrpSpPr>
              <p:cNvPr id="81745" name="Group 866"/>
              <p:cNvGrpSpPr>
                <a:grpSpLocks/>
              </p:cNvGrpSpPr>
              <p:nvPr/>
            </p:nvGrpSpPr>
            <p:grpSpPr bwMode="auto">
              <a:xfrm>
                <a:off x="952" y="2585"/>
                <a:ext cx="476" cy="283"/>
                <a:chOff x="1927" y="1792"/>
                <a:chExt cx="476" cy="283"/>
              </a:xfrm>
            </p:grpSpPr>
            <p:sp>
              <p:nvSpPr>
                <p:cNvPr id="81763" name="Freeform 867"/>
                <p:cNvSpPr>
                  <a:spLocks noChangeAspect="1"/>
                </p:cNvSpPr>
                <p:nvPr/>
              </p:nvSpPr>
              <p:spPr bwMode="auto">
                <a:xfrm>
                  <a:off x="1927" y="1792"/>
                  <a:ext cx="476" cy="269"/>
                </a:xfrm>
                <a:custGeom>
                  <a:avLst/>
                  <a:gdLst/>
                  <a:ahLst/>
                  <a:cxnLst>
                    <a:cxn ang="0">
                      <a:pos x="438" y="30"/>
                    </a:cxn>
                    <a:cxn ang="0">
                      <a:pos x="256" y="30"/>
                    </a:cxn>
                    <a:cxn ang="0">
                      <a:pos x="166" y="120"/>
                    </a:cxn>
                    <a:cxn ang="0">
                      <a:pos x="30" y="347"/>
                    </a:cxn>
                    <a:cxn ang="0">
                      <a:pos x="75" y="574"/>
                    </a:cxn>
                    <a:cxn ang="0">
                      <a:pos x="483" y="619"/>
                    </a:cxn>
                    <a:cxn ang="0">
                      <a:pos x="846" y="529"/>
                    </a:cxn>
                    <a:cxn ang="0">
                      <a:pos x="755" y="211"/>
                    </a:cxn>
                    <a:cxn ang="0">
                      <a:pos x="619" y="30"/>
                    </a:cxn>
                    <a:cxn ang="0">
                      <a:pos x="347" y="30"/>
                    </a:cxn>
                  </a:cxnLst>
                  <a:rect l="0" t="0" r="r" b="b"/>
                  <a:pathLst>
                    <a:path w="891" h="626">
                      <a:moveTo>
                        <a:pt x="438" y="30"/>
                      </a:moveTo>
                      <a:cubicBezTo>
                        <a:pt x="369" y="22"/>
                        <a:pt x="301" y="15"/>
                        <a:pt x="256" y="30"/>
                      </a:cubicBezTo>
                      <a:cubicBezTo>
                        <a:pt x="211" y="45"/>
                        <a:pt x="204" y="67"/>
                        <a:pt x="166" y="120"/>
                      </a:cubicBezTo>
                      <a:cubicBezTo>
                        <a:pt x="128" y="173"/>
                        <a:pt x="45" y="271"/>
                        <a:pt x="30" y="347"/>
                      </a:cubicBezTo>
                      <a:cubicBezTo>
                        <a:pt x="15" y="423"/>
                        <a:pt x="0" y="529"/>
                        <a:pt x="75" y="574"/>
                      </a:cubicBezTo>
                      <a:cubicBezTo>
                        <a:pt x="150" y="619"/>
                        <a:pt x="355" y="626"/>
                        <a:pt x="483" y="619"/>
                      </a:cubicBezTo>
                      <a:cubicBezTo>
                        <a:pt x="611" y="612"/>
                        <a:pt x="801" y="597"/>
                        <a:pt x="846" y="529"/>
                      </a:cubicBezTo>
                      <a:cubicBezTo>
                        <a:pt x="891" y="461"/>
                        <a:pt x="793" y="294"/>
                        <a:pt x="755" y="211"/>
                      </a:cubicBezTo>
                      <a:cubicBezTo>
                        <a:pt x="717" y="128"/>
                        <a:pt x="687" y="60"/>
                        <a:pt x="619" y="30"/>
                      </a:cubicBezTo>
                      <a:cubicBezTo>
                        <a:pt x="551" y="0"/>
                        <a:pt x="449" y="15"/>
                        <a:pt x="347" y="30"/>
                      </a:cubicBezTo>
                    </a:path>
                  </a:pathLst>
                </a:custGeom>
                <a:solidFill>
                  <a:srgbClr val="009900"/>
                </a:solidFill>
                <a:ln w="9525" cap="flat" cmpd="sng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wrap="none" lIns="3600" tIns="0" rIns="3600" bIns="0"/>
                <a:lstStyle/>
                <a:p>
                  <a:endParaRPr lang="cs-CZ"/>
                </a:p>
              </p:txBody>
            </p:sp>
            <p:sp>
              <p:nvSpPr>
                <p:cNvPr id="81764" name="Arc 868"/>
                <p:cNvSpPr>
                  <a:spLocks/>
                </p:cNvSpPr>
                <p:nvPr/>
              </p:nvSpPr>
              <p:spPr bwMode="auto">
                <a:xfrm flipH="1">
                  <a:off x="2001" y="1933"/>
                  <a:ext cx="113" cy="142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cs-CZ"/>
                    <a:t>E</a:t>
                  </a:r>
                </a:p>
              </p:txBody>
            </p:sp>
            <p:sp>
              <p:nvSpPr>
                <p:cNvPr id="81765" name="Arc 869"/>
                <p:cNvSpPr>
                  <a:spLocks/>
                </p:cNvSpPr>
                <p:nvPr/>
              </p:nvSpPr>
              <p:spPr bwMode="auto">
                <a:xfrm flipH="1">
                  <a:off x="2114" y="1933"/>
                  <a:ext cx="113" cy="142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cs-CZ"/>
                    <a:t>P</a:t>
                  </a:r>
                </a:p>
              </p:txBody>
            </p:sp>
            <p:sp>
              <p:nvSpPr>
                <p:cNvPr id="81766" name="Arc 870"/>
                <p:cNvSpPr>
                  <a:spLocks/>
                </p:cNvSpPr>
                <p:nvPr/>
              </p:nvSpPr>
              <p:spPr bwMode="auto">
                <a:xfrm flipH="1">
                  <a:off x="2227" y="1933"/>
                  <a:ext cx="113" cy="142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cs-CZ"/>
                    <a:t>A</a:t>
                  </a:r>
                </a:p>
              </p:txBody>
            </p:sp>
          </p:grpSp>
          <p:grpSp>
            <p:nvGrpSpPr>
              <p:cNvPr id="81746" name="Group 871"/>
              <p:cNvGrpSpPr>
                <a:grpSpLocks/>
              </p:cNvGrpSpPr>
              <p:nvPr/>
            </p:nvGrpSpPr>
            <p:grpSpPr bwMode="auto">
              <a:xfrm>
                <a:off x="957" y="2845"/>
                <a:ext cx="477" cy="183"/>
                <a:chOff x="797" y="355"/>
                <a:chExt cx="477" cy="183"/>
              </a:xfrm>
            </p:grpSpPr>
            <p:sp>
              <p:nvSpPr>
                <p:cNvPr id="81768" name="AutoShape 872"/>
                <p:cNvSpPr>
                  <a:spLocks noChangeAspect="1" noChangeArrowheads="1"/>
                </p:cNvSpPr>
                <p:nvPr/>
              </p:nvSpPr>
              <p:spPr bwMode="auto">
                <a:xfrm>
                  <a:off x="797" y="360"/>
                  <a:ext cx="477" cy="178"/>
                </a:xfrm>
                <a:prstGeom prst="roundRect">
                  <a:avLst>
                    <a:gd name="adj" fmla="val 43171"/>
                  </a:avLst>
                </a:prstGeom>
                <a:solidFill>
                  <a:srgbClr val="00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3600" tIns="0" rIns="3600" bIns="0" anchor="ctr"/>
                <a:lstStyle/>
                <a:p>
                  <a:endParaRPr lang="cs-CZ"/>
                </a:p>
              </p:txBody>
            </p:sp>
            <p:sp>
              <p:nvSpPr>
                <p:cNvPr id="81769" name="Arc 873"/>
                <p:cNvSpPr>
                  <a:spLocks/>
                </p:cNvSpPr>
                <p:nvPr/>
              </p:nvSpPr>
              <p:spPr bwMode="auto">
                <a:xfrm rot="10800000" flipH="1">
                  <a:off x="867" y="355"/>
                  <a:ext cx="113" cy="56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1770" name="Arc 874"/>
                <p:cNvSpPr>
                  <a:spLocks/>
                </p:cNvSpPr>
                <p:nvPr/>
              </p:nvSpPr>
              <p:spPr bwMode="auto">
                <a:xfrm rot="10800000" flipH="1">
                  <a:off x="980" y="355"/>
                  <a:ext cx="113" cy="71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1771" name="Arc 875"/>
                <p:cNvSpPr>
                  <a:spLocks/>
                </p:cNvSpPr>
                <p:nvPr/>
              </p:nvSpPr>
              <p:spPr bwMode="auto">
                <a:xfrm rot="10800000" flipH="1">
                  <a:off x="1093" y="355"/>
                  <a:ext cx="113" cy="71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</p:grpSp>
        <p:sp>
          <p:nvSpPr>
            <p:cNvPr id="81211" name="Line 315"/>
            <p:cNvSpPr>
              <a:spLocks noChangeAspect="1" noChangeShapeType="1"/>
            </p:cNvSpPr>
            <p:nvPr/>
          </p:nvSpPr>
          <p:spPr bwMode="auto">
            <a:xfrm flipV="1">
              <a:off x="858" y="3242"/>
              <a:ext cx="1449" cy="1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lIns="3600" tIns="0" rIns="3600" bIns="0"/>
            <a:lstStyle/>
            <a:p>
              <a:endParaRPr lang="cs-CZ"/>
            </a:p>
          </p:txBody>
        </p:sp>
        <p:grpSp>
          <p:nvGrpSpPr>
            <p:cNvPr id="81747" name="Group 318"/>
            <p:cNvGrpSpPr>
              <a:grpSpLocks noChangeAspect="1"/>
            </p:cNvGrpSpPr>
            <p:nvPr/>
          </p:nvGrpSpPr>
          <p:grpSpPr bwMode="auto">
            <a:xfrm>
              <a:off x="1553" y="2919"/>
              <a:ext cx="195" cy="318"/>
              <a:chOff x="1610" y="2024"/>
              <a:chExt cx="389" cy="635"/>
            </a:xfrm>
          </p:grpSpPr>
          <p:grpSp>
            <p:nvGrpSpPr>
              <p:cNvPr id="81752" name="Group 319"/>
              <p:cNvGrpSpPr>
                <a:grpSpLocks noChangeAspect="1"/>
              </p:cNvGrpSpPr>
              <p:nvPr/>
            </p:nvGrpSpPr>
            <p:grpSpPr bwMode="auto">
              <a:xfrm>
                <a:off x="1725" y="2296"/>
                <a:ext cx="274" cy="363"/>
                <a:chOff x="1156" y="2205"/>
                <a:chExt cx="274" cy="363"/>
              </a:xfrm>
            </p:grpSpPr>
            <p:sp>
              <p:nvSpPr>
                <p:cNvPr id="81216" name="AutoShape 320"/>
                <p:cNvSpPr>
                  <a:spLocks noChangeAspect="1" noChangeArrowheads="1"/>
                </p:cNvSpPr>
                <p:nvPr/>
              </p:nvSpPr>
              <p:spPr bwMode="auto">
                <a:xfrm>
                  <a:off x="1224" y="2205"/>
                  <a:ext cx="136" cy="27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3366FF"/>
                </a:solidFill>
                <a:ln w="9525">
                  <a:solidFill>
                    <a:srgbClr val="3366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3600" tIns="0" rIns="3600" bIns="0" anchor="ctr"/>
                <a:lstStyle/>
                <a:p>
                  <a:endParaRPr lang="cs-CZ"/>
                </a:p>
              </p:txBody>
            </p:sp>
            <p:sp>
              <p:nvSpPr>
                <p:cNvPr id="81217" name="AutoShape 321"/>
                <p:cNvSpPr>
                  <a:spLocks noChangeAspect="1" noChangeArrowheads="1"/>
                </p:cNvSpPr>
                <p:nvPr/>
              </p:nvSpPr>
              <p:spPr bwMode="auto">
                <a:xfrm rot="16200000">
                  <a:off x="1225" y="2318"/>
                  <a:ext cx="136" cy="274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3366FF"/>
                </a:solidFill>
                <a:ln w="9525">
                  <a:solidFill>
                    <a:srgbClr val="3366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3600" tIns="0" rIns="3600" bIns="0" anchor="ctr"/>
                <a:lstStyle/>
                <a:p>
                  <a:endParaRPr lang="cs-CZ"/>
                </a:p>
              </p:txBody>
            </p:sp>
            <p:sp>
              <p:nvSpPr>
                <p:cNvPr id="81218" name="Oval 322"/>
                <p:cNvSpPr>
                  <a:spLocks noChangeAspect="1" noChangeArrowheads="1"/>
                </p:cNvSpPr>
                <p:nvPr/>
              </p:nvSpPr>
              <p:spPr bwMode="auto">
                <a:xfrm>
                  <a:off x="1202" y="2523"/>
                  <a:ext cx="45" cy="45"/>
                </a:xfrm>
                <a:prstGeom prst="ellipse">
                  <a:avLst/>
                </a:prstGeom>
                <a:solidFill>
                  <a:srgbClr val="3366FF"/>
                </a:solidFill>
                <a:ln w="9525">
                  <a:solidFill>
                    <a:srgbClr val="3366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3600" tIns="0" rIns="3600" bIns="0" anchor="ctr"/>
                <a:lstStyle/>
                <a:p>
                  <a:endParaRPr lang="cs-CZ"/>
                </a:p>
              </p:txBody>
            </p:sp>
            <p:sp>
              <p:nvSpPr>
                <p:cNvPr id="81219" name="Oval 323"/>
                <p:cNvSpPr>
                  <a:spLocks noChangeAspect="1" noChangeArrowheads="1"/>
                </p:cNvSpPr>
                <p:nvPr/>
              </p:nvSpPr>
              <p:spPr bwMode="auto">
                <a:xfrm>
                  <a:off x="1338" y="2523"/>
                  <a:ext cx="45" cy="45"/>
                </a:xfrm>
                <a:prstGeom prst="ellipse">
                  <a:avLst/>
                </a:prstGeom>
                <a:solidFill>
                  <a:srgbClr val="3366FF"/>
                </a:solidFill>
                <a:ln w="9525">
                  <a:solidFill>
                    <a:srgbClr val="3366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3600" tIns="0" rIns="3600" bIns="0" anchor="ctr"/>
                <a:lstStyle/>
                <a:p>
                  <a:endParaRPr lang="cs-CZ"/>
                </a:p>
              </p:txBody>
            </p:sp>
            <p:sp>
              <p:nvSpPr>
                <p:cNvPr id="81220" name="Oval 324"/>
                <p:cNvSpPr>
                  <a:spLocks noChangeAspect="1" noChangeArrowheads="1"/>
                </p:cNvSpPr>
                <p:nvPr/>
              </p:nvSpPr>
              <p:spPr bwMode="auto">
                <a:xfrm>
                  <a:off x="1269" y="2523"/>
                  <a:ext cx="45" cy="45"/>
                </a:xfrm>
                <a:prstGeom prst="ellipse">
                  <a:avLst/>
                </a:prstGeom>
                <a:solidFill>
                  <a:srgbClr val="3366FF"/>
                </a:solidFill>
                <a:ln w="9525">
                  <a:solidFill>
                    <a:srgbClr val="3366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3600" tIns="0" rIns="3600" bIns="0" anchor="ctr"/>
                <a:lstStyle/>
                <a:p>
                  <a:endParaRPr lang="cs-CZ"/>
                </a:p>
              </p:txBody>
            </p:sp>
          </p:grpSp>
          <p:sp>
            <p:nvSpPr>
              <p:cNvPr id="81221" name="Line 325"/>
              <p:cNvSpPr>
                <a:spLocks noChangeAspect="1" noChangeShapeType="1"/>
              </p:cNvSpPr>
              <p:nvPr/>
            </p:nvSpPr>
            <p:spPr bwMode="auto">
              <a:xfrm>
                <a:off x="1861" y="2206"/>
                <a:ext cx="0" cy="90"/>
              </a:xfrm>
              <a:prstGeom prst="line">
                <a:avLst/>
              </a:prstGeom>
              <a:noFill/>
              <a:ln w="25400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lIns="3600" tIns="0" rIns="3600" bIns="0"/>
              <a:lstStyle/>
              <a:p>
                <a:endParaRPr lang="cs-CZ"/>
              </a:p>
            </p:txBody>
          </p:sp>
          <p:sp>
            <p:nvSpPr>
              <p:cNvPr id="81222" name="Rectangle 326"/>
              <p:cNvSpPr>
                <a:spLocks noChangeAspect="1" noChangeArrowheads="1"/>
              </p:cNvSpPr>
              <p:nvPr/>
            </p:nvSpPr>
            <p:spPr bwMode="auto">
              <a:xfrm>
                <a:off x="1610" y="2024"/>
                <a:ext cx="273" cy="18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3600" tIns="0" rIns="3600" bIns="0" anchor="ctr"/>
              <a:lstStyle/>
              <a:p>
                <a:pPr algn="ctr"/>
                <a:r>
                  <a:rPr kumimoji="1" lang="cs-CZ" sz="800">
                    <a:solidFill>
                      <a:schemeClr val="tx1"/>
                    </a:solidFill>
                    <a:latin typeface="Arial" charset="0"/>
                  </a:rPr>
                  <a:t>Met</a:t>
                </a:r>
              </a:p>
            </p:txBody>
          </p:sp>
        </p:grpSp>
        <p:sp>
          <p:nvSpPr>
            <p:cNvPr id="81232" name="Arc 336"/>
            <p:cNvSpPr>
              <a:spLocks/>
            </p:cNvSpPr>
            <p:nvPr/>
          </p:nvSpPr>
          <p:spPr bwMode="auto">
            <a:xfrm rot="210825" flipH="1">
              <a:off x="1831" y="2879"/>
              <a:ext cx="313" cy="2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557"/>
                <a:gd name="T1" fmla="*/ 0 h 21600"/>
                <a:gd name="T2" fmla="*/ 21557 w 21557"/>
                <a:gd name="T3" fmla="*/ 20240 h 21600"/>
                <a:gd name="T4" fmla="*/ 0 w 2155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57" h="21600" fill="none" extrusionOk="0">
                  <a:moveTo>
                    <a:pt x="-1" y="0"/>
                  </a:moveTo>
                  <a:cubicBezTo>
                    <a:pt x="11401" y="0"/>
                    <a:pt x="20839" y="8861"/>
                    <a:pt x="21557" y="20239"/>
                  </a:cubicBezTo>
                </a:path>
                <a:path w="21557" h="21600" stroke="0" extrusionOk="0">
                  <a:moveTo>
                    <a:pt x="-1" y="0"/>
                  </a:moveTo>
                  <a:cubicBezTo>
                    <a:pt x="11401" y="0"/>
                    <a:pt x="20839" y="8861"/>
                    <a:pt x="21557" y="20239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5875">
              <a:solidFill>
                <a:srgbClr val="FF0000"/>
              </a:solidFill>
              <a:round/>
              <a:headEnd/>
              <a:tailEnd type="arrow" w="med" len="sm"/>
            </a:ln>
            <a:effectLst/>
          </p:spPr>
          <p:txBody>
            <a:bodyPr wrap="none" lIns="3600" tIns="0" rIns="3600" bIns="0" anchor="ctr"/>
            <a:lstStyle/>
            <a:p>
              <a:endParaRPr lang="cs-CZ"/>
            </a:p>
          </p:txBody>
        </p:sp>
        <p:sp>
          <p:nvSpPr>
            <p:cNvPr id="81210" name="Rectangle 314"/>
            <p:cNvSpPr>
              <a:spLocks noChangeAspect="1" noChangeArrowheads="1"/>
            </p:cNvSpPr>
            <p:nvPr/>
          </p:nvSpPr>
          <p:spPr bwMode="auto">
            <a:xfrm>
              <a:off x="1638" y="3270"/>
              <a:ext cx="66" cy="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" tIns="0" rIns="3600" bIns="0" anchor="ctr"/>
            <a:lstStyle/>
            <a:p>
              <a:pPr algn="ctr"/>
              <a:r>
                <a:rPr kumimoji="1" lang="cs-CZ" sz="800">
                  <a:solidFill>
                    <a:srgbClr val="FF0000"/>
                  </a:solidFill>
                </a:rPr>
                <a:t>AUG</a:t>
              </a:r>
            </a:p>
          </p:txBody>
        </p:sp>
      </p:grpSp>
      <p:grpSp>
        <p:nvGrpSpPr>
          <p:cNvPr id="83969" name="Group 1058"/>
          <p:cNvGrpSpPr>
            <a:grpSpLocks/>
          </p:cNvGrpSpPr>
          <p:nvPr/>
        </p:nvGrpSpPr>
        <p:grpSpPr bwMode="auto">
          <a:xfrm>
            <a:off x="6418263" y="42863"/>
            <a:ext cx="3194050" cy="6772275"/>
            <a:chOff x="4043" y="27"/>
            <a:chExt cx="2012" cy="4266"/>
          </a:xfrm>
        </p:grpSpPr>
        <p:sp>
          <p:nvSpPr>
            <p:cNvPr id="81340" name="Rectangle 444"/>
            <p:cNvSpPr>
              <a:spLocks noChangeAspect="1" noChangeArrowheads="1"/>
            </p:cNvSpPr>
            <p:nvPr/>
          </p:nvSpPr>
          <p:spPr bwMode="auto">
            <a:xfrm>
              <a:off x="4043" y="2585"/>
              <a:ext cx="1673" cy="85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3600" tIns="0" rIns="3600" bIns="0" anchor="ctr"/>
            <a:lstStyle/>
            <a:p>
              <a:pPr algn="ctr" defTabSz="4176713"/>
              <a:endParaRPr lang="en-US" sz="1000" b="0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83974" name="Group 1019"/>
            <p:cNvGrpSpPr>
              <a:grpSpLocks/>
            </p:cNvGrpSpPr>
            <p:nvPr/>
          </p:nvGrpSpPr>
          <p:grpSpPr bwMode="auto">
            <a:xfrm>
              <a:off x="4695" y="2954"/>
              <a:ext cx="482" cy="443"/>
              <a:chOff x="952" y="2585"/>
              <a:chExt cx="482" cy="443"/>
            </a:xfrm>
          </p:grpSpPr>
          <p:grpSp>
            <p:nvGrpSpPr>
              <p:cNvPr id="83979" name="Group 1020"/>
              <p:cNvGrpSpPr>
                <a:grpSpLocks/>
              </p:cNvGrpSpPr>
              <p:nvPr/>
            </p:nvGrpSpPr>
            <p:grpSpPr bwMode="auto">
              <a:xfrm>
                <a:off x="952" y="2585"/>
                <a:ext cx="476" cy="283"/>
                <a:chOff x="1927" y="1792"/>
                <a:chExt cx="476" cy="283"/>
              </a:xfrm>
            </p:grpSpPr>
            <p:sp>
              <p:nvSpPr>
                <p:cNvPr id="81917" name="Freeform 1021"/>
                <p:cNvSpPr>
                  <a:spLocks noChangeAspect="1"/>
                </p:cNvSpPr>
                <p:nvPr/>
              </p:nvSpPr>
              <p:spPr bwMode="auto">
                <a:xfrm>
                  <a:off x="1927" y="1792"/>
                  <a:ext cx="476" cy="269"/>
                </a:xfrm>
                <a:custGeom>
                  <a:avLst/>
                  <a:gdLst/>
                  <a:ahLst/>
                  <a:cxnLst>
                    <a:cxn ang="0">
                      <a:pos x="438" y="30"/>
                    </a:cxn>
                    <a:cxn ang="0">
                      <a:pos x="256" y="30"/>
                    </a:cxn>
                    <a:cxn ang="0">
                      <a:pos x="166" y="120"/>
                    </a:cxn>
                    <a:cxn ang="0">
                      <a:pos x="30" y="347"/>
                    </a:cxn>
                    <a:cxn ang="0">
                      <a:pos x="75" y="574"/>
                    </a:cxn>
                    <a:cxn ang="0">
                      <a:pos x="483" y="619"/>
                    </a:cxn>
                    <a:cxn ang="0">
                      <a:pos x="846" y="529"/>
                    </a:cxn>
                    <a:cxn ang="0">
                      <a:pos x="755" y="211"/>
                    </a:cxn>
                    <a:cxn ang="0">
                      <a:pos x="619" y="30"/>
                    </a:cxn>
                    <a:cxn ang="0">
                      <a:pos x="347" y="30"/>
                    </a:cxn>
                  </a:cxnLst>
                  <a:rect l="0" t="0" r="r" b="b"/>
                  <a:pathLst>
                    <a:path w="891" h="626">
                      <a:moveTo>
                        <a:pt x="438" y="30"/>
                      </a:moveTo>
                      <a:cubicBezTo>
                        <a:pt x="369" y="22"/>
                        <a:pt x="301" y="15"/>
                        <a:pt x="256" y="30"/>
                      </a:cubicBezTo>
                      <a:cubicBezTo>
                        <a:pt x="211" y="45"/>
                        <a:pt x="204" y="67"/>
                        <a:pt x="166" y="120"/>
                      </a:cubicBezTo>
                      <a:cubicBezTo>
                        <a:pt x="128" y="173"/>
                        <a:pt x="45" y="271"/>
                        <a:pt x="30" y="347"/>
                      </a:cubicBezTo>
                      <a:cubicBezTo>
                        <a:pt x="15" y="423"/>
                        <a:pt x="0" y="529"/>
                        <a:pt x="75" y="574"/>
                      </a:cubicBezTo>
                      <a:cubicBezTo>
                        <a:pt x="150" y="619"/>
                        <a:pt x="355" y="626"/>
                        <a:pt x="483" y="619"/>
                      </a:cubicBezTo>
                      <a:cubicBezTo>
                        <a:pt x="611" y="612"/>
                        <a:pt x="801" y="597"/>
                        <a:pt x="846" y="529"/>
                      </a:cubicBezTo>
                      <a:cubicBezTo>
                        <a:pt x="891" y="461"/>
                        <a:pt x="793" y="294"/>
                        <a:pt x="755" y="211"/>
                      </a:cubicBezTo>
                      <a:cubicBezTo>
                        <a:pt x="717" y="128"/>
                        <a:pt x="687" y="60"/>
                        <a:pt x="619" y="30"/>
                      </a:cubicBezTo>
                      <a:cubicBezTo>
                        <a:pt x="551" y="0"/>
                        <a:pt x="449" y="15"/>
                        <a:pt x="347" y="30"/>
                      </a:cubicBezTo>
                    </a:path>
                  </a:pathLst>
                </a:custGeom>
                <a:solidFill>
                  <a:srgbClr val="009900"/>
                </a:solidFill>
                <a:ln w="9525" cap="flat" cmpd="sng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wrap="none" lIns="3600" tIns="0" rIns="3600" bIns="0"/>
                <a:lstStyle/>
                <a:p>
                  <a:endParaRPr lang="cs-CZ"/>
                </a:p>
              </p:txBody>
            </p:sp>
            <p:sp>
              <p:nvSpPr>
                <p:cNvPr id="81918" name="Arc 1022"/>
                <p:cNvSpPr>
                  <a:spLocks/>
                </p:cNvSpPr>
                <p:nvPr/>
              </p:nvSpPr>
              <p:spPr bwMode="auto">
                <a:xfrm flipH="1">
                  <a:off x="2001" y="1933"/>
                  <a:ext cx="113" cy="142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cs-CZ"/>
                    <a:t>E</a:t>
                  </a:r>
                </a:p>
              </p:txBody>
            </p:sp>
            <p:sp>
              <p:nvSpPr>
                <p:cNvPr id="81919" name="Arc 1023"/>
                <p:cNvSpPr>
                  <a:spLocks/>
                </p:cNvSpPr>
                <p:nvPr/>
              </p:nvSpPr>
              <p:spPr bwMode="auto">
                <a:xfrm flipH="1">
                  <a:off x="2114" y="1933"/>
                  <a:ext cx="113" cy="142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cs-CZ"/>
                    <a:t>P</a:t>
                  </a:r>
                </a:p>
              </p:txBody>
            </p:sp>
            <p:sp>
              <p:nvSpPr>
                <p:cNvPr id="83968" name="Arc 1024"/>
                <p:cNvSpPr>
                  <a:spLocks/>
                </p:cNvSpPr>
                <p:nvPr/>
              </p:nvSpPr>
              <p:spPr bwMode="auto">
                <a:xfrm flipH="1">
                  <a:off x="2227" y="1933"/>
                  <a:ext cx="113" cy="142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cs-CZ"/>
                    <a:t>A</a:t>
                  </a:r>
                </a:p>
              </p:txBody>
            </p:sp>
          </p:grpSp>
          <p:grpSp>
            <p:nvGrpSpPr>
              <p:cNvPr id="83984" name="Group 1025"/>
              <p:cNvGrpSpPr>
                <a:grpSpLocks/>
              </p:cNvGrpSpPr>
              <p:nvPr/>
            </p:nvGrpSpPr>
            <p:grpSpPr bwMode="auto">
              <a:xfrm>
                <a:off x="957" y="2845"/>
                <a:ext cx="477" cy="183"/>
                <a:chOff x="797" y="355"/>
                <a:chExt cx="477" cy="183"/>
              </a:xfrm>
            </p:grpSpPr>
            <p:sp>
              <p:nvSpPr>
                <p:cNvPr id="83970" name="AutoShape 1026"/>
                <p:cNvSpPr>
                  <a:spLocks noChangeAspect="1" noChangeArrowheads="1"/>
                </p:cNvSpPr>
                <p:nvPr/>
              </p:nvSpPr>
              <p:spPr bwMode="auto">
                <a:xfrm>
                  <a:off x="797" y="360"/>
                  <a:ext cx="477" cy="178"/>
                </a:xfrm>
                <a:prstGeom prst="roundRect">
                  <a:avLst>
                    <a:gd name="adj" fmla="val 43171"/>
                  </a:avLst>
                </a:prstGeom>
                <a:solidFill>
                  <a:srgbClr val="00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3600" tIns="0" rIns="3600" bIns="0" anchor="ctr"/>
                <a:lstStyle/>
                <a:p>
                  <a:endParaRPr lang="cs-CZ"/>
                </a:p>
              </p:txBody>
            </p:sp>
            <p:sp>
              <p:nvSpPr>
                <p:cNvPr id="83971" name="Arc 1027"/>
                <p:cNvSpPr>
                  <a:spLocks/>
                </p:cNvSpPr>
                <p:nvPr/>
              </p:nvSpPr>
              <p:spPr bwMode="auto">
                <a:xfrm rot="10800000" flipH="1">
                  <a:off x="867" y="355"/>
                  <a:ext cx="113" cy="56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3972" name="Arc 1028"/>
                <p:cNvSpPr>
                  <a:spLocks/>
                </p:cNvSpPr>
                <p:nvPr/>
              </p:nvSpPr>
              <p:spPr bwMode="auto">
                <a:xfrm rot="10800000" flipH="1">
                  <a:off x="980" y="355"/>
                  <a:ext cx="113" cy="71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3973" name="Arc 1029"/>
                <p:cNvSpPr>
                  <a:spLocks/>
                </p:cNvSpPr>
                <p:nvPr/>
              </p:nvSpPr>
              <p:spPr bwMode="auto">
                <a:xfrm rot="10800000" flipH="1">
                  <a:off x="1093" y="355"/>
                  <a:ext cx="113" cy="71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</p:grpSp>
        <p:sp>
          <p:nvSpPr>
            <p:cNvPr id="81339" name="Rectangle 443"/>
            <p:cNvSpPr>
              <a:spLocks noChangeAspect="1" noChangeArrowheads="1"/>
            </p:cNvSpPr>
            <p:nvPr/>
          </p:nvSpPr>
          <p:spPr bwMode="auto">
            <a:xfrm>
              <a:off x="4043" y="1734"/>
              <a:ext cx="1673" cy="85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3600" tIns="0" rIns="3600" bIns="0" anchor="ctr"/>
            <a:lstStyle/>
            <a:p>
              <a:pPr algn="ctr" defTabSz="4176713"/>
              <a:endParaRPr lang="en-US" sz="1000" b="0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83989" name="Group 1008"/>
            <p:cNvGrpSpPr>
              <a:grpSpLocks/>
            </p:cNvGrpSpPr>
            <p:nvPr/>
          </p:nvGrpSpPr>
          <p:grpSpPr bwMode="auto">
            <a:xfrm>
              <a:off x="4676" y="2057"/>
              <a:ext cx="482" cy="443"/>
              <a:chOff x="952" y="2585"/>
              <a:chExt cx="482" cy="443"/>
            </a:xfrm>
          </p:grpSpPr>
          <p:grpSp>
            <p:nvGrpSpPr>
              <p:cNvPr id="83990" name="Group 1009"/>
              <p:cNvGrpSpPr>
                <a:grpSpLocks/>
              </p:cNvGrpSpPr>
              <p:nvPr/>
            </p:nvGrpSpPr>
            <p:grpSpPr bwMode="auto">
              <a:xfrm>
                <a:off x="952" y="2585"/>
                <a:ext cx="476" cy="283"/>
                <a:chOff x="1927" y="1792"/>
                <a:chExt cx="476" cy="283"/>
              </a:xfrm>
            </p:grpSpPr>
            <p:sp>
              <p:nvSpPr>
                <p:cNvPr id="81906" name="Freeform 1010"/>
                <p:cNvSpPr>
                  <a:spLocks noChangeAspect="1"/>
                </p:cNvSpPr>
                <p:nvPr/>
              </p:nvSpPr>
              <p:spPr bwMode="auto">
                <a:xfrm>
                  <a:off x="1927" y="1792"/>
                  <a:ext cx="476" cy="269"/>
                </a:xfrm>
                <a:custGeom>
                  <a:avLst/>
                  <a:gdLst/>
                  <a:ahLst/>
                  <a:cxnLst>
                    <a:cxn ang="0">
                      <a:pos x="438" y="30"/>
                    </a:cxn>
                    <a:cxn ang="0">
                      <a:pos x="256" y="30"/>
                    </a:cxn>
                    <a:cxn ang="0">
                      <a:pos x="166" y="120"/>
                    </a:cxn>
                    <a:cxn ang="0">
                      <a:pos x="30" y="347"/>
                    </a:cxn>
                    <a:cxn ang="0">
                      <a:pos x="75" y="574"/>
                    </a:cxn>
                    <a:cxn ang="0">
                      <a:pos x="483" y="619"/>
                    </a:cxn>
                    <a:cxn ang="0">
                      <a:pos x="846" y="529"/>
                    </a:cxn>
                    <a:cxn ang="0">
                      <a:pos x="755" y="211"/>
                    </a:cxn>
                    <a:cxn ang="0">
                      <a:pos x="619" y="30"/>
                    </a:cxn>
                    <a:cxn ang="0">
                      <a:pos x="347" y="30"/>
                    </a:cxn>
                  </a:cxnLst>
                  <a:rect l="0" t="0" r="r" b="b"/>
                  <a:pathLst>
                    <a:path w="891" h="626">
                      <a:moveTo>
                        <a:pt x="438" y="30"/>
                      </a:moveTo>
                      <a:cubicBezTo>
                        <a:pt x="369" y="22"/>
                        <a:pt x="301" y="15"/>
                        <a:pt x="256" y="30"/>
                      </a:cubicBezTo>
                      <a:cubicBezTo>
                        <a:pt x="211" y="45"/>
                        <a:pt x="204" y="67"/>
                        <a:pt x="166" y="120"/>
                      </a:cubicBezTo>
                      <a:cubicBezTo>
                        <a:pt x="128" y="173"/>
                        <a:pt x="45" y="271"/>
                        <a:pt x="30" y="347"/>
                      </a:cubicBezTo>
                      <a:cubicBezTo>
                        <a:pt x="15" y="423"/>
                        <a:pt x="0" y="529"/>
                        <a:pt x="75" y="574"/>
                      </a:cubicBezTo>
                      <a:cubicBezTo>
                        <a:pt x="150" y="619"/>
                        <a:pt x="355" y="626"/>
                        <a:pt x="483" y="619"/>
                      </a:cubicBezTo>
                      <a:cubicBezTo>
                        <a:pt x="611" y="612"/>
                        <a:pt x="801" y="597"/>
                        <a:pt x="846" y="529"/>
                      </a:cubicBezTo>
                      <a:cubicBezTo>
                        <a:pt x="891" y="461"/>
                        <a:pt x="793" y="294"/>
                        <a:pt x="755" y="211"/>
                      </a:cubicBezTo>
                      <a:cubicBezTo>
                        <a:pt x="717" y="128"/>
                        <a:pt x="687" y="60"/>
                        <a:pt x="619" y="30"/>
                      </a:cubicBezTo>
                      <a:cubicBezTo>
                        <a:pt x="551" y="0"/>
                        <a:pt x="449" y="15"/>
                        <a:pt x="347" y="30"/>
                      </a:cubicBezTo>
                    </a:path>
                  </a:pathLst>
                </a:custGeom>
                <a:solidFill>
                  <a:srgbClr val="009900"/>
                </a:solidFill>
                <a:ln w="9525" cap="flat" cmpd="sng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wrap="none" lIns="3600" tIns="0" rIns="3600" bIns="0"/>
                <a:lstStyle/>
                <a:p>
                  <a:endParaRPr lang="cs-CZ"/>
                </a:p>
              </p:txBody>
            </p:sp>
            <p:sp>
              <p:nvSpPr>
                <p:cNvPr id="81907" name="Arc 1011"/>
                <p:cNvSpPr>
                  <a:spLocks/>
                </p:cNvSpPr>
                <p:nvPr/>
              </p:nvSpPr>
              <p:spPr bwMode="auto">
                <a:xfrm flipH="1">
                  <a:off x="2001" y="1933"/>
                  <a:ext cx="113" cy="142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cs-CZ"/>
                    <a:t>E</a:t>
                  </a:r>
                </a:p>
              </p:txBody>
            </p:sp>
            <p:sp>
              <p:nvSpPr>
                <p:cNvPr id="81908" name="Arc 1012"/>
                <p:cNvSpPr>
                  <a:spLocks/>
                </p:cNvSpPr>
                <p:nvPr/>
              </p:nvSpPr>
              <p:spPr bwMode="auto">
                <a:xfrm flipH="1">
                  <a:off x="2114" y="1933"/>
                  <a:ext cx="113" cy="142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cs-CZ"/>
                    <a:t>P</a:t>
                  </a:r>
                </a:p>
              </p:txBody>
            </p:sp>
            <p:sp>
              <p:nvSpPr>
                <p:cNvPr id="81909" name="Arc 1013"/>
                <p:cNvSpPr>
                  <a:spLocks/>
                </p:cNvSpPr>
                <p:nvPr/>
              </p:nvSpPr>
              <p:spPr bwMode="auto">
                <a:xfrm flipH="1">
                  <a:off x="2227" y="1933"/>
                  <a:ext cx="113" cy="142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cs-CZ"/>
                    <a:t>A</a:t>
                  </a:r>
                </a:p>
              </p:txBody>
            </p:sp>
          </p:grpSp>
          <p:grpSp>
            <p:nvGrpSpPr>
              <p:cNvPr id="83995" name="Group 1014"/>
              <p:cNvGrpSpPr>
                <a:grpSpLocks/>
              </p:cNvGrpSpPr>
              <p:nvPr/>
            </p:nvGrpSpPr>
            <p:grpSpPr bwMode="auto">
              <a:xfrm>
                <a:off x="957" y="2845"/>
                <a:ext cx="477" cy="183"/>
                <a:chOff x="797" y="355"/>
                <a:chExt cx="477" cy="183"/>
              </a:xfrm>
            </p:grpSpPr>
            <p:sp>
              <p:nvSpPr>
                <p:cNvPr id="81911" name="AutoShape 1015"/>
                <p:cNvSpPr>
                  <a:spLocks noChangeAspect="1" noChangeArrowheads="1"/>
                </p:cNvSpPr>
                <p:nvPr/>
              </p:nvSpPr>
              <p:spPr bwMode="auto">
                <a:xfrm>
                  <a:off x="797" y="360"/>
                  <a:ext cx="477" cy="178"/>
                </a:xfrm>
                <a:prstGeom prst="roundRect">
                  <a:avLst>
                    <a:gd name="adj" fmla="val 43171"/>
                  </a:avLst>
                </a:prstGeom>
                <a:solidFill>
                  <a:srgbClr val="00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3600" tIns="0" rIns="3600" bIns="0" anchor="ctr"/>
                <a:lstStyle/>
                <a:p>
                  <a:endParaRPr lang="cs-CZ"/>
                </a:p>
              </p:txBody>
            </p:sp>
            <p:sp>
              <p:nvSpPr>
                <p:cNvPr id="81912" name="Arc 1016"/>
                <p:cNvSpPr>
                  <a:spLocks/>
                </p:cNvSpPr>
                <p:nvPr/>
              </p:nvSpPr>
              <p:spPr bwMode="auto">
                <a:xfrm rot="10800000" flipH="1">
                  <a:off x="867" y="355"/>
                  <a:ext cx="113" cy="56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1913" name="Arc 1017"/>
                <p:cNvSpPr>
                  <a:spLocks/>
                </p:cNvSpPr>
                <p:nvPr/>
              </p:nvSpPr>
              <p:spPr bwMode="auto">
                <a:xfrm rot="10800000" flipH="1">
                  <a:off x="980" y="355"/>
                  <a:ext cx="113" cy="71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1914" name="Arc 1018"/>
                <p:cNvSpPr>
                  <a:spLocks/>
                </p:cNvSpPr>
                <p:nvPr/>
              </p:nvSpPr>
              <p:spPr bwMode="auto">
                <a:xfrm rot="10800000" flipH="1">
                  <a:off x="1093" y="355"/>
                  <a:ext cx="113" cy="71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</p:grpSp>
        <p:sp>
          <p:nvSpPr>
            <p:cNvPr id="81338" name="Rectangle 442"/>
            <p:cNvSpPr>
              <a:spLocks noChangeAspect="1" noChangeArrowheads="1"/>
            </p:cNvSpPr>
            <p:nvPr/>
          </p:nvSpPr>
          <p:spPr bwMode="auto">
            <a:xfrm>
              <a:off x="4043" y="884"/>
              <a:ext cx="1673" cy="85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3600" tIns="0" rIns="3600" bIns="0" anchor="ctr"/>
            <a:lstStyle/>
            <a:p>
              <a:pPr algn="ctr" defTabSz="4176713"/>
              <a:endParaRPr lang="en-US" sz="1000" b="0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81760" name="Group 957"/>
            <p:cNvGrpSpPr>
              <a:grpSpLocks/>
            </p:cNvGrpSpPr>
            <p:nvPr/>
          </p:nvGrpSpPr>
          <p:grpSpPr bwMode="auto">
            <a:xfrm>
              <a:off x="4695" y="1168"/>
              <a:ext cx="482" cy="443"/>
              <a:chOff x="952" y="2585"/>
              <a:chExt cx="482" cy="443"/>
            </a:xfrm>
          </p:grpSpPr>
          <p:grpSp>
            <p:nvGrpSpPr>
              <p:cNvPr id="81761" name="Group 958"/>
              <p:cNvGrpSpPr>
                <a:grpSpLocks/>
              </p:cNvGrpSpPr>
              <p:nvPr/>
            </p:nvGrpSpPr>
            <p:grpSpPr bwMode="auto">
              <a:xfrm>
                <a:off x="952" y="2585"/>
                <a:ext cx="476" cy="283"/>
                <a:chOff x="1927" y="1792"/>
                <a:chExt cx="476" cy="283"/>
              </a:xfrm>
            </p:grpSpPr>
            <p:sp>
              <p:nvSpPr>
                <p:cNvPr id="81855" name="Freeform 959"/>
                <p:cNvSpPr>
                  <a:spLocks noChangeAspect="1"/>
                </p:cNvSpPr>
                <p:nvPr/>
              </p:nvSpPr>
              <p:spPr bwMode="auto">
                <a:xfrm>
                  <a:off x="1927" y="1792"/>
                  <a:ext cx="476" cy="269"/>
                </a:xfrm>
                <a:custGeom>
                  <a:avLst/>
                  <a:gdLst/>
                  <a:ahLst/>
                  <a:cxnLst>
                    <a:cxn ang="0">
                      <a:pos x="438" y="30"/>
                    </a:cxn>
                    <a:cxn ang="0">
                      <a:pos x="256" y="30"/>
                    </a:cxn>
                    <a:cxn ang="0">
                      <a:pos x="166" y="120"/>
                    </a:cxn>
                    <a:cxn ang="0">
                      <a:pos x="30" y="347"/>
                    </a:cxn>
                    <a:cxn ang="0">
                      <a:pos x="75" y="574"/>
                    </a:cxn>
                    <a:cxn ang="0">
                      <a:pos x="483" y="619"/>
                    </a:cxn>
                    <a:cxn ang="0">
                      <a:pos x="846" y="529"/>
                    </a:cxn>
                    <a:cxn ang="0">
                      <a:pos x="755" y="211"/>
                    </a:cxn>
                    <a:cxn ang="0">
                      <a:pos x="619" y="30"/>
                    </a:cxn>
                    <a:cxn ang="0">
                      <a:pos x="347" y="30"/>
                    </a:cxn>
                  </a:cxnLst>
                  <a:rect l="0" t="0" r="r" b="b"/>
                  <a:pathLst>
                    <a:path w="891" h="626">
                      <a:moveTo>
                        <a:pt x="438" y="30"/>
                      </a:moveTo>
                      <a:cubicBezTo>
                        <a:pt x="369" y="22"/>
                        <a:pt x="301" y="15"/>
                        <a:pt x="256" y="30"/>
                      </a:cubicBezTo>
                      <a:cubicBezTo>
                        <a:pt x="211" y="45"/>
                        <a:pt x="204" y="67"/>
                        <a:pt x="166" y="120"/>
                      </a:cubicBezTo>
                      <a:cubicBezTo>
                        <a:pt x="128" y="173"/>
                        <a:pt x="45" y="271"/>
                        <a:pt x="30" y="347"/>
                      </a:cubicBezTo>
                      <a:cubicBezTo>
                        <a:pt x="15" y="423"/>
                        <a:pt x="0" y="529"/>
                        <a:pt x="75" y="574"/>
                      </a:cubicBezTo>
                      <a:cubicBezTo>
                        <a:pt x="150" y="619"/>
                        <a:pt x="355" y="626"/>
                        <a:pt x="483" y="619"/>
                      </a:cubicBezTo>
                      <a:cubicBezTo>
                        <a:pt x="611" y="612"/>
                        <a:pt x="801" y="597"/>
                        <a:pt x="846" y="529"/>
                      </a:cubicBezTo>
                      <a:cubicBezTo>
                        <a:pt x="891" y="461"/>
                        <a:pt x="793" y="294"/>
                        <a:pt x="755" y="211"/>
                      </a:cubicBezTo>
                      <a:cubicBezTo>
                        <a:pt x="717" y="128"/>
                        <a:pt x="687" y="60"/>
                        <a:pt x="619" y="30"/>
                      </a:cubicBezTo>
                      <a:cubicBezTo>
                        <a:pt x="551" y="0"/>
                        <a:pt x="449" y="15"/>
                        <a:pt x="347" y="30"/>
                      </a:cubicBezTo>
                    </a:path>
                  </a:pathLst>
                </a:custGeom>
                <a:solidFill>
                  <a:srgbClr val="009900"/>
                </a:solidFill>
                <a:ln w="9525" cap="flat" cmpd="sng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wrap="none" lIns="3600" tIns="0" rIns="3600" bIns="0"/>
                <a:lstStyle/>
                <a:p>
                  <a:endParaRPr lang="cs-CZ"/>
                </a:p>
              </p:txBody>
            </p:sp>
            <p:sp>
              <p:nvSpPr>
                <p:cNvPr id="81856" name="Arc 960"/>
                <p:cNvSpPr>
                  <a:spLocks/>
                </p:cNvSpPr>
                <p:nvPr/>
              </p:nvSpPr>
              <p:spPr bwMode="auto">
                <a:xfrm flipH="1">
                  <a:off x="2001" y="1933"/>
                  <a:ext cx="113" cy="142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cs-CZ"/>
                    <a:t>E</a:t>
                  </a:r>
                </a:p>
              </p:txBody>
            </p:sp>
            <p:sp>
              <p:nvSpPr>
                <p:cNvPr id="81857" name="Arc 961"/>
                <p:cNvSpPr>
                  <a:spLocks/>
                </p:cNvSpPr>
                <p:nvPr/>
              </p:nvSpPr>
              <p:spPr bwMode="auto">
                <a:xfrm flipH="1">
                  <a:off x="2114" y="1933"/>
                  <a:ext cx="113" cy="142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cs-CZ"/>
                    <a:t>P</a:t>
                  </a:r>
                </a:p>
              </p:txBody>
            </p:sp>
            <p:sp>
              <p:nvSpPr>
                <p:cNvPr id="81858" name="Arc 962"/>
                <p:cNvSpPr>
                  <a:spLocks/>
                </p:cNvSpPr>
                <p:nvPr/>
              </p:nvSpPr>
              <p:spPr bwMode="auto">
                <a:xfrm flipH="1">
                  <a:off x="2227" y="1933"/>
                  <a:ext cx="113" cy="142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cs-CZ"/>
                    <a:t>A</a:t>
                  </a:r>
                </a:p>
              </p:txBody>
            </p:sp>
          </p:grpSp>
          <p:grpSp>
            <p:nvGrpSpPr>
              <p:cNvPr id="81762" name="Group 963"/>
              <p:cNvGrpSpPr>
                <a:grpSpLocks/>
              </p:cNvGrpSpPr>
              <p:nvPr/>
            </p:nvGrpSpPr>
            <p:grpSpPr bwMode="auto">
              <a:xfrm>
                <a:off x="957" y="2845"/>
                <a:ext cx="477" cy="183"/>
                <a:chOff x="797" y="355"/>
                <a:chExt cx="477" cy="183"/>
              </a:xfrm>
            </p:grpSpPr>
            <p:sp>
              <p:nvSpPr>
                <p:cNvPr id="81860" name="AutoShape 964"/>
                <p:cNvSpPr>
                  <a:spLocks noChangeAspect="1" noChangeArrowheads="1"/>
                </p:cNvSpPr>
                <p:nvPr/>
              </p:nvSpPr>
              <p:spPr bwMode="auto">
                <a:xfrm>
                  <a:off x="797" y="360"/>
                  <a:ext cx="477" cy="178"/>
                </a:xfrm>
                <a:prstGeom prst="roundRect">
                  <a:avLst>
                    <a:gd name="adj" fmla="val 43171"/>
                  </a:avLst>
                </a:prstGeom>
                <a:solidFill>
                  <a:srgbClr val="00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3600" tIns="0" rIns="3600" bIns="0" anchor="ctr"/>
                <a:lstStyle/>
                <a:p>
                  <a:endParaRPr lang="cs-CZ"/>
                </a:p>
              </p:txBody>
            </p:sp>
            <p:sp>
              <p:nvSpPr>
                <p:cNvPr id="81861" name="Arc 965"/>
                <p:cNvSpPr>
                  <a:spLocks/>
                </p:cNvSpPr>
                <p:nvPr/>
              </p:nvSpPr>
              <p:spPr bwMode="auto">
                <a:xfrm rot="10800000" flipH="1">
                  <a:off x="867" y="355"/>
                  <a:ext cx="113" cy="56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1862" name="Arc 966"/>
                <p:cNvSpPr>
                  <a:spLocks/>
                </p:cNvSpPr>
                <p:nvPr/>
              </p:nvSpPr>
              <p:spPr bwMode="auto">
                <a:xfrm rot="10800000" flipH="1">
                  <a:off x="980" y="355"/>
                  <a:ext cx="113" cy="71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1863" name="Arc 967"/>
                <p:cNvSpPr>
                  <a:spLocks/>
                </p:cNvSpPr>
                <p:nvPr/>
              </p:nvSpPr>
              <p:spPr bwMode="auto">
                <a:xfrm rot="10800000" flipH="1">
                  <a:off x="1093" y="355"/>
                  <a:ext cx="113" cy="71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</p:grpSp>
        <p:sp>
          <p:nvSpPr>
            <p:cNvPr id="81337" name="Rectangle 441"/>
            <p:cNvSpPr>
              <a:spLocks noChangeAspect="1" noChangeArrowheads="1"/>
            </p:cNvSpPr>
            <p:nvPr/>
          </p:nvSpPr>
          <p:spPr bwMode="auto">
            <a:xfrm>
              <a:off x="4043" y="27"/>
              <a:ext cx="1673" cy="85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3600" tIns="0" rIns="3600" bIns="0" anchor="ctr"/>
            <a:lstStyle/>
            <a:p>
              <a:pPr algn="ctr" defTabSz="4176713"/>
              <a:endParaRPr lang="en-US" sz="1000" b="0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81767" name="Group 944"/>
            <p:cNvGrpSpPr>
              <a:grpSpLocks/>
            </p:cNvGrpSpPr>
            <p:nvPr/>
          </p:nvGrpSpPr>
          <p:grpSpPr bwMode="auto">
            <a:xfrm>
              <a:off x="4695" y="374"/>
              <a:ext cx="482" cy="443"/>
              <a:chOff x="952" y="2585"/>
              <a:chExt cx="482" cy="443"/>
            </a:xfrm>
          </p:grpSpPr>
          <p:grpSp>
            <p:nvGrpSpPr>
              <p:cNvPr id="81772" name="Group 945"/>
              <p:cNvGrpSpPr>
                <a:grpSpLocks/>
              </p:cNvGrpSpPr>
              <p:nvPr/>
            </p:nvGrpSpPr>
            <p:grpSpPr bwMode="auto">
              <a:xfrm>
                <a:off x="952" y="2585"/>
                <a:ext cx="476" cy="283"/>
                <a:chOff x="1927" y="1792"/>
                <a:chExt cx="476" cy="283"/>
              </a:xfrm>
            </p:grpSpPr>
            <p:sp>
              <p:nvSpPr>
                <p:cNvPr id="81842" name="Freeform 946"/>
                <p:cNvSpPr>
                  <a:spLocks noChangeAspect="1"/>
                </p:cNvSpPr>
                <p:nvPr/>
              </p:nvSpPr>
              <p:spPr bwMode="auto">
                <a:xfrm>
                  <a:off x="1927" y="1792"/>
                  <a:ext cx="476" cy="269"/>
                </a:xfrm>
                <a:custGeom>
                  <a:avLst/>
                  <a:gdLst/>
                  <a:ahLst/>
                  <a:cxnLst>
                    <a:cxn ang="0">
                      <a:pos x="438" y="30"/>
                    </a:cxn>
                    <a:cxn ang="0">
                      <a:pos x="256" y="30"/>
                    </a:cxn>
                    <a:cxn ang="0">
                      <a:pos x="166" y="120"/>
                    </a:cxn>
                    <a:cxn ang="0">
                      <a:pos x="30" y="347"/>
                    </a:cxn>
                    <a:cxn ang="0">
                      <a:pos x="75" y="574"/>
                    </a:cxn>
                    <a:cxn ang="0">
                      <a:pos x="483" y="619"/>
                    </a:cxn>
                    <a:cxn ang="0">
                      <a:pos x="846" y="529"/>
                    </a:cxn>
                    <a:cxn ang="0">
                      <a:pos x="755" y="211"/>
                    </a:cxn>
                    <a:cxn ang="0">
                      <a:pos x="619" y="30"/>
                    </a:cxn>
                    <a:cxn ang="0">
                      <a:pos x="347" y="30"/>
                    </a:cxn>
                  </a:cxnLst>
                  <a:rect l="0" t="0" r="r" b="b"/>
                  <a:pathLst>
                    <a:path w="891" h="626">
                      <a:moveTo>
                        <a:pt x="438" y="30"/>
                      </a:moveTo>
                      <a:cubicBezTo>
                        <a:pt x="369" y="22"/>
                        <a:pt x="301" y="15"/>
                        <a:pt x="256" y="30"/>
                      </a:cubicBezTo>
                      <a:cubicBezTo>
                        <a:pt x="211" y="45"/>
                        <a:pt x="204" y="67"/>
                        <a:pt x="166" y="120"/>
                      </a:cubicBezTo>
                      <a:cubicBezTo>
                        <a:pt x="128" y="173"/>
                        <a:pt x="45" y="271"/>
                        <a:pt x="30" y="347"/>
                      </a:cubicBezTo>
                      <a:cubicBezTo>
                        <a:pt x="15" y="423"/>
                        <a:pt x="0" y="529"/>
                        <a:pt x="75" y="574"/>
                      </a:cubicBezTo>
                      <a:cubicBezTo>
                        <a:pt x="150" y="619"/>
                        <a:pt x="355" y="626"/>
                        <a:pt x="483" y="619"/>
                      </a:cubicBezTo>
                      <a:cubicBezTo>
                        <a:pt x="611" y="612"/>
                        <a:pt x="801" y="597"/>
                        <a:pt x="846" y="529"/>
                      </a:cubicBezTo>
                      <a:cubicBezTo>
                        <a:pt x="891" y="461"/>
                        <a:pt x="793" y="294"/>
                        <a:pt x="755" y="211"/>
                      </a:cubicBezTo>
                      <a:cubicBezTo>
                        <a:pt x="717" y="128"/>
                        <a:pt x="687" y="60"/>
                        <a:pt x="619" y="30"/>
                      </a:cubicBezTo>
                      <a:cubicBezTo>
                        <a:pt x="551" y="0"/>
                        <a:pt x="449" y="15"/>
                        <a:pt x="347" y="30"/>
                      </a:cubicBezTo>
                    </a:path>
                  </a:pathLst>
                </a:custGeom>
                <a:solidFill>
                  <a:srgbClr val="009900"/>
                </a:solidFill>
                <a:ln w="9525" cap="flat" cmpd="sng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wrap="none" lIns="3600" tIns="0" rIns="3600" bIns="0"/>
                <a:lstStyle/>
                <a:p>
                  <a:endParaRPr lang="cs-CZ"/>
                </a:p>
              </p:txBody>
            </p:sp>
            <p:sp>
              <p:nvSpPr>
                <p:cNvPr id="81843" name="Arc 947"/>
                <p:cNvSpPr>
                  <a:spLocks/>
                </p:cNvSpPr>
                <p:nvPr/>
              </p:nvSpPr>
              <p:spPr bwMode="auto">
                <a:xfrm flipH="1">
                  <a:off x="2001" y="1933"/>
                  <a:ext cx="113" cy="142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cs-CZ"/>
                    <a:t>E</a:t>
                  </a:r>
                </a:p>
              </p:txBody>
            </p:sp>
            <p:sp>
              <p:nvSpPr>
                <p:cNvPr id="81844" name="Arc 948"/>
                <p:cNvSpPr>
                  <a:spLocks/>
                </p:cNvSpPr>
                <p:nvPr/>
              </p:nvSpPr>
              <p:spPr bwMode="auto">
                <a:xfrm flipH="1">
                  <a:off x="2114" y="1933"/>
                  <a:ext cx="113" cy="142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cs-CZ"/>
                    <a:t>P</a:t>
                  </a:r>
                </a:p>
              </p:txBody>
            </p:sp>
            <p:sp>
              <p:nvSpPr>
                <p:cNvPr id="81845" name="Arc 949"/>
                <p:cNvSpPr>
                  <a:spLocks/>
                </p:cNvSpPr>
                <p:nvPr/>
              </p:nvSpPr>
              <p:spPr bwMode="auto">
                <a:xfrm flipH="1">
                  <a:off x="2227" y="1933"/>
                  <a:ext cx="113" cy="142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cs-CZ"/>
                    <a:t>A</a:t>
                  </a:r>
                </a:p>
              </p:txBody>
            </p:sp>
          </p:grpSp>
          <p:grpSp>
            <p:nvGrpSpPr>
              <p:cNvPr id="81773" name="Group 950"/>
              <p:cNvGrpSpPr>
                <a:grpSpLocks/>
              </p:cNvGrpSpPr>
              <p:nvPr/>
            </p:nvGrpSpPr>
            <p:grpSpPr bwMode="auto">
              <a:xfrm>
                <a:off x="957" y="2845"/>
                <a:ext cx="477" cy="183"/>
                <a:chOff x="797" y="355"/>
                <a:chExt cx="477" cy="183"/>
              </a:xfrm>
            </p:grpSpPr>
            <p:sp>
              <p:nvSpPr>
                <p:cNvPr id="81847" name="AutoShape 951"/>
                <p:cNvSpPr>
                  <a:spLocks noChangeAspect="1" noChangeArrowheads="1"/>
                </p:cNvSpPr>
                <p:nvPr/>
              </p:nvSpPr>
              <p:spPr bwMode="auto">
                <a:xfrm>
                  <a:off x="797" y="360"/>
                  <a:ext cx="477" cy="178"/>
                </a:xfrm>
                <a:prstGeom prst="roundRect">
                  <a:avLst>
                    <a:gd name="adj" fmla="val 43171"/>
                  </a:avLst>
                </a:prstGeom>
                <a:solidFill>
                  <a:srgbClr val="00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3600" tIns="0" rIns="3600" bIns="0" anchor="ctr"/>
                <a:lstStyle/>
                <a:p>
                  <a:endParaRPr lang="cs-CZ"/>
                </a:p>
              </p:txBody>
            </p:sp>
            <p:sp>
              <p:nvSpPr>
                <p:cNvPr id="81848" name="Arc 952"/>
                <p:cNvSpPr>
                  <a:spLocks/>
                </p:cNvSpPr>
                <p:nvPr/>
              </p:nvSpPr>
              <p:spPr bwMode="auto">
                <a:xfrm rot="10800000" flipH="1">
                  <a:off x="867" y="355"/>
                  <a:ext cx="113" cy="56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1849" name="Arc 953"/>
                <p:cNvSpPr>
                  <a:spLocks/>
                </p:cNvSpPr>
                <p:nvPr/>
              </p:nvSpPr>
              <p:spPr bwMode="auto">
                <a:xfrm rot="10800000" flipH="1">
                  <a:off x="980" y="355"/>
                  <a:ext cx="113" cy="71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1850" name="Arc 954"/>
                <p:cNvSpPr>
                  <a:spLocks/>
                </p:cNvSpPr>
                <p:nvPr/>
              </p:nvSpPr>
              <p:spPr bwMode="auto">
                <a:xfrm rot="10800000" flipH="1">
                  <a:off x="1093" y="355"/>
                  <a:ext cx="113" cy="71"/>
                </a:xfrm>
                <a:custGeom>
                  <a:avLst/>
                  <a:gdLst>
                    <a:gd name="G0" fmla="+- 21597 0 0"/>
                    <a:gd name="G1" fmla="+- 21600 0 0"/>
                    <a:gd name="G2" fmla="+- 21600 0 0"/>
                    <a:gd name="T0" fmla="*/ 0 w 43197"/>
                    <a:gd name="T1" fmla="*/ 21219 h 21600"/>
                    <a:gd name="T2" fmla="*/ 43197 w 43197"/>
                    <a:gd name="T3" fmla="*/ 21600 h 21600"/>
                    <a:gd name="T4" fmla="*/ 21597 w 4319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7" h="21600" fill="none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</a:path>
                    <a:path w="43197" h="21600" stroke="0" extrusionOk="0">
                      <a:moveTo>
                        <a:pt x="0" y="21219"/>
                      </a:moveTo>
                      <a:cubicBezTo>
                        <a:pt x="208" y="9440"/>
                        <a:pt x="9816" y="-1"/>
                        <a:pt x="21597" y="0"/>
                      </a:cubicBezTo>
                      <a:cubicBezTo>
                        <a:pt x="33526" y="0"/>
                        <a:pt x="43197" y="9670"/>
                        <a:pt x="43197" y="21600"/>
                      </a:cubicBezTo>
                      <a:lnTo>
                        <a:pt x="21597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</p:grpSp>
        <p:sp>
          <p:nvSpPr>
            <p:cNvPr id="81341" name="Rectangle 445"/>
            <p:cNvSpPr>
              <a:spLocks noChangeAspect="1" noChangeArrowheads="1"/>
            </p:cNvSpPr>
            <p:nvPr/>
          </p:nvSpPr>
          <p:spPr bwMode="auto">
            <a:xfrm>
              <a:off x="4043" y="3436"/>
              <a:ext cx="1673" cy="85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4176713"/>
              <a:endParaRPr lang="en-US" sz="1000" b="0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81774" name="Group 422"/>
            <p:cNvGrpSpPr>
              <a:grpSpLocks noChangeAspect="1"/>
            </p:cNvGrpSpPr>
            <p:nvPr/>
          </p:nvGrpSpPr>
          <p:grpSpPr bwMode="auto">
            <a:xfrm>
              <a:off x="4877" y="468"/>
              <a:ext cx="136" cy="181"/>
              <a:chOff x="1156" y="2205"/>
              <a:chExt cx="274" cy="363"/>
            </a:xfrm>
          </p:grpSpPr>
          <p:sp>
            <p:nvSpPr>
              <p:cNvPr id="81319" name="AutoShape 423"/>
              <p:cNvSpPr>
                <a:spLocks noChangeAspect="1" noChangeArrowheads="1"/>
              </p:cNvSpPr>
              <p:nvPr/>
            </p:nvSpPr>
            <p:spPr bwMode="auto">
              <a:xfrm>
                <a:off x="1224" y="2205"/>
                <a:ext cx="136" cy="273"/>
              </a:xfrm>
              <a:prstGeom prst="roundRect">
                <a:avLst>
                  <a:gd name="adj" fmla="val 50000"/>
                </a:avLst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lIns="3600" tIns="0" rIns="3600" bIns="0" anchor="ctr"/>
              <a:lstStyle/>
              <a:p>
                <a:endParaRPr lang="cs-CZ"/>
              </a:p>
            </p:txBody>
          </p:sp>
          <p:sp>
            <p:nvSpPr>
              <p:cNvPr id="81320" name="AutoShape 424"/>
              <p:cNvSpPr>
                <a:spLocks noChangeAspect="1" noChangeArrowheads="1"/>
              </p:cNvSpPr>
              <p:nvPr/>
            </p:nvSpPr>
            <p:spPr bwMode="auto">
              <a:xfrm rot="16200000">
                <a:off x="1225" y="2318"/>
                <a:ext cx="136" cy="274"/>
              </a:xfrm>
              <a:prstGeom prst="roundRect">
                <a:avLst>
                  <a:gd name="adj" fmla="val 50000"/>
                </a:avLst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lIns="3600" tIns="0" rIns="3600" bIns="0" anchor="ctr"/>
              <a:lstStyle/>
              <a:p>
                <a:endParaRPr lang="cs-CZ"/>
              </a:p>
            </p:txBody>
          </p:sp>
          <p:sp>
            <p:nvSpPr>
              <p:cNvPr id="81321" name="Oval 425"/>
              <p:cNvSpPr>
                <a:spLocks noChangeAspect="1" noChangeArrowheads="1"/>
              </p:cNvSpPr>
              <p:nvPr/>
            </p:nvSpPr>
            <p:spPr bwMode="auto">
              <a:xfrm>
                <a:off x="1202" y="2523"/>
                <a:ext cx="45" cy="45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lIns="3600" tIns="0" rIns="3600" bIns="0" anchor="ctr"/>
              <a:lstStyle/>
              <a:p>
                <a:endParaRPr lang="cs-CZ"/>
              </a:p>
            </p:txBody>
          </p:sp>
          <p:sp>
            <p:nvSpPr>
              <p:cNvPr id="81322" name="Oval 426"/>
              <p:cNvSpPr>
                <a:spLocks noChangeAspect="1" noChangeArrowheads="1"/>
              </p:cNvSpPr>
              <p:nvPr/>
            </p:nvSpPr>
            <p:spPr bwMode="auto">
              <a:xfrm>
                <a:off x="1338" y="2523"/>
                <a:ext cx="45" cy="45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lIns="3600" tIns="0" rIns="3600" bIns="0" anchor="ctr"/>
              <a:lstStyle/>
              <a:p>
                <a:endParaRPr lang="cs-CZ"/>
              </a:p>
            </p:txBody>
          </p:sp>
          <p:sp>
            <p:nvSpPr>
              <p:cNvPr id="81323" name="Oval 427"/>
              <p:cNvSpPr>
                <a:spLocks noChangeAspect="1" noChangeArrowheads="1"/>
              </p:cNvSpPr>
              <p:nvPr/>
            </p:nvSpPr>
            <p:spPr bwMode="auto">
              <a:xfrm>
                <a:off x="1269" y="2523"/>
                <a:ext cx="45" cy="45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lIns="3600" tIns="0" rIns="3600" bIns="0" anchor="ctr"/>
              <a:lstStyle/>
              <a:p>
                <a:endParaRPr lang="cs-CZ"/>
              </a:p>
            </p:txBody>
          </p:sp>
        </p:grpSp>
        <p:sp>
          <p:nvSpPr>
            <p:cNvPr id="81324" name="Line 428"/>
            <p:cNvSpPr>
              <a:spLocks noChangeAspect="1" noChangeShapeType="1"/>
            </p:cNvSpPr>
            <p:nvPr/>
          </p:nvSpPr>
          <p:spPr bwMode="auto">
            <a:xfrm>
              <a:off x="4945" y="423"/>
              <a:ext cx="0" cy="45"/>
            </a:xfrm>
            <a:prstGeom prst="line">
              <a:avLst/>
            </a:prstGeom>
            <a:noFill/>
            <a:ln w="25400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lIns="3600" tIns="0" rIns="3600" bIns="0"/>
            <a:lstStyle/>
            <a:p>
              <a:endParaRPr lang="cs-CZ"/>
            </a:p>
          </p:txBody>
        </p:sp>
        <p:sp>
          <p:nvSpPr>
            <p:cNvPr id="81325" name="Oval 429"/>
            <p:cNvSpPr>
              <a:spLocks noChangeAspect="1" noChangeArrowheads="1"/>
            </p:cNvSpPr>
            <p:nvPr/>
          </p:nvSpPr>
          <p:spPr bwMode="auto">
            <a:xfrm>
              <a:off x="4887" y="323"/>
              <a:ext cx="113" cy="11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lIns="3600" tIns="0" rIns="3600" bIns="0" anchor="ctr"/>
            <a:lstStyle/>
            <a:p>
              <a:pPr algn="ctr"/>
              <a:r>
                <a:rPr kumimoji="1" lang="cs-CZ" sz="800" b="0">
                  <a:solidFill>
                    <a:schemeClr val="tx1"/>
                  </a:solidFill>
                </a:rPr>
                <a:t>aa</a:t>
              </a:r>
              <a:r>
                <a:rPr kumimoji="1" lang="cs-CZ" sz="800" b="0" baseline="-25000">
                  <a:solidFill>
                    <a:schemeClr val="tx1"/>
                  </a:solidFill>
                </a:rPr>
                <a:t>5</a:t>
              </a:r>
              <a:endParaRPr kumimoji="1" lang="cs-CZ" sz="800" b="0">
                <a:solidFill>
                  <a:schemeClr val="tx1"/>
                </a:solidFill>
              </a:endParaRPr>
            </a:p>
          </p:txBody>
        </p:sp>
        <p:sp>
          <p:nvSpPr>
            <p:cNvPr id="81326" name="Oval 430"/>
            <p:cNvSpPr>
              <a:spLocks noChangeAspect="1" noChangeArrowheads="1"/>
            </p:cNvSpPr>
            <p:nvPr/>
          </p:nvSpPr>
          <p:spPr bwMode="auto">
            <a:xfrm>
              <a:off x="4751" y="323"/>
              <a:ext cx="114" cy="11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lIns="3600" tIns="0" rIns="3600" bIns="0" anchor="ctr"/>
            <a:lstStyle/>
            <a:p>
              <a:pPr algn="ctr"/>
              <a:r>
                <a:rPr kumimoji="1" lang="cs-CZ" sz="800" b="0">
                  <a:solidFill>
                    <a:schemeClr val="tx1"/>
                  </a:solidFill>
                </a:rPr>
                <a:t>aa</a:t>
              </a:r>
              <a:r>
                <a:rPr kumimoji="1" lang="cs-CZ" sz="800" b="0" baseline="-25000">
                  <a:solidFill>
                    <a:schemeClr val="tx1"/>
                  </a:solidFill>
                </a:rPr>
                <a:t>4</a:t>
              </a:r>
              <a:endParaRPr kumimoji="1" lang="cs-CZ" sz="800" b="0">
                <a:solidFill>
                  <a:schemeClr val="tx1"/>
                </a:solidFill>
              </a:endParaRPr>
            </a:p>
          </p:txBody>
        </p:sp>
        <p:sp>
          <p:nvSpPr>
            <p:cNvPr id="81327" name="Oval 431"/>
            <p:cNvSpPr>
              <a:spLocks noChangeAspect="1" noChangeArrowheads="1"/>
            </p:cNvSpPr>
            <p:nvPr/>
          </p:nvSpPr>
          <p:spPr bwMode="auto">
            <a:xfrm>
              <a:off x="4615" y="277"/>
              <a:ext cx="113" cy="11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lIns="3600" tIns="0" rIns="3600" bIns="0" anchor="ctr"/>
            <a:lstStyle/>
            <a:p>
              <a:pPr algn="ctr"/>
              <a:r>
                <a:rPr kumimoji="1" lang="cs-CZ" sz="800" b="0">
                  <a:solidFill>
                    <a:schemeClr val="tx1"/>
                  </a:solidFill>
                </a:rPr>
                <a:t>aa</a:t>
              </a:r>
              <a:r>
                <a:rPr kumimoji="1" lang="cs-CZ" sz="800" b="0" baseline="-25000">
                  <a:solidFill>
                    <a:schemeClr val="tx1"/>
                  </a:solidFill>
                </a:rPr>
                <a:t>3</a:t>
              </a:r>
              <a:endParaRPr kumimoji="1" lang="cs-CZ" sz="800" b="0">
                <a:solidFill>
                  <a:schemeClr val="tx1"/>
                </a:solidFill>
              </a:endParaRPr>
            </a:p>
          </p:txBody>
        </p:sp>
        <p:cxnSp>
          <p:nvCxnSpPr>
            <p:cNvPr id="81328" name="AutoShape 432"/>
            <p:cNvCxnSpPr>
              <a:cxnSpLocks noChangeAspect="1" noChangeShapeType="1"/>
              <a:stCxn id="81326" idx="6"/>
              <a:endCxn id="81325" idx="2"/>
            </p:cNvCxnSpPr>
            <p:nvPr/>
          </p:nvCxnSpPr>
          <p:spPr bwMode="auto">
            <a:xfrm>
              <a:off x="4865" y="380"/>
              <a:ext cx="22" cy="0"/>
            </a:xfrm>
            <a:prstGeom prst="straightConnector1">
              <a:avLst/>
            </a:prstGeom>
            <a:noFill/>
            <a:ln w="28575">
              <a:solidFill>
                <a:srgbClr val="CC00FF"/>
              </a:solidFill>
              <a:miter lim="800000"/>
              <a:headEnd/>
              <a:tailEnd/>
            </a:ln>
            <a:effectLst/>
          </p:spPr>
        </p:cxnSp>
        <p:cxnSp>
          <p:nvCxnSpPr>
            <p:cNvPr id="81329" name="AutoShape 433"/>
            <p:cNvCxnSpPr>
              <a:cxnSpLocks noChangeAspect="1" noChangeShapeType="1"/>
              <a:stCxn id="81327" idx="5"/>
              <a:endCxn id="81326" idx="2"/>
            </p:cNvCxnSpPr>
            <p:nvPr/>
          </p:nvCxnSpPr>
          <p:spPr bwMode="auto">
            <a:xfrm>
              <a:off x="4712" y="374"/>
              <a:ext cx="39" cy="6"/>
            </a:xfrm>
            <a:prstGeom prst="straightConnector1">
              <a:avLst/>
            </a:prstGeom>
            <a:noFill/>
            <a:ln w="28575">
              <a:solidFill>
                <a:srgbClr val="CC00FF"/>
              </a:solidFill>
              <a:miter lim="800000"/>
              <a:headEnd/>
              <a:tailEnd/>
            </a:ln>
            <a:effectLst/>
          </p:spPr>
        </p:cxnSp>
        <p:sp>
          <p:nvSpPr>
            <p:cNvPr id="81330" name="Line 434"/>
            <p:cNvSpPr>
              <a:spLocks noChangeAspect="1" noChangeShapeType="1"/>
            </p:cNvSpPr>
            <p:nvPr/>
          </p:nvSpPr>
          <p:spPr bwMode="auto">
            <a:xfrm flipH="1">
              <a:off x="4547" y="345"/>
              <a:ext cx="68" cy="0"/>
            </a:xfrm>
            <a:prstGeom prst="line">
              <a:avLst/>
            </a:prstGeom>
            <a:noFill/>
            <a:ln w="28575">
              <a:solidFill>
                <a:srgbClr val="CC00FF"/>
              </a:solidFill>
              <a:miter lim="800000"/>
              <a:headEnd/>
              <a:tailEnd/>
            </a:ln>
            <a:effectLst/>
          </p:spPr>
          <p:txBody>
            <a:bodyPr wrap="none" lIns="3600" tIns="0" rIns="3600" bIns="0"/>
            <a:lstStyle/>
            <a:p>
              <a:endParaRPr lang="cs-CZ"/>
            </a:p>
          </p:txBody>
        </p:sp>
        <p:sp>
          <p:nvSpPr>
            <p:cNvPr id="81332" name="Line 436"/>
            <p:cNvSpPr>
              <a:spLocks noChangeAspect="1" noChangeShapeType="1"/>
            </p:cNvSpPr>
            <p:nvPr/>
          </p:nvSpPr>
          <p:spPr bwMode="auto">
            <a:xfrm flipH="1" flipV="1">
              <a:off x="4366" y="323"/>
              <a:ext cx="113" cy="22"/>
            </a:xfrm>
            <a:prstGeom prst="line">
              <a:avLst/>
            </a:prstGeom>
            <a:noFill/>
            <a:ln w="28575">
              <a:solidFill>
                <a:srgbClr val="CC00FF"/>
              </a:solidFill>
              <a:miter lim="800000"/>
              <a:headEnd/>
              <a:tailEnd/>
            </a:ln>
            <a:effectLst/>
          </p:spPr>
          <p:txBody>
            <a:bodyPr wrap="none" lIns="3600" tIns="0" rIns="3600" bIns="0"/>
            <a:lstStyle/>
            <a:p>
              <a:endParaRPr lang="cs-CZ"/>
            </a:p>
          </p:txBody>
        </p:sp>
        <p:sp>
          <p:nvSpPr>
            <p:cNvPr id="81333" name="Oval 437"/>
            <p:cNvSpPr>
              <a:spLocks noChangeAspect="1" noChangeArrowheads="1"/>
            </p:cNvSpPr>
            <p:nvPr/>
          </p:nvSpPr>
          <p:spPr bwMode="auto">
            <a:xfrm>
              <a:off x="4457" y="300"/>
              <a:ext cx="113" cy="11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lIns="3600" tIns="0" rIns="3600" bIns="0" anchor="ctr"/>
            <a:lstStyle/>
            <a:p>
              <a:pPr algn="ctr"/>
              <a:r>
                <a:rPr kumimoji="1" lang="cs-CZ" sz="800" b="0">
                  <a:solidFill>
                    <a:schemeClr val="tx1"/>
                  </a:solidFill>
                </a:rPr>
                <a:t>aa</a:t>
              </a:r>
              <a:r>
                <a:rPr kumimoji="1" lang="cs-CZ" sz="800" b="0" baseline="-25000">
                  <a:solidFill>
                    <a:schemeClr val="tx1"/>
                  </a:solidFill>
                </a:rPr>
                <a:t>2</a:t>
              </a:r>
              <a:endParaRPr kumimoji="1" lang="cs-CZ" sz="800" b="0">
                <a:solidFill>
                  <a:schemeClr val="tx1"/>
                </a:solidFill>
              </a:endParaRPr>
            </a:p>
          </p:txBody>
        </p:sp>
        <p:sp>
          <p:nvSpPr>
            <p:cNvPr id="81334" name="Line 438"/>
            <p:cNvSpPr>
              <a:spLocks noChangeAspect="1" noChangeShapeType="1"/>
            </p:cNvSpPr>
            <p:nvPr/>
          </p:nvSpPr>
          <p:spPr bwMode="auto">
            <a:xfrm>
              <a:off x="4298" y="232"/>
              <a:ext cx="45" cy="45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miter lim="800000"/>
              <a:headEnd/>
              <a:tailEnd/>
            </a:ln>
            <a:effectLst/>
          </p:spPr>
          <p:txBody>
            <a:bodyPr wrap="none" lIns="3600" tIns="0" rIns="3600" bIns="0"/>
            <a:lstStyle/>
            <a:p>
              <a:endParaRPr lang="cs-CZ"/>
            </a:p>
          </p:txBody>
        </p:sp>
        <p:sp>
          <p:nvSpPr>
            <p:cNvPr id="81335" name="Oval 439"/>
            <p:cNvSpPr>
              <a:spLocks noChangeAspect="1" noChangeArrowheads="1"/>
            </p:cNvSpPr>
            <p:nvPr/>
          </p:nvSpPr>
          <p:spPr bwMode="auto">
            <a:xfrm>
              <a:off x="4321" y="255"/>
              <a:ext cx="113" cy="11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lIns="3600" tIns="0" rIns="3600" bIns="0" anchor="ctr"/>
            <a:lstStyle/>
            <a:p>
              <a:pPr algn="ctr"/>
              <a:r>
                <a:rPr kumimoji="1" lang="cs-CZ" sz="800" b="0">
                  <a:solidFill>
                    <a:schemeClr val="tx1"/>
                  </a:solidFill>
                </a:rPr>
                <a:t>aa</a:t>
              </a:r>
              <a:r>
                <a:rPr kumimoji="1" lang="cs-CZ" sz="800" b="0" baseline="-25000">
                  <a:solidFill>
                    <a:schemeClr val="tx1"/>
                  </a:solidFill>
                </a:rPr>
                <a:t>1</a:t>
              </a:r>
              <a:endParaRPr kumimoji="1" lang="cs-CZ" sz="800" b="0">
                <a:solidFill>
                  <a:schemeClr val="tx1"/>
                </a:solidFill>
              </a:endParaRPr>
            </a:p>
          </p:txBody>
        </p:sp>
        <p:sp>
          <p:nvSpPr>
            <p:cNvPr id="81336" name="Text Box 440"/>
            <p:cNvSpPr txBox="1">
              <a:spLocks noChangeArrowheads="1"/>
            </p:cNvSpPr>
            <p:nvPr/>
          </p:nvSpPr>
          <p:spPr bwMode="auto">
            <a:xfrm>
              <a:off x="4129" y="146"/>
              <a:ext cx="147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" tIns="0" rIns="3600" bIns="0">
              <a:spAutoFit/>
            </a:bodyPr>
            <a:lstStyle/>
            <a:p>
              <a:r>
                <a:rPr kumimoji="1" lang="cs-CZ" sz="900">
                  <a:solidFill>
                    <a:srgbClr val="0000FF"/>
                  </a:solidFill>
                </a:rPr>
                <a:t>NH</a:t>
              </a:r>
              <a:r>
                <a:rPr kumimoji="1" lang="cs-CZ" sz="900" baseline="-25000">
                  <a:solidFill>
                    <a:srgbClr val="0000FF"/>
                  </a:solidFill>
                </a:rPr>
                <a:t>2</a:t>
              </a:r>
              <a:endParaRPr kumimoji="1" lang="cs-CZ" sz="900">
                <a:solidFill>
                  <a:srgbClr val="0000FF"/>
                </a:solidFill>
              </a:endParaRPr>
            </a:p>
          </p:txBody>
        </p:sp>
        <p:sp>
          <p:nvSpPr>
            <p:cNvPr id="81342" name="Line 446"/>
            <p:cNvSpPr>
              <a:spLocks noChangeAspect="1" noChangeShapeType="1"/>
            </p:cNvSpPr>
            <p:nvPr/>
          </p:nvSpPr>
          <p:spPr bwMode="auto">
            <a:xfrm flipV="1">
              <a:off x="4128" y="657"/>
              <a:ext cx="1446" cy="1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lIns="3600" tIns="0" rIns="3600" bIns="0"/>
            <a:lstStyle/>
            <a:p>
              <a:endParaRPr lang="cs-CZ"/>
            </a:p>
          </p:txBody>
        </p:sp>
        <p:sp>
          <p:nvSpPr>
            <p:cNvPr id="81343" name="Rectangle 447"/>
            <p:cNvSpPr>
              <a:spLocks noChangeArrowheads="1"/>
            </p:cNvSpPr>
            <p:nvPr/>
          </p:nvSpPr>
          <p:spPr bwMode="auto">
            <a:xfrm>
              <a:off x="4156" y="712"/>
              <a:ext cx="100" cy="11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3600" tIns="0" rIns="3600" bIns="0" anchor="b">
              <a:spAutoFit/>
            </a:bodyPr>
            <a:lstStyle/>
            <a:p>
              <a:r>
                <a:rPr kumimoji="1" lang="cs-CZ" sz="1200" b="0">
                  <a:solidFill>
                    <a:schemeClr val="tx1"/>
                  </a:solidFill>
                </a:rPr>
                <a:t>5'</a:t>
              </a:r>
            </a:p>
          </p:txBody>
        </p:sp>
        <p:sp>
          <p:nvSpPr>
            <p:cNvPr id="81344" name="Rectangle 448"/>
            <p:cNvSpPr>
              <a:spLocks noChangeArrowheads="1"/>
            </p:cNvSpPr>
            <p:nvPr/>
          </p:nvSpPr>
          <p:spPr bwMode="auto">
            <a:xfrm>
              <a:off x="5447" y="712"/>
              <a:ext cx="100" cy="11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3600" tIns="0" rIns="3600" bIns="0" anchor="b">
              <a:spAutoFit/>
            </a:bodyPr>
            <a:lstStyle/>
            <a:p>
              <a:r>
                <a:rPr kumimoji="1" lang="cs-CZ" sz="1200" b="0">
                  <a:solidFill>
                    <a:schemeClr val="tx1"/>
                  </a:solidFill>
                </a:rPr>
                <a:t>3'</a:t>
              </a:r>
            </a:p>
          </p:txBody>
        </p:sp>
        <p:sp>
          <p:nvSpPr>
            <p:cNvPr id="81300" name="Text Box 404"/>
            <p:cNvSpPr txBox="1">
              <a:spLocks noChangeAspect="1" noChangeArrowheads="1"/>
            </p:cNvSpPr>
            <p:nvPr/>
          </p:nvSpPr>
          <p:spPr bwMode="auto">
            <a:xfrm>
              <a:off x="4982" y="666"/>
              <a:ext cx="145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" tIns="0" rIns="3600" bIns="0">
              <a:spAutoFit/>
            </a:bodyPr>
            <a:lstStyle/>
            <a:p>
              <a:r>
                <a:rPr kumimoji="1" lang="cs-CZ" sz="800">
                  <a:solidFill>
                    <a:srgbClr val="FF0000"/>
                  </a:solidFill>
                </a:rPr>
                <a:t>UAA</a:t>
              </a:r>
            </a:p>
          </p:txBody>
        </p:sp>
        <p:grpSp>
          <p:nvGrpSpPr>
            <p:cNvPr id="81779" name="Group 465"/>
            <p:cNvGrpSpPr>
              <a:grpSpLocks noChangeAspect="1"/>
            </p:cNvGrpSpPr>
            <p:nvPr/>
          </p:nvGrpSpPr>
          <p:grpSpPr bwMode="auto">
            <a:xfrm>
              <a:off x="4877" y="1290"/>
              <a:ext cx="136" cy="181"/>
              <a:chOff x="1156" y="2205"/>
              <a:chExt cx="274" cy="363"/>
            </a:xfrm>
          </p:grpSpPr>
          <p:sp>
            <p:nvSpPr>
              <p:cNvPr id="81362" name="AutoShape 466"/>
              <p:cNvSpPr>
                <a:spLocks noChangeAspect="1" noChangeArrowheads="1"/>
              </p:cNvSpPr>
              <p:nvPr/>
            </p:nvSpPr>
            <p:spPr bwMode="auto">
              <a:xfrm>
                <a:off x="1224" y="2205"/>
                <a:ext cx="136" cy="273"/>
              </a:xfrm>
              <a:prstGeom prst="roundRect">
                <a:avLst>
                  <a:gd name="adj" fmla="val 50000"/>
                </a:avLst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lIns="3600" tIns="0" rIns="3600" bIns="0" anchor="ctr"/>
              <a:lstStyle/>
              <a:p>
                <a:endParaRPr lang="cs-CZ"/>
              </a:p>
            </p:txBody>
          </p:sp>
          <p:sp>
            <p:nvSpPr>
              <p:cNvPr id="81363" name="AutoShape 467"/>
              <p:cNvSpPr>
                <a:spLocks noChangeAspect="1" noChangeArrowheads="1"/>
              </p:cNvSpPr>
              <p:nvPr/>
            </p:nvSpPr>
            <p:spPr bwMode="auto">
              <a:xfrm rot="16200000">
                <a:off x="1225" y="2318"/>
                <a:ext cx="136" cy="274"/>
              </a:xfrm>
              <a:prstGeom prst="roundRect">
                <a:avLst>
                  <a:gd name="adj" fmla="val 50000"/>
                </a:avLst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lIns="3600" tIns="0" rIns="3600" bIns="0" anchor="ctr"/>
              <a:lstStyle/>
              <a:p>
                <a:endParaRPr lang="cs-CZ"/>
              </a:p>
            </p:txBody>
          </p:sp>
          <p:sp>
            <p:nvSpPr>
              <p:cNvPr id="81364" name="Oval 468"/>
              <p:cNvSpPr>
                <a:spLocks noChangeAspect="1" noChangeArrowheads="1"/>
              </p:cNvSpPr>
              <p:nvPr/>
            </p:nvSpPr>
            <p:spPr bwMode="auto">
              <a:xfrm>
                <a:off x="1202" y="2523"/>
                <a:ext cx="45" cy="45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lIns="3600" tIns="0" rIns="3600" bIns="0" anchor="ctr"/>
              <a:lstStyle/>
              <a:p>
                <a:endParaRPr lang="cs-CZ"/>
              </a:p>
            </p:txBody>
          </p:sp>
          <p:sp>
            <p:nvSpPr>
              <p:cNvPr id="81365" name="Oval 469"/>
              <p:cNvSpPr>
                <a:spLocks noChangeAspect="1" noChangeArrowheads="1"/>
              </p:cNvSpPr>
              <p:nvPr/>
            </p:nvSpPr>
            <p:spPr bwMode="auto">
              <a:xfrm>
                <a:off x="1338" y="2523"/>
                <a:ext cx="45" cy="45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lIns="3600" tIns="0" rIns="3600" bIns="0" anchor="ctr"/>
              <a:lstStyle/>
              <a:p>
                <a:endParaRPr lang="cs-CZ"/>
              </a:p>
            </p:txBody>
          </p:sp>
          <p:sp>
            <p:nvSpPr>
              <p:cNvPr id="81366" name="Oval 470"/>
              <p:cNvSpPr>
                <a:spLocks noChangeAspect="1" noChangeArrowheads="1"/>
              </p:cNvSpPr>
              <p:nvPr/>
            </p:nvSpPr>
            <p:spPr bwMode="auto">
              <a:xfrm>
                <a:off x="1269" y="2523"/>
                <a:ext cx="45" cy="45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lIns="3600" tIns="0" rIns="3600" bIns="0" anchor="ctr"/>
              <a:lstStyle/>
              <a:p>
                <a:endParaRPr lang="cs-CZ"/>
              </a:p>
            </p:txBody>
          </p:sp>
        </p:grpSp>
        <p:sp>
          <p:nvSpPr>
            <p:cNvPr id="81367" name="Line 471"/>
            <p:cNvSpPr>
              <a:spLocks noChangeAspect="1" noChangeShapeType="1"/>
            </p:cNvSpPr>
            <p:nvPr/>
          </p:nvSpPr>
          <p:spPr bwMode="auto">
            <a:xfrm>
              <a:off x="4945" y="1245"/>
              <a:ext cx="0" cy="45"/>
            </a:xfrm>
            <a:prstGeom prst="line">
              <a:avLst/>
            </a:prstGeom>
            <a:noFill/>
            <a:ln w="25400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lIns="3600" tIns="0" rIns="3600" bIns="0"/>
            <a:lstStyle/>
            <a:p>
              <a:endParaRPr lang="cs-CZ"/>
            </a:p>
          </p:txBody>
        </p:sp>
        <p:sp>
          <p:nvSpPr>
            <p:cNvPr id="81368" name="Oval 472"/>
            <p:cNvSpPr>
              <a:spLocks noChangeAspect="1" noChangeArrowheads="1"/>
            </p:cNvSpPr>
            <p:nvPr/>
          </p:nvSpPr>
          <p:spPr bwMode="auto">
            <a:xfrm>
              <a:off x="4887" y="1145"/>
              <a:ext cx="113" cy="11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lIns="3600" tIns="0" rIns="3600" bIns="0" anchor="ctr"/>
            <a:lstStyle/>
            <a:p>
              <a:pPr algn="ctr"/>
              <a:r>
                <a:rPr kumimoji="1" lang="cs-CZ" sz="800" b="0">
                  <a:solidFill>
                    <a:schemeClr val="tx1"/>
                  </a:solidFill>
                </a:rPr>
                <a:t>aa</a:t>
              </a:r>
              <a:r>
                <a:rPr kumimoji="1" lang="cs-CZ" sz="800" b="0" baseline="-25000">
                  <a:solidFill>
                    <a:schemeClr val="tx1"/>
                  </a:solidFill>
                </a:rPr>
                <a:t>5</a:t>
              </a:r>
              <a:endParaRPr kumimoji="1" lang="cs-CZ" sz="800" b="0">
                <a:solidFill>
                  <a:schemeClr val="tx1"/>
                </a:solidFill>
              </a:endParaRPr>
            </a:p>
          </p:txBody>
        </p:sp>
        <p:sp>
          <p:nvSpPr>
            <p:cNvPr id="81369" name="Oval 473"/>
            <p:cNvSpPr>
              <a:spLocks noChangeAspect="1" noChangeArrowheads="1"/>
            </p:cNvSpPr>
            <p:nvPr/>
          </p:nvSpPr>
          <p:spPr bwMode="auto">
            <a:xfrm>
              <a:off x="4751" y="1145"/>
              <a:ext cx="114" cy="11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lIns="3600" tIns="0" rIns="3600" bIns="0" anchor="ctr"/>
            <a:lstStyle/>
            <a:p>
              <a:pPr algn="ctr"/>
              <a:r>
                <a:rPr kumimoji="1" lang="cs-CZ" sz="800" b="0">
                  <a:solidFill>
                    <a:schemeClr val="tx1"/>
                  </a:solidFill>
                </a:rPr>
                <a:t>aa</a:t>
              </a:r>
              <a:r>
                <a:rPr kumimoji="1" lang="cs-CZ" sz="800" b="0" baseline="-25000">
                  <a:solidFill>
                    <a:schemeClr val="tx1"/>
                  </a:solidFill>
                </a:rPr>
                <a:t>4</a:t>
              </a:r>
              <a:endParaRPr kumimoji="1" lang="cs-CZ" sz="800" b="0">
                <a:solidFill>
                  <a:schemeClr val="tx1"/>
                </a:solidFill>
              </a:endParaRPr>
            </a:p>
          </p:txBody>
        </p:sp>
        <p:sp>
          <p:nvSpPr>
            <p:cNvPr id="81370" name="Oval 474"/>
            <p:cNvSpPr>
              <a:spLocks noChangeAspect="1" noChangeArrowheads="1"/>
            </p:cNvSpPr>
            <p:nvPr/>
          </p:nvSpPr>
          <p:spPr bwMode="auto">
            <a:xfrm>
              <a:off x="4615" y="1099"/>
              <a:ext cx="113" cy="11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lIns="3600" tIns="0" rIns="3600" bIns="0" anchor="ctr"/>
            <a:lstStyle/>
            <a:p>
              <a:pPr algn="ctr"/>
              <a:r>
                <a:rPr kumimoji="1" lang="cs-CZ" sz="800" b="0">
                  <a:solidFill>
                    <a:schemeClr val="tx1"/>
                  </a:solidFill>
                </a:rPr>
                <a:t>aa</a:t>
              </a:r>
              <a:r>
                <a:rPr kumimoji="1" lang="cs-CZ" sz="800" b="0" baseline="-25000">
                  <a:solidFill>
                    <a:schemeClr val="tx1"/>
                  </a:solidFill>
                </a:rPr>
                <a:t>3</a:t>
              </a:r>
              <a:endParaRPr kumimoji="1" lang="cs-CZ" sz="800" b="0">
                <a:solidFill>
                  <a:schemeClr val="tx1"/>
                </a:solidFill>
              </a:endParaRPr>
            </a:p>
          </p:txBody>
        </p:sp>
        <p:cxnSp>
          <p:nvCxnSpPr>
            <p:cNvPr id="81371" name="AutoShape 475"/>
            <p:cNvCxnSpPr>
              <a:cxnSpLocks noChangeAspect="1" noChangeShapeType="1"/>
              <a:stCxn id="81369" idx="6"/>
              <a:endCxn id="81368" idx="2"/>
            </p:cNvCxnSpPr>
            <p:nvPr/>
          </p:nvCxnSpPr>
          <p:spPr bwMode="auto">
            <a:xfrm>
              <a:off x="4865" y="1202"/>
              <a:ext cx="22" cy="0"/>
            </a:xfrm>
            <a:prstGeom prst="straightConnector1">
              <a:avLst/>
            </a:prstGeom>
            <a:noFill/>
            <a:ln w="28575">
              <a:solidFill>
                <a:srgbClr val="CC00FF"/>
              </a:solidFill>
              <a:miter lim="800000"/>
              <a:headEnd/>
              <a:tailEnd/>
            </a:ln>
            <a:effectLst/>
          </p:spPr>
        </p:cxnSp>
        <p:cxnSp>
          <p:nvCxnSpPr>
            <p:cNvPr id="81372" name="AutoShape 476"/>
            <p:cNvCxnSpPr>
              <a:cxnSpLocks noChangeAspect="1" noChangeShapeType="1"/>
              <a:stCxn id="81370" idx="5"/>
              <a:endCxn id="81369" idx="2"/>
            </p:cNvCxnSpPr>
            <p:nvPr/>
          </p:nvCxnSpPr>
          <p:spPr bwMode="auto">
            <a:xfrm>
              <a:off x="4712" y="1196"/>
              <a:ext cx="39" cy="6"/>
            </a:xfrm>
            <a:prstGeom prst="straightConnector1">
              <a:avLst/>
            </a:prstGeom>
            <a:noFill/>
            <a:ln w="28575">
              <a:solidFill>
                <a:srgbClr val="CC00FF"/>
              </a:solidFill>
              <a:miter lim="800000"/>
              <a:headEnd/>
              <a:tailEnd/>
            </a:ln>
            <a:effectLst/>
          </p:spPr>
        </p:cxnSp>
        <p:sp>
          <p:nvSpPr>
            <p:cNvPr id="81373" name="Line 477"/>
            <p:cNvSpPr>
              <a:spLocks noChangeAspect="1" noChangeShapeType="1"/>
            </p:cNvSpPr>
            <p:nvPr/>
          </p:nvSpPr>
          <p:spPr bwMode="auto">
            <a:xfrm flipH="1">
              <a:off x="4547" y="1167"/>
              <a:ext cx="68" cy="0"/>
            </a:xfrm>
            <a:prstGeom prst="line">
              <a:avLst/>
            </a:prstGeom>
            <a:noFill/>
            <a:ln w="28575">
              <a:solidFill>
                <a:srgbClr val="CC00FF"/>
              </a:solidFill>
              <a:miter lim="800000"/>
              <a:headEnd/>
              <a:tailEnd/>
            </a:ln>
            <a:effectLst/>
          </p:spPr>
          <p:txBody>
            <a:bodyPr wrap="none" lIns="3600" tIns="0" rIns="3600" bIns="0"/>
            <a:lstStyle/>
            <a:p>
              <a:endParaRPr lang="cs-CZ"/>
            </a:p>
          </p:txBody>
        </p:sp>
        <p:sp>
          <p:nvSpPr>
            <p:cNvPr id="81374" name="Line 478"/>
            <p:cNvSpPr>
              <a:spLocks noChangeAspect="1" noChangeShapeType="1"/>
            </p:cNvSpPr>
            <p:nvPr/>
          </p:nvSpPr>
          <p:spPr bwMode="auto">
            <a:xfrm flipH="1" flipV="1">
              <a:off x="4366" y="1145"/>
              <a:ext cx="113" cy="22"/>
            </a:xfrm>
            <a:prstGeom prst="line">
              <a:avLst/>
            </a:prstGeom>
            <a:noFill/>
            <a:ln w="28575">
              <a:solidFill>
                <a:srgbClr val="CC00FF"/>
              </a:solidFill>
              <a:miter lim="800000"/>
              <a:headEnd/>
              <a:tailEnd/>
            </a:ln>
            <a:effectLst/>
          </p:spPr>
          <p:txBody>
            <a:bodyPr wrap="none" lIns="3600" tIns="0" rIns="3600" bIns="0"/>
            <a:lstStyle/>
            <a:p>
              <a:endParaRPr lang="cs-CZ"/>
            </a:p>
          </p:txBody>
        </p:sp>
        <p:sp>
          <p:nvSpPr>
            <p:cNvPr id="81375" name="Oval 479"/>
            <p:cNvSpPr>
              <a:spLocks noChangeAspect="1" noChangeArrowheads="1"/>
            </p:cNvSpPr>
            <p:nvPr/>
          </p:nvSpPr>
          <p:spPr bwMode="auto">
            <a:xfrm>
              <a:off x="4457" y="1122"/>
              <a:ext cx="113" cy="11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lIns="3600" tIns="0" rIns="3600" bIns="0" anchor="ctr"/>
            <a:lstStyle/>
            <a:p>
              <a:pPr algn="ctr"/>
              <a:r>
                <a:rPr kumimoji="1" lang="cs-CZ" sz="800" b="0">
                  <a:solidFill>
                    <a:schemeClr val="tx1"/>
                  </a:solidFill>
                </a:rPr>
                <a:t>aa</a:t>
              </a:r>
              <a:r>
                <a:rPr kumimoji="1" lang="cs-CZ" sz="800" b="0" baseline="-25000">
                  <a:solidFill>
                    <a:schemeClr val="tx1"/>
                  </a:solidFill>
                </a:rPr>
                <a:t>2</a:t>
              </a:r>
              <a:endParaRPr kumimoji="1" lang="cs-CZ" sz="800" b="0">
                <a:solidFill>
                  <a:schemeClr val="tx1"/>
                </a:solidFill>
              </a:endParaRPr>
            </a:p>
          </p:txBody>
        </p:sp>
        <p:sp>
          <p:nvSpPr>
            <p:cNvPr id="81376" name="Line 480"/>
            <p:cNvSpPr>
              <a:spLocks noChangeAspect="1" noChangeShapeType="1"/>
            </p:cNvSpPr>
            <p:nvPr/>
          </p:nvSpPr>
          <p:spPr bwMode="auto">
            <a:xfrm>
              <a:off x="4298" y="1054"/>
              <a:ext cx="45" cy="45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miter lim="800000"/>
              <a:headEnd/>
              <a:tailEnd/>
            </a:ln>
            <a:effectLst/>
          </p:spPr>
          <p:txBody>
            <a:bodyPr wrap="none" lIns="3600" tIns="0" rIns="3600" bIns="0"/>
            <a:lstStyle/>
            <a:p>
              <a:endParaRPr lang="cs-CZ"/>
            </a:p>
          </p:txBody>
        </p:sp>
        <p:sp>
          <p:nvSpPr>
            <p:cNvPr id="81377" name="Oval 481"/>
            <p:cNvSpPr>
              <a:spLocks noChangeAspect="1" noChangeArrowheads="1"/>
            </p:cNvSpPr>
            <p:nvPr/>
          </p:nvSpPr>
          <p:spPr bwMode="auto">
            <a:xfrm>
              <a:off x="4321" y="1077"/>
              <a:ext cx="113" cy="11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lIns="3600" tIns="0" rIns="3600" bIns="0" anchor="ctr"/>
            <a:lstStyle/>
            <a:p>
              <a:pPr algn="ctr"/>
              <a:r>
                <a:rPr kumimoji="1" lang="cs-CZ" sz="800" b="0">
                  <a:solidFill>
                    <a:schemeClr val="tx1"/>
                  </a:solidFill>
                </a:rPr>
                <a:t>aa</a:t>
              </a:r>
              <a:r>
                <a:rPr kumimoji="1" lang="cs-CZ" sz="800" b="0" baseline="-25000">
                  <a:solidFill>
                    <a:schemeClr val="tx1"/>
                  </a:solidFill>
                </a:rPr>
                <a:t>1</a:t>
              </a:r>
              <a:endParaRPr kumimoji="1" lang="cs-CZ" sz="800" b="0">
                <a:solidFill>
                  <a:schemeClr val="tx1"/>
                </a:solidFill>
              </a:endParaRPr>
            </a:p>
          </p:txBody>
        </p:sp>
        <p:sp>
          <p:nvSpPr>
            <p:cNvPr id="81378" name="Text Box 482"/>
            <p:cNvSpPr txBox="1">
              <a:spLocks noChangeArrowheads="1"/>
            </p:cNvSpPr>
            <p:nvPr/>
          </p:nvSpPr>
          <p:spPr bwMode="auto">
            <a:xfrm>
              <a:off x="4129" y="968"/>
              <a:ext cx="147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" tIns="0" rIns="3600" bIns="0">
              <a:spAutoFit/>
            </a:bodyPr>
            <a:lstStyle/>
            <a:p>
              <a:r>
                <a:rPr kumimoji="1" lang="cs-CZ" sz="900">
                  <a:solidFill>
                    <a:srgbClr val="0000FF"/>
                  </a:solidFill>
                </a:rPr>
                <a:t>NH</a:t>
              </a:r>
              <a:r>
                <a:rPr kumimoji="1" lang="cs-CZ" sz="900" baseline="-25000">
                  <a:solidFill>
                    <a:srgbClr val="0000FF"/>
                  </a:solidFill>
                </a:rPr>
                <a:t>2</a:t>
              </a:r>
              <a:endParaRPr kumimoji="1" lang="cs-CZ" sz="900">
                <a:solidFill>
                  <a:srgbClr val="0000FF"/>
                </a:solidFill>
              </a:endParaRPr>
            </a:p>
          </p:txBody>
        </p:sp>
        <p:sp>
          <p:nvSpPr>
            <p:cNvPr id="81379" name="Line 483"/>
            <p:cNvSpPr>
              <a:spLocks noChangeAspect="1" noChangeShapeType="1"/>
            </p:cNvSpPr>
            <p:nvPr/>
          </p:nvSpPr>
          <p:spPr bwMode="auto">
            <a:xfrm flipV="1">
              <a:off x="4128" y="1479"/>
              <a:ext cx="1446" cy="1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lIns="3600" tIns="0" rIns="3600" bIns="0"/>
            <a:lstStyle/>
            <a:p>
              <a:endParaRPr lang="cs-CZ"/>
            </a:p>
          </p:txBody>
        </p:sp>
        <p:sp>
          <p:nvSpPr>
            <p:cNvPr id="81380" name="Rectangle 484"/>
            <p:cNvSpPr>
              <a:spLocks noChangeArrowheads="1"/>
            </p:cNvSpPr>
            <p:nvPr/>
          </p:nvSpPr>
          <p:spPr bwMode="auto">
            <a:xfrm>
              <a:off x="4156" y="1534"/>
              <a:ext cx="100" cy="11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3600" tIns="0" rIns="3600" bIns="0" anchor="b">
              <a:spAutoFit/>
            </a:bodyPr>
            <a:lstStyle/>
            <a:p>
              <a:r>
                <a:rPr kumimoji="1" lang="cs-CZ" sz="1200" b="0">
                  <a:solidFill>
                    <a:schemeClr val="tx1"/>
                  </a:solidFill>
                </a:rPr>
                <a:t>5'</a:t>
              </a:r>
            </a:p>
          </p:txBody>
        </p:sp>
        <p:sp>
          <p:nvSpPr>
            <p:cNvPr id="81381" name="Rectangle 485"/>
            <p:cNvSpPr>
              <a:spLocks noChangeArrowheads="1"/>
            </p:cNvSpPr>
            <p:nvPr/>
          </p:nvSpPr>
          <p:spPr bwMode="auto">
            <a:xfrm>
              <a:off x="5447" y="1534"/>
              <a:ext cx="100" cy="11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3600" tIns="0" rIns="3600" bIns="0" anchor="b">
              <a:spAutoFit/>
            </a:bodyPr>
            <a:lstStyle/>
            <a:p>
              <a:r>
                <a:rPr kumimoji="1" lang="cs-CZ" sz="1200" b="0">
                  <a:solidFill>
                    <a:schemeClr val="tx1"/>
                  </a:solidFill>
                </a:rPr>
                <a:t>3'</a:t>
              </a:r>
            </a:p>
          </p:txBody>
        </p:sp>
        <p:sp>
          <p:nvSpPr>
            <p:cNvPr id="81382" name="Text Box 486"/>
            <p:cNvSpPr txBox="1">
              <a:spLocks noChangeAspect="1" noChangeArrowheads="1"/>
            </p:cNvSpPr>
            <p:nvPr/>
          </p:nvSpPr>
          <p:spPr bwMode="auto">
            <a:xfrm>
              <a:off x="4985" y="1488"/>
              <a:ext cx="145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" tIns="0" rIns="3600" bIns="0">
              <a:spAutoFit/>
            </a:bodyPr>
            <a:lstStyle/>
            <a:p>
              <a:r>
                <a:rPr kumimoji="1" lang="cs-CZ" sz="800">
                  <a:solidFill>
                    <a:srgbClr val="FF0000"/>
                  </a:solidFill>
                </a:rPr>
                <a:t>UAA</a:t>
              </a:r>
            </a:p>
          </p:txBody>
        </p:sp>
        <p:grpSp>
          <p:nvGrpSpPr>
            <p:cNvPr id="81784" name="Group 555"/>
            <p:cNvGrpSpPr>
              <a:grpSpLocks noChangeAspect="1"/>
            </p:cNvGrpSpPr>
            <p:nvPr/>
          </p:nvGrpSpPr>
          <p:grpSpPr bwMode="auto">
            <a:xfrm>
              <a:off x="4843" y="2176"/>
              <a:ext cx="137" cy="182"/>
              <a:chOff x="1156" y="2205"/>
              <a:chExt cx="274" cy="363"/>
            </a:xfrm>
          </p:grpSpPr>
          <p:sp>
            <p:nvSpPr>
              <p:cNvPr id="81452" name="AutoShape 556"/>
              <p:cNvSpPr>
                <a:spLocks noChangeAspect="1" noChangeArrowheads="1"/>
              </p:cNvSpPr>
              <p:nvPr/>
            </p:nvSpPr>
            <p:spPr bwMode="auto">
              <a:xfrm>
                <a:off x="1224" y="2205"/>
                <a:ext cx="136" cy="273"/>
              </a:xfrm>
              <a:prstGeom prst="roundRect">
                <a:avLst>
                  <a:gd name="adj" fmla="val 50000"/>
                </a:avLst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lIns="3600" tIns="0" rIns="3600" bIns="0" anchor="ctr"/>
              <a:lstStyle/>
              <a:p>
                <a:endParaRPr lang="cs-CZ"/>
              </a:p>
            </p:txBody>
          </p:sp>
          <p:sp>
            <p:nvSpPr>
              <p:cNvPr id="81453" name="AutoShape 557"/>
              <p:cNvSpPr>
                <a:spLocks noChangeAspect="1" noChangeArrowheads="1"/>
              </p:cNvSpPr>
              <p:nvPr/>
            </p:nvSpPr>
            <p:spPr bwMode="auto">
              <a:xfrm rot="16200000">
                <a:off x="1225" y="2318"/>
                <a:ext cx="136" cy="274"/>
              </a:xfrm>
              <a:prstGeom prst="roundRect">
                <a:avLst>
                  <a:gd name="adj" fmla="val 50000"/>
                </a:avLst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lIns="3600" tIns="0" rIns="3600" bIns="0" anchor="ctr"/>
              <a:lstStyle/>
              <a:p>
                <a:endParaRPr lang="cs-CZ"/>
              </a:p>
            </p:txBody>
          </p:sp>
          <p:sp>
            <p:nvSpPr>
              <p:cNvPr id="81454" name="Oval 558"/>
              <p:cNvSpPr>
                <a:spLocks noChangeAspect="1" noChangeArrowheads="1"/>
              </p:cNvSpPr>
              <p:nvPr/>
            </p:nvSpPr>
            <p:spPr bwMode="auto">
              <a:xfrm>
                <a:off x="1202" y="2523"/>
                <a:ext cx="45" cy="45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lIns="3600" tIns="0" rIns="3600" bIns="0" anchor="ctr"/>
              <a:lstStyle/>
              <a:p>
                <a:endParaRPr lang="cs-CZ"/>
              </a:p>
            </p:txBody>
          </p:sp>
          <p:sp>
            <p:nvSpPr>
              <p:cNvPr id="81455" name="Oval 559"/>
              <p:cNvSpPr>
                <a:spLocks noChangeAspect="1" noChangeArrowheads="1"/>
              </p:cNvSpPr>
              <p:nvPr/>
            </p:nvSpPr>
            <p:spPr bwMode="auto">
              <a:xfrm>
                <a:off x="1338" y="2523"/>
                <a:ext cx="45" cy="45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lIns="3600" tIns="0" rIns="3600" bIns="0" anchor="ctr"/>
              <a:lstStyle/>
              <a:p>
                <a:endParaRPr lang="cs-CZ"/>
              </a:p>
            </p:txBody>
          </p:sp>
          <p:sp>
            <p:nvSpPr>
              <p:cNvPr id="81456" name="Oval 560"/>
              <p:cNvSpPr>
                <a:spLocks noChangeAspect="1" noChangeArrowheads="1"/>
              </p:cNvSpPr>
              <p:nvPr/>
            </p:nvSpPr>
            <p:spPr bwMode="auto">
              <a:xfrm>
                <a:off x="1269" y="2523"/>
                <a:ext cx="45" cy="45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lIns="3600" tIns="0" rIns="3600" bIns="0" anchor="ctr"/>
              <a:lstStyle/>
              <a:p>
                <a:endParaRPr lang="cs-CZ"/>
              </a:p>
            </p:txBody>
          </p:sp>
        </p:grpSp>
        <p:sp>
          <p:nvSpPr>
            <p:cNvPr id="81463" name="Line 567"/>
            <p:cNvSpPr>
              <a:spLocks noChangeAspect="1" noChangeShapeType="1"/>
            </p:cNvSpPr>
            <p:nvPr/>
          </p:nvSpPr>
          <p:spPr bwMode="auto">
            <a:xfrm flipV="1">
              <a:off x="4128" y="2358"/>
              <a:ext cx="1446" cy="1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lIns="3600" tIns="0" rIns="3600" bIns="0"/>
            <a:lstStyle/>
            <a:p>
              <a:endParaRPr lang="cs-CZ"/>
            </a:p>
          </p:txBody>
        </p:sp>
        <p:sp>
          <p:nvSpPr>
            <p:cNvPr id="81464" name="Rectangle 568"/>
            <p:cNvSpPr>
              <a:spLocks noChangeArrowheads="1"/>
            </p:cNvSpPr>
            <p:nvPr/>
          </p:nvSpPr>
          <p:spPr bwMode="auto">
            <a:xfrm>
              <a:off x="4156" y="2413"/>
              <a:ext cx="100" cy="11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3600" tIns="0" rIns="3600" bIns="0" anchor="b">
              <a:spAutoFit/>
            </a:bodyPr>
            <a:lstStyle/>
            <a:p>
              <a:r>
                <a:rPr kumimoji="1" lang="cs-CZ" sz="1200" b="0">
                  <a:solidFill>
                    <a:schemeClr val="tx1"/>
                  </a:solidFill>
                </a:rPr>
                <a:t>5'</a:t>
              </a:r>
            </a:p>
          </p:txBody>
        </p:sp>
        <p:sp>
          <p:nvSpPr>
            <p:cNvPr id="81465" name="Rectangle 569"/>
            <p:cNvSpPr>
              <a:spLocks noChangeArrowheads="1"/>
            </p:cNvSpPr>
            <p:nvPr/>
          </p:nvSpPr>
          <p:spPr bwMode="auto">
            <a:xfrm>
              <a:off x="5447" y="2413"/>
              <a:ext cx="100" cy="11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3600" tIns="0" rIns="3600" bIns="0" anchor="b">
              <a:spAutoFit/>
            </a:bodyPr>
            <a:lstStyle/>
            <a:p>
              <a:r>
                <a:rPr kumimoji="1" lang="cs-CZ" sz="1200" b="0">
                  <a:solidFill>
                    <a:schemeClr val="tx1"/>
                  </a:solidFill>
                </a:rPr>
                <a:t>3'</a:t>
              </a:r>
            </a:p>
          </p:txBody>
        </p:sp>
        <p:sp>
          <p:nvSpPr>
            <p:cNvPr id="81408" name="Text Box 512"/>
            <p:cNvSpPr txBox="1">
              <a:spLocks noChangeAspect="1" noChangeArrowheads="1"/>
            </p:cNvSpPr>
            <p:nvPr/>
          </p:nvSpPr>
          <p:spPr bwMode="auto">
            <a:xfrm>
              <a:off x="4096" y="2752"/>
              <a:ext cx="147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" tIns="0" rIns="3600" bIns="0">
              <a:spAutoFit/>
            </a:bodyPr>
            <a:lstStyle/>
            <a:p>
              <a:r>
                <a:rPr kumimoji="1" lang="cs-CZ" sz="900">
                  <a:solidFill>
                    <a:srgbClr val="0000FF"/>
                  </a:solidFill>
                </a:rPr>
                <a:t>NH</a:t>
              </a:r>
              <a:r>
                <a:rPr kumimoji="1" lang="cs-CZ" sz="900" baseline="-25000">
                  <a:solidFill>
                    <a:srgbClr val="0000FF"/>
                  </a:solidFill>
                </a:rPr>
                <a:t>2</a:t>
              </a:r>
              <a:endParaRPr kumimoji="1" lang="cs-CZ" sz="900">
                <a:solidFill>
                  <a:srgbClr val="0000FF"/>
                </a:solidFill>
              </a:endParaRPr>
            </a:p>
          </p:txBody>
        </p:sp>
        <p:sp>
          <p:nvSpPr>
            <p:cNvPr id="81422" name="Oval 526"/>
            <p:cNvSpPr>
              <a:spLocks noChangeAspect="1" noChangeArrowheads="1"/>
            </p:cNvSpPr>
            <p:nvPr/>
          </p:nvSpPr>
          <p:spPr bwMode="auto">
            <a:xfrm>
              <a:off x="4910" y="2758"/>
              <a:ext cx="113" cy="11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lIns="3600" tIns="0" rIns="3600" bIns="0" anchor="ctr"/>
            <a:lstStyle/>
            <a:p>
              <a:pPr algn="ctr"/>
              <a:r>
                <a:rPr kumimoji="1" lang="cs-CZ" sz="800" b="0">
                  <a:solidFill>
                    <a:schemeClr val="tx1"/>
                  </a:solidFill>
                </a:rPr>
                <a:t>aa</a:t>
              </a:r>
              <a:r>
                <a:rPr kumimoji="1" lang="cs-CZ" sz="800" b="0" baseline="-25000">
                  <a:solidFill>
                    <a:schemeClr val="tx1"/>
                  </a:solidFill>
                </a:rPr>
                <a:t>5</a:t>
              </a:r>
              <a:endParaRPr kumimoji="1" lang="cs-CZ" sz="800" b="0">
                <a:solidFill>
                  <a:schemeClr val="tx1"/>
                </a:solidFill>
              </a:endParaRPr>
            </a:p>
          </p:txBody>
        </p:sp>
        <p:sp>
          <p:nvSpPr>
            <p:cNvPr id="81423" name="Oval 527"/>
            <p:cNvSpPr>
              <a:spLocks noChangeAspect="1" noChangeArrowheads="1"/>
            </p:cNvSpPr>
            <p:nvPr/>
          </p:nvSpPr>
          <p:spPr bwMode="auto">
            <a:xfrm>
              <a:off x="4774" y="2758"/>
              <a:ext cx="113" cy="11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lIns="3600" tIns="0" rIns="3600" bIns="0" anchor="ctr"/>
            <a:lstStyle/>
            <a:p>
              <a:pPr algn="ctr"/>
              <a:r>
                <a:rPr kumimoji="1" lang="cs-CZ" sz="800" b="0">
                  <a:solidFill>
                    <a:schemeClr val="tx1"/>
                  </a:solidFill>
                </a:rPr>
                <a:t>aa</a:t>
              </a:r>
              <a:r>
                <a:rPr kumimoji="1" lang="cs-CZ" sz="800" b="0" baseline="-25000">
                  <a:solidFill>
                    <a:schemeClr val="tx1"/>
                  </a:solidFill>
                </a:rPr>
                <a:t>4</a:t>
              </a:r>
              <a:endParaRPr kumimoji="1" lang="cs-CZ" sz="800" b="0">
                <a:solidFill>
                  <a:schemeClr val="tx1"/>
                </a:solidFill>
              </a:endParaRPr>
            </a:p>
          </p:txBody>
        </p:sp>
        <p:sp>
          <p:nvSpPr>
            <p:cNvPr id="81424" name="Oval 528"/>
            <p:cNvSpPr>
              <a:spLocks noChangeAspect="1" noChangeArrowheads="1"/>
            </p:cNvSpPr>
            <p:nvPr/>
          </p:nvSpPr>
          <p:spPr bwMode="auto">
            <a:xfrm>
              <a:off x="4637" y="2713"/>
              <a:ext cx="114" cy="11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lIns="3600" tIns="0" rIns="3600" bIns="0" anchor="ctr"/>
            <a:lstStyle/>
            <a:p>
              <a:pPr algn="ctr"/>
              <a:r>
                <a:rPr kumimoji="1" lang="cs-CZ" sz="800" b="0">
                  <a:solidFill>
                    <a:schemeClr val="tx1"/>
                  </a:solidFill>
                </a:rPr>
                <a:t>aa</a:t>
              </a:r>
              <a:r>
                <a:rPr kumimoji="1" lang="cs-CZ" sz="800" b="0" baseline="-25000">
                  <a:solidFill>
                    <a:schemeClr val="tx1"/>
                  </a:solidFill>
                </a:rPr>
                <a:t>3</a:t>
              </a:r>
              <a:endParaRPr kumimoji="1" lang="cs-CZ" sz="800" b="0">
                <a:solidFill>
                  <a:schemeClr val="tx1"/>
                </a:solidFill>
              </a:endParaRPr>
            </a:p>
          </p:txBody>
        </p:sp>
        <p:cxnSp>
          <p:nvCxnSpPr>
            <p:cNvPr id="81425" name="AutoShape 529"/>
            <p:cNvCxnSpPr>
              <a:cxnSpLocks noChangeAspect="1" noChangeShapeType="1"/>
              <a:stCxn id="81423" idx="6"/>
              <a:endCxn id="81422" idx="2"/>
            </p:cNvCxnSpPr>
            <p:nvPr/>
          </p:nvCxnSpPr>
          <p:spPr bwMode="auto">
            <a:xfrm>
              <a:off x="4887" y="2815"/>
              <a:ext cx="23" cy="0"/>
            </a:xfrm>
            <a:prstGeom prst="straightConnector1">
              <a:avLst/>
            </a:prstGeom>
            <a:noFill/>
            <a:ln w="28575">
              <a:solidFill>
                <a:srgbClr val="CC00FF"/>
              </a:solidFill>
              <a:miter lim="800000"/>
              <a:headEnd/>
              <a:tailEnd/>
            </a:ln>
            <a:effectLst/>
          </p:spPr>
        </p:cxnSp>
        <p:cxnSp>
          <p:nvCxnSpPr>
            <p:cNvPr id="81426" name="AutoShape 530"/>
            <p:cNvCxnSpPr>
              <a:cxnSpLocks noChangeAspect="1" noChangeShapeType="1"/>
              <a:stCxn id="81424" idx="5"/>
              <a:endCxn id="81423" idx="2"/>
            </p:cNvCxnSpPr>
            <p:nvPr/>
          </p:nvCxnSpPr>
          <p:spPr bwMode="auto">
            <a:xfrm>
              <a:off x="4734" y="2810"/>
              <a:ext cx="40" cy="5"/>
            </a:xfrm>
            <a:prstGeom prst="straightConnector1">
              <a:avLst/>
            </a:prstGeom>
            <a:noFill/>
            <a:ln w="28575">
              <a:solidFill>
                <a:srgbClr val="CC00FF"/>
              </a:solidFill>
              <a:miter lim="800000"/>
              <a:headEnd/>
              <a:tailEnd/>
            </a:ln>
            <a:effectLst/>
          </p:spPr>
        </p:cxnSp>
        <p:sp>
          <p:nvSpPr>
            <p:cNvPr id="81427" name="Line 531"/>
            <p:cNvSpPr>
              <a:spLocks noChangeAspect="1" noChangeShapeType="1"/>
            </p:cNvSpPr>
            <p:nvPr/>
          </p:nvSpPr>
          <p:spPr bwMode="auto">
            <a:xfrm flipH="1">
              <a:off x="4569" y="2781"/>
              <a:ext cx="68" cy="0"/>
            </a:xfrm>
            <a:prstGeom prst="line">
              <a:avLst/>
            </a:prstGeom>
            <a:noFill/>
            <a:ln w="28575">
              <a:solidFill>
                <a:srgbClr val="CC00FF"/>
              </a:solidFill>
              <a:miter lim="800000"/>
              <a:headEnd/>
              <a:tailEnd/>
            </a:ln>
            <a:effectLst/>
          </p:spPr>
          <p:txBody>
            <a:bodyPr wrap="none" lIns="3600" tIns="0" rIns="3600" bIns="0"/>
            <a:lstStyle/>
            <a:p>
              <a:endParaRPr lang="cs-CZ"/>
            </a:p>
          </p:txBody>
        </p:sp>
        <p:sp>
          <p:nvSpPr>
            <p:cNvPr id="81428" name="Line 532"/>
            <p:cNvSpPr>
              <a:spLocks noChangeAspect="1" noChangeShapeType="1"/>
            </p:cNvSpPr>
            <p:nvPr/>
          </p:nvSpPr>
          <p:spPr bwMode="auto">
            <a:xfrm flipH="1" flipV="1">
              <a:off x="4388" y="2758"/>
              <a:ext cx="113" cy="23"/>
            </a:xfrm>
            <a:prstGeom prst="line">
              <a:avLst/>
            </a:prstGeom>
            <a:noFill/>
            <a:ln w="28575">
              <a:solidFill>
                <a:srgbClr val="CC00FF"/>
              </a:solidFill>
              <a:miter lim="800000"/>
              <a:headEnd/>
              <a:tailEnd/>
            </a:ln>
            <a:effectLst/>
          </p:spPr>
          <p:txBody>
            <a:bodyPr wrap="none" lIns="3600" tIns="0" rIns="3600" bIns="0"/>
            <a:lstStyle/>
            <a:p>
              <a:endParaRPr lang="cs-CZ"/>
            </a:p>
          </p:txBody>
        </p:sp>
        <p:sp>
          <p:nvSpPr>
            <p:cNvPr id="81429" name="Oval 533"/>
            <p:cNvSpPr>
              <a:spLocks noChangeAspect="1" noChangeArrowheads="1"/>
            </p:cNvSpPr>
            <p:nvPr/>
          </p:nvSpPr>
          <p:spPr bwMode="auto">
            <a:xfrm>
              <a:off x="4479" y="2735"/>
              <a:ext cx="113" cy="11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lIns="3600" tIns="0" rIns="3600" bIns="0" anchor="ctr"/>
            <a:lstStyle/>
            <a:p>
              <a:pPr algn="ctr"/>
              <a:r>
                <a:rPr kumimoji="1" lang="cs-CZ" sz="800" b="0">
                  <a:solidFill>
                    <a:schemeClr val="tx1"/>
                  </a:solidFill>
                </a:rPr>
                <a:t>aa</a:t>
              </a:r>
              <a:r>
                <a:rPr kumimoji="1" lang="cs-CZ" sz="800" b="0" baseline="-25000">
                  <a:solidFill>
                    <a:schemeClr val="tx1"/>
                  </a:solidFill>
                </a:rPr>
                <a:t>2</a:t>
              </a:r>
              <a:endParaRPr kumimoji="1" lang="cs-CZ" sz="800" b="0">
                <a:solidFill>
                  <a:schemeClr val="tx1"/>
                </a:solidFill>
              </a:endParaRPr>
            </a:p>
          </p:txBody>
        </p:sp>
        <p:sp>
          <p:nvSpPr>
            <p:cNvPr id="81431" name="Oval 535"/>
            <p:cNvSpPr>
              <a:spLocks noChangeAspect="1" noChangeArrowheads="1"/>
            </p:cNvSpPr>
            <p:nvPr/>
          </p:nvSpPr>
          <p:spPr bwMode="auto">
            <a:xfrm>
              <a:off x="4343" y="2690"/>
              <a:ext cx="113" cy="11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lIns="3600" tIns="0" rIns="3600" bIns="0" anchor="ctr"/>
            <a:lstStyle/>
            <a:p>
              <a:pPr algn="ctr"/>
              <a:r>
                <a:rPr kumimoji="1" lang="cs-CZ" sz="800" b="0">
                  <a:solidFill>
                    <a:schemeClr val="tx1"/>
                  </a:solidFill>
                </a:rPr>
                <a:t>aa</a:t>
              </a:r>
              <a:r>
                <a:rPr kumimoji="1" lang="cs-CZ" sz="800" b="0" baseline="-25000">
                  <a:solidFill>
                    <a:schemeClr val="tx1"/>
                  </a:solidFill>
                </a:rPr>
                <a:t>1</a:t>
              </a:r>
              <a:endParaRPr kumimoji="1" lang="cs-CZ" sz="800" b="0">
                <a:solidFill>
                  <a:schemeClr val="tx1"/>
                </a:solidFill>
              </a:endParaRPr>
            </a:p>
          </p:txBody>
        </p:sp>
        <p:sp>
          <p:nvSpPr>
            <p:cNvPr id="81432" name="Line 536"/>
            <p:cNvSpPr>
              <a:spLocks noChangeAspect="1" noChangeShapeType="1"/>
            </p:cNvSpPr>
            <p:nvPr/>
          </p:nvSpPr>
          <p:spPr bwMode="auto">
            <a:xfrm>
              <a:off x="5023" y="2826"/>
              <a:ext cx="68" cy="23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miter lim="800000"/>
              <a:headEnd/>
              <a:tailEnd/>
            </a:ln>
            <a:effectLst/>
          </p:spPr>
          <p:txBody>
            <a:bodyPr wrap="none" lIns="3600" tIns="0" rIns="3600" bIns="0"/>
            <a:lstStyle/>
            <a:p>
              <a:endParaRPr lang="cs-CZ"/>
            </a:p>
          </p:txBody>
        </p:sp>
        <p:sp>
          <p:nvSpPr>
            <p:cNvPr id="81433" name="Text Box 537"/>
            <p:cNvSpPr txBox="1">
              <a:spLocks noChangeAspect="1" noChangeArrowheads="1"/>
            </p:cNvSpPr>
            <p:nvPr/>
          </p:nvSpPr>
          <p:spPr bwMode="auto">
            <a:xfrm>
              <a:off x="5107" y="2809"/>
              <a:ext cx="218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" tIns="0" rIns="3600" bIns="0">
              <a:spAutoFit/>
            </a:bodyPr>
            <a:lstStyle/>
            <a:p>
              <a:r>
                <a:rPr kumimoji="1" lang="cs-CZ" sz="900">
                  <a:solidFill>
                    <a:srgbClr val="0000FF"/>
                  </a:solidFill>
                </a:rPr>
                <a:t>COOH</a:t>
              </a:r>
            </a:p>
          </p:txBody>
        </p:sp>
        <p:sp>
          <p:nvSpPr>
            <p:cNvPr id="81466" name="Line 570"/>
            <p:cNvSpPr>
              <a:spLocks noChangeShapeType="1"/>
            </p:cNvSpPr>
            <p:nvPr/>
          </p:nvSpPr>
          <p:spPr bwMode="auto">
            <a:xfrm flipV="1">
              <a:off x="4270" y="2780"/>
              <a:ext cx="85" cy="34"/>
            </a:xfrm>
            <a:prstGeom prst="line">
              <a:avLst/>
            </a:prstGeom>
            <a:noFill/>
            <a:ln w="158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lIns="3600" tIns="0" rIns="3600" bIns="0" anchor="b"/>
            <a:lstStyle/>
            <a:p>
              <a:endParaRPr lang="cs-CZ"/>
            </a:p>
          </p:txBody>
        </p:sp>
        <p:sp>
          <p:nvSpPr>
            <p:cNvPr id="81467" name="Arc 571"/>
            <p:cNvSpPr>
              <a:spLocks/>
            </p:cNvSpPr>
            <p:nvPr/>
          </p:nvSpPr>
          <p:spPr bwMode="auto">
            <a:xfrm flipH="1">
              <a:off x="5064" y="1026"/>
              <a:ext cx="226" cy="28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5875">
              <a:solidFill>
                <a:srgbClr val="FF0000"/>
              </a:solidFill>
              <a:round/>
              <a:headEnd/>
              <a:tailEnd type="arrow" w="med" len="med"/>
            </a:ln>
            <a:effectLst/>
          </p:spPr>
          <p:txBody>
            <a:bodyPr wrap="none" lIns="3600" tIns="0" rIns="3600" bIns="0" anchor="ctr"/>
            <a:lstStyle/>
            <a:p>
              <a:endParaRPr lang="cs-CZ"/>
            </a:p>
          </p:txBody>
        </p:sp>
        <p:sp>
          <p:nvSpPr>
            <p:cNvPr id="81468" name="Text Box 572"/>
            <p:cNvSpPr txBox="1">
              <a:spLocks noChangeArrowheads="1"/>
            </p:cNvSpPr>
            <p:nvPr/>
          </p:nvSpPr>
          <p:spPr bwMode="auto">
            <a:xfrm>
              <a:off x="5212" y="1156"/>
              <a:ext cx="482" cy="1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3600" tIns="0" rIns="3600" bIns="0" anchor="b">
              <a:spAutoFit/>
            </a:bodyPr>
            <a:lstStyle/>
            <a:p>
              <a:pPr algn="ctr"/>
              <a:r>
                <a:rPr lang="cs-CZ" sz="800"/>
                <a:t>Uvolňovací faktor</a:t>
              </a:r>
            </a:p>
          </p:txBody>
        </p:sp>
        <p:sp>
          <p:nvSpPr>
            <p:cNvPr id="81471" name="Rectangle 575"/>
            <p:cNvSpPr>
              <a:spLocks noChangeArrowheads="1"/>
            </p:cNvSpPr>
            <p:nvPr/>
          </p:nvSpPr>
          <p:spPr bwMode="auto">
            <a:xfrm>
              <a:off x="4156" y="4060"/>
              <a:ext cx="100" cy="11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3600" tIns="0" rIns="3600" bIns="0" anchor="b">
              <a:spAutoFit/>
            </a:bodyPr>
            <a:lstStyle/>
            <a:p>
              <a:r>
                <a:rPr kumimoji="1" lang="cs-CZ" sz="1200" b="0">
                  <a:solidFill>
                    <a:schemeClr val="tx1"/>
                  </a:solidFill>
                </a:rPr>
                <a:t>5'</a:t>
              </a:r>
            </a:p>
          </p:txBody>
        </p:sp>
        <p:sp>
          <p:nvSpPr>
            <p:cNvPr id="81472" name="Rectangle 576"/>
            <p:cNvSpPr>
              <a:spLocks noChangeArrowheads="1"/>
            </p:cNvSpPr>
            <p:nvPr/>
          </p:nvSpPr>
          <p:spPr bwMode="auto">
            <a:xfrm>
              <a:off x="5447" y="4060"/>
              <a:ext cx="100" cy="11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3600" tIns="0" rIns="3600" bIns="0" anchor="b">
              <a:spAutoFit/>
            </a:bodyPr>
            <a:lstStyle/>
            <a:p>
              <a:r>
                <a:rPr kumimoji="1" lang="cs-CZ" sz="1200" b="0">
                  <a:solidFill>
                    <a:schemeClr val="tx1"/>
                  </a:solidFill>
                </a:rPr>
                <a:t>3'</a:t>
              </a:r>
            </a:p>
          </p:txBody>
        </p:sp>
        <p:sp>
          <p:nvSpPr>
            <p:cNvPr id="81474" name="Rectangle 578"/>
            <p:cNvSpPr>
              <a:spLocks noChangeArrowheads="1"/>
            </p:cNvSpPr>
            <p:nvPr/>
          </p:nvSpPr>
          <p:spPr bwMode="auto">
            <a:xfrm>
              <a:off x="4156" y="3292"/>
              <a:ext cx="100" cy="11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3600" tIns="0" rIns="3600" bIns="0" anchor="b">
              <a:spAutoFit/>
            </a:bodyPr>
            <a:lstStyle/>
            <a:p>
              <a:r>
                <a:rPr kumimoji="1" lang="cs-CZ" sz="1200" b="0">
                  <a:solidFill>
                    <a:schemeClr val="tx1"/>
                  </a:solidFill>
                </a:rPr>
                <a:t>5'</a:t>
              </a:r>
            </a:p>
          </p:txBody>
        </p:sp>
        <p:sp>
          <p:nvSpPr>
            <p:cNvPr id="81475" name="Rectangle 579"/>
            <p:cNvSpPr>
              <a:spLocks noChangeArrowheads="1"/>
            </p:cNvSpPr>
            <p:nvPr/>
          </p:nvSpPr>
          <p:spPr bwMode="auto">
            <a:xfrm>
              <a:off x="5447" y="3292"/>
              <a:ext cx="100" cy="11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3600" tIns="0" rIns="3600" bIns="0" anchor="b">
              <a:spAutoFit/>
            </a:bodyPr>
            <a:lstStyle/>
            <a:p>
              <a:r>
                <a:rPr kumimoji="1" lang="cs-CZ" sz="1200" b="0">
                  <a:solidFill>
                    <a:schemeClr val="tx1"/>
                  </a:solidFill>
                </a:rPr>
                <a:t>3'</a:t>
              </a:r>
            </a:p>
          </p:txBody>
        </p:sp>
        <p:sp>
          <p:nvSpPr>
            <p:cNvPr id="81476" name="Text Box 580"/>
            <p:cNvSpPr txBox="1">
              <a:spLocks noChangeAspect="1" noChangeArrowheads="1"/>
            </p:cNvSpPr>
            <p:nvPr/>
          </p:nvSpPr>
          <p:spPr bwMode="auto">
            <a:xfrm>
              <a:off x="4953" y="2358"/>
              <a:ext cx="145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" tIns="0" rIns="3600" bIns="0">
              <a:spAutoFit/>
            </a:bodyPr>
            <a:lstStyle/>
            <a:p>
              <a:r>
                <a:rPr kumimoji="1" lang="cs-CZ" sz="800">
                  <a:solidFill>
                    <a:srgbClr val="FF0000"/>
                  </a:solidFill>
                </a:rPr>
                <a:t>UAA</a:t>
              </a:r>
            </a:p>
          </p:txBody>
        </p:sp>
        <p:sp>
          <p:nvSpPr>
            <p:cNvPr id="81478" name="Text Box 582"/>
            <p:cNvSpPr txBox="1">
              <a:spLocks noChangeAspect="1" noChangeArrowheads="1"/>
            </p:cNvSpPr>
            <p:nvPr/>
          </p:nvSpPr>
          <p:spPr bwMode="auto">
            <a:xfrm>
              <a:off x="4922" y="4031"/>
              <a:ext cx="145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" tIns="0" rIns="3600" bIns="0">
              <a:spAutoFit/>
            </a:bodyPr>
            <a:lstStyle/>
            <a:p>
              <a:r>
                <a:rPr kumimoji="1" lang="cs-CZ" sz="800">
                  <a:solidFill>
                    <a:srgbClr val="FF0000"/>
                  </a:solidFill>
                </a:rPr>
                <a:t>UAA</a:t>
              </a:r>
            </a:p>
          </p:txBody>
        </p:sp>
        <p:grpSp>
          <p:nvGrpSpPr>
            <p:cNvPr id="81785" name="Group 598"/>
            <p:cNvGrpSpPr>
              <a:grpSpLocks noChangeAspect="1"/>
            </p:cNvGrpSpPr>
            <p:nvPr/>
          </p:nvGrpSpPr>
          <p:grpSpPr bwMode="auto">
            <a:xfrm rot="-1774904">
              <a:off x="4865" y="3691"/>
              <a:ext cx="137" cy="182"/>
              <a:chOff x="1156" y="2205"/>
              <a:chExt cx="274" cy="363"/>
            </a:xfrm>
          </p:grpSpPr>
          <p:sp>
            <p:nvSpPr>
              <p:cNvPr id="81495" name="AutoShape 599"/>
              <p:cNvSpPr>
                <a:spLocks noChangeAspect="1" noChangeArrowheads="1"/>
              </p:cNvSpPr>
              <p:nvPr/>
            </p:nvSpPr>
            <p:spPr bwMode="auto">
              <a:xfrm>
                <a:off x="1224" y="2205"/>
                <a:ext cx="136" cy="273"/>
              </a:xfrm>
              <a:prstGeom prst="roundRect">
                <a:avLst>
                  <a:gd name="adj" fmla="val 50000"/>
                </a:avLst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lIns="3600" tIns="0" rIns="3600" bIns="0" anchor="ctr"/>
              <a:lstStyle/>
              <a:p>
                <a:endParaRPr lang="cs-CZ"/>
              </a:p>
            </p:txBody>
          </p:sp>
          <p:sp>
            <p:nvSpPr>
              <p:cNvPr id="81496" name="AutoShape 600"/>
              <p:cNvSpPr>
                <a:spLocks noChangeAspect="1" noChangeArrowheads="1"/>
              </p:cNvSpPr>
              <p:nvPr/>
            </p:nvSpPr>
            <p:spPr bwMode="auto">
              <a:xfrm rot="16200000">
                <a:off x="1225" y="2318"/>
                <a:ext cx="136" cy="274"/>
              </a:xfrm>
              <a:prstGeom prst="roundRect">
                <a:avLst>
                  <a:gd name="adj" fmla="val 50000"/>
                </a:avLst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lIns="3600" tIns="0" rIns="3600" bIns="0" anchor="ctr"/>
              <a:lstStyle/>
              <a:p>
                <a:endParaRPr lang="cs-CZ"/>
              </a:p>
            </p:txBody>
          </p:sp>
          <p:sp>
            <p:nvSpPr>
              <p:cNvPr id="81497" name="Oval 601"/>
              <p:cNvSpPr>
                <a:spLocks noChangeAspect="1" noChangeArrowheads="1"/>
              </p:cNvSpPr>
              <p:nvPr/>
            </p:nvSpPr>
            <p:spPr bwMode="auto">
              <a:xfrm>
                <a:off x="1202" y="2523"/>
                <a:ext cx="45" cy="45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lIns="3600" tIns="0" rIns="3600" bIns="0" anchor="ctr"/>
              <a:lstStyle/>
              <a:p>
                <a:endParaRPr lang="cs-CZ"/>
              </a:p>
            </p:txBody>
          </p:sp>
          <p:sp>
            <p:nvSpPr>
              <p:cNvPr id="81498" name="Oval 602"/>
              <p:cNvSpPr>
                <a:spLocks noChangeAspect="1" noChangeArrowheads="1"/>
              </p:cNvSpPr>
              <p:nvPr/>
            </p:nvSpPr>
            <p:spPr bwMode="auto">
              <a:xfrm>
                <a:off x="1338" y="2523"/>
                <a:ext cx="45" cy="45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lIns="3600" tIns="0" rIns="3600" bIns="0" anchor="ctr"/>
              <a:lstStyle/>
              <a:p>
                <a:endParaRPr lang="cs-CZ"/>
              </a:p>
            </p:txBody>
          </p:sp>
          <p:sp>
            <p:nvSpPr>
              <p:cNvPr id="81499" name="Oval 603"/>
              <p:cNvSpPr>
                <a:spLocks noChangeAspect="1" noChangeArrowheads="1"/>
              </p:cNvSpPr>
              <p:nvPr/>
            </p:nvSpPr>
            <p:spPr bwMode="auto">
              <a:xfrm>
                <a:off x="1269" y="2523"/>
                <a:ext cx="45" cy="45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lIns="3600" tIns="0" rIns="3600" bIns="0" anchor="ctr"/>
              <a:lstStyle/>
              <a:p>
                <a:endParaRPr lang="cs-CZ"/>
              </a:p>
            </p:txBody>
          </p:sp>
        </p:grpSp>
        <p:sp>
          <p:nvSpPr>
            <p:cNvPr id="81477" name="Text Box 581"/>
            <p:cNvSpPr txBox="1">
              <a:spLocks noChangeAspect="1" noChangeArrowheads="1"/>
            </p:cNvSpPr>
            <p:nvPr/>
          </p:nvSpPr>
          <p:spPr bwMode="auto">
            <a:xfrm>
              <a:off x="5004" y="3244"/>
              <a:ext cx="145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" tIns="0" rIns="3600" bIns="0">
              <a:spAutoFit/>
            </a:bodyPr>
            <a:lstStyle/>
            <a:p>
              <a:r>
                <a:rPr kumimoji="1" lang="cs-CZ" sz="800">
                  <a:solidFill>
                    <a:srgbClr val="FF0000"/>
                  </a:solidFill>
                </a:rPr>
                <a:t>UAA</a:t>
              </a:r>
            </a:p>
          </p:txBody>
        </p:sp>
        <p:sp>
          <p:nvSpPr>
            <p:cNvPr id="81510" name="Line 614"/>
            <p:cNvSpPr>
              <a:spLocks noChangeAspect="1" noChangeShapeType="1"/>
            </p:cNvSpPr>
            <p:nvPr/>
          </p:nvSpPr>
          <p:spPr bwMode="auto">
            <a:xfrm>
              <a:off x="4916" y="2143"/>
              <a:ext cx="0" cy="45"/>
            </a:xfrm>
            <a:prstGeom prst="line">
              <a:avLst/>
            </a:prstGeom>
            <a:noFill/>
            <a:ln w="25400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lIns="3600" tIns="0" rIns="3600" bIns="0"/>
            <a:lstStyle/>
            <a:p>
              <a:endParaRPr lang="cs-CZ"/>
            </a:p>
          </p:txBody>
        </p:sp>
        <p:sp>
          <p:nvSpPr>
            <p:cNvPr id="81511" name="Oval 615"/>
            <p:cNvSpPr>
              <a:spLocks noChangeAspect="1" noChangeArrowheads="1"/>
            </p:cNvSpPr>
            <p:nvPr/>
          </p:nvSpPr>
          <p:spPr bwMode="auto">
            <a:xfrm>
              <a:off x="4858" y="2043"/>
              <a:ext cx="113" cy="11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lIns="3600" tIns="0" rIns="3600" bIns="0" anchor="ctr"/>
            <a:lstStyle/>
            <a:p>
              <a:pPr algn="ctr"/>
              <a:r>
                <a:rPr kumimoji="1" lang="cs-CZ" sz="800" b="0">
                  <a:solidFill>
                    <a:schemeClr val="tx1"/>
                  </a:solidFill>
                </a:rPr>
                <a:t>aa</a:t>
              </a:r>
              <a:r>
                <a:rPr kumimoji="1" lang="cs-CZ" sz="800" b="0" baseline="-25000">
                  <a:solidFill>
                    <a:schemeClr val="tx1"/>
                  </a:solidFill>
                </a:rPr>
                <a:t>5</a:t>
              </a:r>
              <a:endParaRPr kumimoji="1" lang="cs-CZ" sz="800" b="0">
                <a:solidFill>
                  <a:schemeClr val="tx1"/>
                </a:solidFill>
              </a:endParaRPr>
            </a:p>
          </p:txBody>
        </p:sp>
        <p:sp>
          <p:nvSpPr>
            <p:cNvPr id="81512" name="Oval 616"/>
            <p:cNvSpPr>
              <a:spLocks noChangeAspect="1" noChangeArrowheads="1"/>
            </p:cNvSpPr>
            <p:nvPr/>
          </p:nvSpPr>
          <p:spPr bwMode="auto">
            <a:xfrm>
              <a:off x="4722" y="2043"/>
              <a:ext cx="114" cy="11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lIns="3600" tIns="0" rIns="3600" bIns="0" anchor="ctr"/>
            <a:lstStyle/>
            <a:p>
              <a:pPr algn="ctr"/>
              <a:r>
                <a:rPr kumimoji="1" lang="cs-CZ" sz="800" b="0">
                  <a:solidFill>
                    <a:schemeClr val="tx1"/>
                  </a:solidFill>
                </a:rPr>
                <a:t>aa</a:t>
              </a:r>
              <a:r>
                <a:rPr kumimoji="1" lang="cs-CZ" sz="800" b="0" baseline="-25000">
                  <a:solidFill>
                    <a:schemeClr val="tx1"/>
                  </a:solidFill>
                </a:rPr>
                <a:t>4</a:t>
              </a:r>
              <a:endParaRPr kumimoji="1" lang="cs-CZ" sz="800" b="0">
                <a:solidFill>
                  <a:schemeClr val="tx1"/>
                </a:solidFill>
              </a:endParaRPr>
            </a:p>
          </p:txBody>
        </p:sp>
        <p:sp>
          <p:nvSpPr>
            <p:cNvPr id="81513" name="Oval 617"/>
            <p:cNvSpPr>
              <a:spLocks noChangeAspect="1" noChangeArrowheads="1"/>
            </p:cNvSpPr>
            <p:nvPr/>
          </p:nvSpPr>
          <p:spPr bwMode="auto">
            <a:xfrm>
              <a:off x="4586" y="1997"/>
              <a:ext cx="113" cy="11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lIns="3600" tIns="0" rIns="3600" bIns="0" anchor="ctr"/>
            <a:lstStyle/>
            <a:p>
              <a:pPr algn="ctr"/>
              <a:r>
                <a:rPr kumimoji="1" lang="cs-CZ" sz="800" b="0">
                  <a:solidFill>
                    <a:schemeClr val="tx1"/>
                  </a:solidFill>
                </a:rPr>
                <a:t>aa</a:t>
              </a:r>
              <a:r>
                <a:rPr kumimoji="1" lang="cs-CZ" sz="800" b="0" baseline="-25000">
                  <a:solidFill>
                    <a:schemeClr val="tx1"/>
                  </a:solidFill>
                </a:rPr>
                <a:t>3</a:t>
              </a:r>
              <a:endParaRPr kumimoji="1" lang="cs-CZ" sz="800" b="0">
                <a:solidFill>
                  <a:schemeClr val="tx1"/>
                </a:solidFill>
              </a:endParaRPr>
            </a:p>
          </p:txBody>
        </p:sp>
        <p:cxnSp>
          <p:nvCxnSpPr>
            <p:cNvPr id="81514" name="AutoShape 618"/>
            <p:cNvCxnSpPr>
              <a:cxnSpLocks noChangeAspect="1" noChangeShapeType="1"/>
              <a:stCxn id="81512" idx="6"/>
              <a:endCxn id="81511" idx="2"/>
            </p:cNvCxnSpPr>
            <p:nvPr/>
          </p:nvCxnSpPr>
          <p:spPr bwMode="auto">
            <a:xfrm>
              <a:off x="4836" y="2100"/>
              <a:ext cx="22" cy="0"/>
            </a:xfrm>
            <a:prstGeom prst="straightConnector1">
              <a:avLst/>
            </a:prstGeom>
            <a:noFill/>
            <a:ln w="28575">
              <a:solidFill>
                <a:srgbClr val="CC00FF"/>
              </a:solidFill>
              <a:miter lim="800000"/>
              <a:headEnd/>
              <a:tailEnd/>
            </a:ln>
            <a:effectLst/>
          </p:spPr>
        </p:cxnSp>
        <p:cxnSp>
          <p:nvCxnSpPr>
            <p:cNvPr id="81515" name="AutoShape 619"/>
            <p:cNvCxnSpPr>
              <a:cxnSpLocks noChangeAspect="1" noChangeShapeType="1"/>
              <a:stCxn id="81513" idx="5"/>
              <a:endCxn id="81512" idx="2"/>
            </p:cNvCxnSpPr>
            <p:nvPr/>
          </p:nvCxnSpPr>
          <p:spPr bwMode="auto">
            <a:xfrm>
              <a:off x="4682" y="2094"/>
              <a:ext cx="40" cy="6"/>
            </a:xfrm>
            <a:prstGeom prst="straightConnector1">
              <a:avLst/>
            </a:prstGeom>
            <a:noFill/>
            <a:ln w="28575">
              <a:solidFill>
                <a:srgbClr val="CC00FF"/>
              </a:solidFill>
              <a:miter lim="800000"/>
              <a:headEnd/>
              <a:tailEnd/>
            </a:ln>
            <a:effectLst/>
          </p:spPr>
        </p:cxnSp>
        <p:sp>
          <p:nvSpPr>
            <p:cNvPr id="81516" name="Line 620"/>
            <p:cNvSpPr>
              <a:spLocks noChangeAspect="1" noChangeShapeType="1"/>
            </p:cNvSpPr>
            <p:nvPr/>
          </p:nvSpPr>
          <p:spPr bwMode="auto">
            <a:xfrm flipH="1">
              <a:off x="4518" y="2065"/>
              <a:ext cx="68" cy="0"/>
            </a:xfrm>
            <a:prstGeom prst="line">
              <a:avLst/>
            </a:prstGeom>
            <a:noFill/>
            <a:ln w="28575">
              <a:solidFill>
                <a:srgbClr val="CC00FF"/>
              </a:solidFill>
              <a:miter lim="800000"/>
              <a:headEnd/>
              <a:tailEnd/>
            </a:ln>
            <a:effectLst/>
          </p:spPr>
          <p:txBody>
            <a:bodyPr wrap="none" lIns="3600" tIns="0" rIns="3600" bIns="0"/>
            <a:lstStyle/>
            <a:p>
              <a:endParaRPr lang="cs-CZ"/>
            </a:p>
          </p:txBody>
        </p:sp>
        <p:sp>
          <p:nvSpPr>
            <p:cNvPr id="81517" name="Line 621"/>
            <p:cNvSpPr>
              <a:spLocks noChangeAspect="1" noChangeShapeType="1"/>
            </p:cNvSpPr>
            <p:nvPr/>
          </p:nvSpPr>
          <p:spPr bwMode="auto">
            <a:xfrm flipH="1" flipV="1">
              <a:off x="4337" y="2043"/>
              <a:ext cx="113" cy="22"/>
            </a:xfrm>
            <a:prstGeom prst="line">
              <a:avLst/>
            </a:prstGeom>
            <a:noFill/>
            <a:ln w="28575">
              <a:solidFill>
                <a:srgbClr val="CC00FF"/>
              </a:solidFill>
              <a:miter lim="800000"/>
              <a:headEnd/>
              <a:tailEnd/>
            </a:ln>
            <a:effectLst/>
          </p:spPr>
          <p:txBody>
            <a:bodyPr wrap="none" lIns="3600" tIns="0" rIns="3600" bIns="0"/>
            <a:lstStyle/>
            <a:p>
              <a:endParaRPr lang="cs-CZ"/>
            </a:p>
          </p:txBody>
        </p:sp>
        <p:sp>
          <p:nvSpPr>
            <p:cNvPr id="81518" name="Oval 622"/>
            <p:cNvSpPr>
              <a:spLocks noChangeAspect="1" noChangeArrowheads="1"/>
            </p:cNvSpPr>
            <p:nvPr/>
          </p:nvSpPr>
          <p:spPr bwMode="auto">
            <a:xfrm>
              <a:off x="4428" y="2020"/>
              <a:ext cx="113" cy="11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lIns="3600" tIns="0" rIns="3600" bIns="0" anchor="ctr"/>
            <a:lstStyle/>
            <a:p>
              <a:pPr algn="ctr"/>
              <a:r>
                <a:rPr kumimoji="1" lang="cs-CZ" sz="800" b="0">
                  <a:solidFill>
                    <a:schemeClr val="tx1"/>
                  </a:solidFill>
                </a:rPr>
                <a:t>aa</a:t>
              </a:r>
              <a:r>
                <a:rPr kumimoji="1" lang="cs-CZ" sz="800" b="0" baseline="-25000">
                  <a:solidFill>
                    <a:schemeClr val="tx1"/>
                  </a:solidFill>
                </a:rPr>
                <a:t>2</a:t>
              </a:r>
              <a:endParaRPr kumimoji="1" lang="cs-CZ" sz="800" b="0">
                <a:solidFill>
                  <a:schemeClr val="tx1"/>
                </a:solidFill>
              </a:endParaRPr>
            </a:p>
          </p:txBody>
        </p:sp>
        <p:sp>
          <p:nvSpPr>
            <p:cNvPr id="81519" name="Line 623"/>
            <p:cNvSpPr>
              <a:spLocks noChangeAspect="1" noChangeShapeType="1"/>
            </p:cNvSpPr>
            <p:nvPr/>
          </p:nvSpPr>
          <p:spPr bwMode="auto">
            <a:xfrm>
              <a:off x="4269" y="1952"/>
              <a:ext cx="45" cy="45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miter lim="800000"/>
              <a:headEnd/>
              <a:tailEnd/>
            </a:ln>
            <a:effectLst/>
          </p:spPr>
          <p:txBody>
            <a:bodyPr wrap="none" lIns="3600" tIns="0" rIns="3600" bIns="0"/>
            <a:lstStyle/>
            <a:p>
              <a:endParaRPr lang="cs-CZ"/>
            </a:p>
          </p:txBody>
        </p:sp>
        <p:sp>
          <p:nvSpPr>
            <p:cNvPr id="81520" name="Oval 624"/>
            <p:cNvSpPr>
              <a:spLocks noChangeAspect="1" noChangeArrowheads="1"/>
            </p:cNvSpPr>
            <p:nvPr/>
          </p:nvSpPr>
          <p:spPr bwMode="auto">
            <a:xfrm>
              <a:off x="4292" y="1975"/>
              <a:ext cx="113" cy="11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lIns="3600" tIns="0" rIns="3600" bIns="0" anchor="ctr"/>
            <a:lstStyle/>
            <a:p>
              <a:pPr algn="ctr"/>
              <a:r>
                <a:rPr kumimoji="1" lang="cs-CZ" sz="800" b="0">
                  <a:solidFill>
                    <a:schemeClr val="tx1"/>
                  </a:solidFill>
                </a:rPr>
                <a:t>aa</a:t>
              </a:r>
              <a:r>
                <a:rPr kumimoji="1" lang="cs-CZ" sz="800" b="0" baseline="-25000">
                  <a:solidFill>
                    <a:schemeClr val="tx1"/>
                  </a:solidFill>
                </a:rPr>
                <a:t>1</a:t>
              </a:r>
              <a:endParaRPr kumimoji="1" lang="cs-CZ" sz="800" b="0">
                <a:solidFill>
                  <a:schemeClr val="tx1"/>
                </a:solidFill>
              </a:endParaRPr>
            </a:p>
          </p:txBody>
        </p:sp>
        <p:sp>
          <p:nvSpPr>
            <p:cNvPr id="81521" name="Text Box 625"/>
            <p:cNvSpPr txBox="1">
              <a:spLocks noChangeArrowheads="1"/>
            </p:cNvSpPr>
            <p:nvPr/>
          </p:nvSpPr>
          <p:spPr bwMode="auto">
            <a:xfrm>
              <a:off x="4101" y="1876"/>
              <a:ext cx="147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" tIns="0" rIns="3600" bIns="0">
              <a:spAutoFit/>
            </a:bodyPr>
            <a:lstStyle/>
            <a:p>
              <a:r>
                <a:rPr kumimoji="1" lang="cs-CZ" sz="900">
                  <a:solidFill>
                    <a:srgbClr val="0000FF"/>
                  </a:solidFill>
                </a:rPr>
                <a:t>NH</a:t>
              </a:r>
              <a:r>
                <a:rPr kumimoji="1" lang="cs-CZ" sz="900" baseline="-25000">
                  <a:solidFill>
                    <a:srgbClr val="0000FF"/>
                  </a:solidFill>
                </a:rPr>
                <a:t>2</a:t>
              </a:r>
              <a:endParaRPr kumimoji="1" lang="cs-CZ" sz="900">
                <a:solidFill>
                  <a:srgbClr val="0000FF"/>
                </a:solidFill>
              </a:endParaRPr>
            </a:p>
          </p:txBody>
        </p:sp>
        <p:sp>
          <p:nvSpPr>
            <p:cNvPr id="81524" name="Text Box 628"/>
            <p:cNvSpPr txBox="1">
              <a:spLocks noChangeArrowheads="1"/>
            </p:cNvSpPr>
            <p:nvPr/>
          </p:nvSpPr>
          <p:spPr bwMode="auto">
            <a:xfrm>
              <a:off x="5291" y="1905"/>
              <a:ext cx="128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" tIns="0" rIns="3600" bIns="0">
              <a:spAutoFit/>
            </a:bodyPr>
            <a:lstStyle/>
            <a:p>
              <a:r>
                <a:rPr kumimoji="1" lang="cs-CZ" sz="800">
                  <a:solidFill>
                    <a:srgbClr val="0000FF"/>
                  </a:solidFill>
                </a:rPr>
                <a:t>H</a:t>
              </a:r>
              <a:r>
                <a:rPr kumimoji="1" lang="cs-CZ" sz="800" baseline="-25000">
                  <a:solidFill>
                    <a:srgbClr val="0000FF"/>
                  </a:solidFill>
                </a:rPr>
                <a:t>2</a:t>
              </a:r>
              <a:r>
                <a:rPr kumimoji="1" lang="cs-CZ" sz="800">
                  <a:solidFill>
                    <a:srgbClr val="0000FF"/>
                  </a:solidFill>
                </a:rPr>
                <a:t>O</a:t>
              </a:r>
            </a:p>
          </p:txBody>
        </p:sp>
        <p:sp>
          <p:nvSpPr>
            <p:cNvPr id="81525" name="Arc 629"/>
            <p:cNvSpPr>
              <a:spLocks/>
            </p:cNvSpPr>
            <p:nvPr/>
          </p:nvSpPr>
          <p:spPr bwMode="auto">
            <a:xfrm flipH="1">
              <a:off x="4950" y="1933"/>
              <a:ext cx="317" cy="255"/>
            </a:xfrm>
            <a:custGeom>
              <a:avLst/>
              <a:gdLst>
                <a:gd name="G0" fmla="+- 6055 0 0"/>
                <a:gd name="G1" fmla="+- 21600 0 0"/>
                <a:gd name="G2" fmla="+- 21600 0 0"/>
                <a:gd name="T0" fmla="*/ 0 w 24741"/>
                <a:gd name="T1" fmla="*/ 866 h 21600"/>
                <a:gd name="T2" fmla="*/ 24741 w 24741"/>
                <a:gd name="T3" fmla="*/ 10765 h 21600"/>
                <a:gd name="T4" fmla="*/ 6055 w 24741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741" h="21600" fill="none" extrusionOk="0">
                  <a:moveTo>
                    <a:pt x="0" y="866"/>
                  </a:moveTo>
                  <a:cubicBezTo>
                    <a:pt x="1967" y="291"/>
                    <a:pt x="4005" y="-1"/>
                    <a:pt x="6055" y="0"/>
                  </a:cubicBezTo>
                  <a:cubicBezTo>
                    <a:pt x="13757" y="0"/>
                    <a:pt x="20877" y="4101"/>
                    <a:pt x="24740" y="10765"/>
                  </a:cubicBezTo>
                </a:path>
                <a:path w="24741" h="21600" stroke="0" extrusionOk="0">
                  <a:moveTo>
                    <a:pt x="0" y="866"/>
                  </a:moveTo>
                  <a:cubicBezTo>
                    <a:pt x="1967" y="291"/>
                    <a:pt x="4005" y="-1"/>
                    <a:pt x="6055" y="0"/>
                  </a:cubicBezTo>
                  <a:cubicBezTo>
                    <a:pt x="13757" y="0"/>
                    <a:pt x="20877" y="4101"/>
                    <a:pt x="24740" y="10765"/>
                  </a:cubicBezTo>
                  <a:lnTo>
                    <a:pt x="6055" y="21600"/>
                  </a:lnTo>
                  <a:close/>
                </a:path>
              </a:pathLst>
            </a:custGeom>
            <a:noFill/>
            <a:ln w="15875">
              <a:solidFill>
                <a:srgbClr val="FF0000"/>
              </a:solidFill>
              <a:round/>
              <a:headEnd/>
              <a:tailEnd type="arrow" w="med" len="med"/>
            </a:ln>
            <a:effectLst/>
          </p:spPr>
          <p:txBody>
            <a:bodyPr wrap="none" lIns="3600" tIns="0" rIns="3600" bIns="0" anchor="ctr"/>
            <a:lstStyle/>
            <a:p>
              <a:endParaRPr lang="cs-CZ"/>
            </a:p>
          </p:txBody>
        </p:sp>
        <p:sp>
          <p:nvSpPr>
            <p:cNvPr id="81470" name="Line 574"/>
            <p:cNvSpPr>
              <a:spLocks noChangeAspect="1" noChangeShapeType="1"/>
            </p:cNvSpPr>
            <p:nvPr/>
          </p:nvSpPr>
          <p:spPr bwMode="auto">
            <a:xfrm flipV="1">
              <a:off x="4128" y="4002"/>
              <a:ext cx="1446" cy="1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lIns="3600" tIns="0" rIns="3600" bIns="0"/>
            <a:lstStyle/>
            <a:p>
              <a:endParaRPr lang="cs-CZ"/>
            </a:p>
          </p:txBody>
        </p:sp>
        <p:sp>
          <p:nvSpPr>
            <p:cNvPr id="81537" name="AutoShape 641"/>
            <p:cNvSpPr>
              <a:spLocks noChangeArrowheads="1"/>
            </p:cNvSpPr>
            <p:nvPr/>
          </p:nvSpPr>
          <p:spPr bwMode="auto">
            <a:xfrm>
              <a:off x="4872" y="856"/>
              <a:ext cx="85" cy="255"/>
            </a:xfrm>
            <a:prstGeom prst="downArrow">
              <a:avLst>
                <a:gd name="adj1" fmla="val 50000"/>
                <a:gd name="adj2" fmla="val 75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3366F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3600" tIns="0" rIns="3600" bIns="0" anchor="ctr"/>
            <a:lstStyle/>
            <a:p>
              <a:endParaRPr lang="cs-CZ"/>
            </a:p>
          </p:txBody>
        </p:sp>
        <p:sp>
          <p:nvSpPr>
            <p:cNvPr id="81538" name="AutoShape 642"/>
            <p:cNvSpPr>
              <a:spLocks noChangeArrowheads="1"/>
            </p:cNvSpPr>
            <p:nvPr/>
          </p:nvSpPr>
          <p:spPr bwMode="auto">
            <a:xfrm>
              <a:off x="4872" y="1621"/>
              <a:ext cx="85" cy="255"/>
            </a:xfrm>
            <a:prstGeom prst="downArrow">
              <a:avLst>
                <a:gd name="adj1" fmla="val 50000"/>
                <a:gd name="adj2" fmla="val 75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3366F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3600" tIns="0" rIns="3600" bIns="0" anchor="ctr"/>
            <a:lstStyle/>
            <a:p>
              <a:endParaRPr lang="cs-CZ"/>
            </a:p>
          </p:txBody>
        </p:sp>
        <p:sp>
          <p:nvSpPr>
            <p:cNvPr id="81539" name="AutoShape 643"/>
            <p:cNvSpPr>
              <a:spLocks noChangeArrowheads="1"/>
            </p:cNvSpPr>
            <p:nvPr/>
          </p:nvSpPr>
          <p:spPr bwMode="auto">
            <a:xfrm>
              <a:off x="4872" y="2528"/>
              <a:ext cx="85" cy="255"/>
            </a:xfrm>
            <a:prstGeom prst="downArrow">
              <a:avLst>
                <a:gd name="adj1" fmla="val 50000"/>
                <a:gd name="adj2" fmla="val 75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3366F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3600" tIns="0" rIns="3600" bIns="0" anchor="ctr"/>
            <a:lstStyle/>
            <a:p>
              <a:endParaRPr lang="cs-CZ"/>
            </a:p>
          </p:txBody>
        </p:sp>
        <p:sp>
          <p:nvSpPr>
            <p:cNvPr id="81540" name="AutoShape 644"/>
            <p:cNvSpPr>
              <a:spLocks noChangeArrowheads="1"/>
            </p:cNvSpPr>
            <p:nvPr/>
          </p:nvSpPr>
          <p:spPr bwMode="auto">
            <a:xfrm>
              <a:off x="4872" y="3407"/>
              <a:ext cx="85" cy="255"/>
            </a:xfrm>
            <a:prstGeom prst="downArrow">
              <a:avLst>
                <a:gd name="adj1" fmla="val 50000"/>
                <a:gd name="adj2" fmla="val 75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3366F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3600" tIns="0" rIns="3600" bIns="0" anchor="ctr"/>
            <a:lstStyle/>
            <a:p>
              <a:endParaRPr lang="cs-CZ"/>
            </a:p>
          </p:txBody>
        </p:sp>
        <p:grpSp>
          <p:nvGrpSpPr>
            <p:cNvPr id="81790" name="Group 498"/>
            <p:cNvGrpSpPr>
              <a:grpSpLocks noChangeAspect="1"/>
            </p:cNvGrpSpPr>
            <p:nvPr/>
          </p:nvGrpSpPr>
          <p:grpSpPr bwMode="auto">
            <a:xfrm>
              <a:off x="4871" y="3055"/>
              <a:ext cx="137" cy="182"/>
              <a:chOff x="1156" y="2205"/>
              <a:chExt cx="274" cy="363"/>
            </a:xfrm>
          </p:grpSpPr>
          <p:sp>
            <p:nvSpPr>
              <p:cNvPr id="81395" name="AutoShape 499"/>
              <p:cNvSpPr>
                <a:spLocks noChangeAspect="1" noChangeArrowheads="1"/>
              </p:cNvSpPr>
              <p:nvPr/>
            </p:nvSpPr>
            <p:spPr bwMode="auto">
              <a:xfrm>
                <a:off x="1224" y="2205"/>
                <a:ext cx="136" cy="273"/>
              </a:xfrm>
              <a:prstGeom prst="roundRect">
                <a:avLst>
                  <a:gd name="adj" fmla="val 50000"/>
                </a:avLst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lIns="3600" tIns="0" rIns="3600" bIns="0" anchor="ctr"/>
              <a:lstStyle/>
              <a:p>
                <a:endParaRPr lang="cs-CZ"/>
              </a:p>
            </p:txBody>
          </p:sp>
          <p:sp>
            <p:nvSpPr>
              <p:cNvPr id="81396" name="AutoShape 500"/>
              <p:cNvSpPr>
                <a:spLocks noChangeAspect="1" noChangeArrowheads="1"/>
              </p:cNvSpPr>
              <p:nvPr/>
            </p:nvSpPr>
            <p:spPr bwMode="auto">
              <a:xfrm rot="16200000">
                <a:off x="1225" y="2318"/>
                <a:ext cx="136" cy="274"/>
              </a:xfrm>
              <a:prstGeom prst="roundRect">
                <a:avLst>
                  <a:gd name="adj" fmla="val 50000"/>
                </a:avLst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lIns="3600" tIns="0" rIns="3600" bIns="0" anchor="ctr"/>
              <a:lstStyle/>
              <a:p>
                <a:endParaRPr lang="cs-CZ"/>
              </a:p>
            </p:txBody>
          </p:sp>
          <p:sp>
            <p:nvSpPr>
              <p:cNvPr id="81397" name="Oval 501"/>
              <p:cNvSpPr>
                <a:spLocks noChangeAspect="1" noChangeArrowheads="1"/>
              </p:cNvSpPr>
              <p:nvPr/>
            </p:nvSpPr>
            <p:spPr bwMode="auto">
              <a:xfrm>
                <a:off x="1202" y="2523"/>
                <a:ext cx="45" cy="45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lIns="3600" tIns="0" rIns="3600" bIns="0" anchor="ctr"/>
              <a:lstStyle/>
              <a:p>
                <a:endParaRPr lang="cs-CZ"/>
              </a:p>
            </p:txBody>
          </p:sp>
          <p:sp>
            <p:nvSpPr>
              <p:cNvPr id="81398" name="Oval 502"/>
              <p:cNvSpPr>
                <a:spLocks noChangeAspect="1" noChangeArrowheads="1"/>
              </p:cNvSpPr>
              <p:nvPr/>
            </p:nvSpPr>
            <p:spPr bwMode="auto">
              <a:xfrm>
                <a:off x="1338" y="2523"/>
                <a:ext cx="45" cy="45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lIns="3600" tIns="0" rIns="3600" bIns="0" anchor="ctr"/>
              <a:lstStyle/>
              <a:p>
                <a:endParaRPr lang="cs-CZ"/>
              </a:p>
            </p:txBody>
          </p:sp>
          <p:sp>
            <p:nvSpPr>
              <p:cNvPr id="81399" name="Oval 503"/>
              <p:cNvSpPr>
                <a:spLocks noChangeAspect="1" noChangeArrowheads="1"/>
              </p:cNvSpPr>
              <p:nvPr/>
            </p:nvSpPr>
            <p:spPr bwMode="auto">
              <a:xfrm>
                <a:off x="1269" y="2523"/>
                <a:ext cx="45" cy="45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none" lIns="3600" tIns="0" rIns="3600" bIns="0" anchor="ctr"/>
              <a:lstStyle/>
              <a:p>
                <a:endParaRPr lang="cs-CZ"/>
              </a:p>
            </p:txBody>
          </p:sp>
        </p:grpSp>
        <p:sp>
          <p:nvSpPr>
            <p:cNvPr id="81871" name="Text Box 975"/>
            <p:cNvSpPr txBox="1">
              <a:spLocks noChangeAspect="1" noChangeArrowheads="1"/>
            </p:cNvSpPr>
            <p:nvPr/>
          </p:nvSpPr>
          <p:spPr bwMode="auto">
            <a:xfrm>
              <a:off x="5939" y="466"/>
              <a:ext cx="11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defTabSz="4176713"/>
              <a:endParaRPr lang="en-US" sz="1000" b="0">
                <a:solidFill>
                  <a:schemeClr val="tx1"/>
                </a:solidFill>
              </a:endParaRPr>
            </a:p>
          </p:txBody>
        </p:sp>
        <p:grpSp>
          <p:nvGrpSpPr>
            <p:cNvPr id="81795" name="Group 1007"/>
            <p:cNvGrpSpPr>
              <a:grpSpLocks/>
            </p:cNvGrpSpPr>
            <p:nvPr/>
          </p:nvGrpSpPr>
          <p:grpSpPr bwMode="auto">
            <a:xfrm>
              <a:off x="5319" y="969"/>
              <a:ext cx="114" cy="147"/>
              <a:chOff x="4694" y="1447"/>
              <a:chExt cx="91" cy="119"/>
            </a:xfrm>
          </p:grpSpPr>
          <p:sp>
            <p:nvSpPr>
              <p:cNvPr id="81898" name="Arc 1002"/>
              <p:cNvSpPr>
                <a:spLocks/>
              </p:cNvSpPr>
              <p:nvPr/>
            </p:nvSpPr>
            <p:spPr bwMode="auto">
              <a:xfrm rot="10800000" flipH="1" flipV="1">
                <a:off x="4694" y="1447"/>
                <a:ext cx="91" cy="116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 w 43200"/>
                  <a:gd name="T1" fmla="*/ 21880 h 21880"/>
                  <a:gd name="T2" fmla="*/ 43200 w 43200"/>
                  <a:gd name="T3" fmla="*/ 21600 h 21880"/>
                  <a:gd name="T4" fmla="*/ 21600 w 43200"/>
                  <a:gd name="T5" fmla="*/ 21600 h 21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1880" fill="none" extrusionOk="0">
                    <a:moveTo>
                      <a:pt x="1" y="21880"/>
                    </a:moveTo>
                    <a:cubicBezTo>
                      <a:pt x="0" y="21786"/>
                      <a:pt x="0" y="216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1880" stroke="0" extrusionOk="0">
                    <a:moveTo>
                      <a:pt x="1" y="21880"/>
                    </a:moveTo>
                    <a:cubicBezTo>
                      <a:pt x="0" y="21786"/>
                      <a:pt x="0" y="216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 useBgFill="1">
            <p:nvSpPr>
              <p:cNvPr id="81899" name="Arc 1003"/>
              <p:cNvSpPr>
                <a:spLocks/>
              </p:cNvSpPr>
              <p:nvPr/>
            </p:nvSpPr>
            <p:spPr bwMode="auto">
              <a:xfrm rot="10800000" flipH="1" flipV="1">
                <a:off x="4694" y="1539"/>
                <a:ext cx="30" cy="27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 w 43200"/>
                  <a:gd name="T1" fmla="*/ 21880 h 21880"/>
                  <a:gd name="T2" fmla="*/ 43200 w 43200"/>
                  <a:gd name="T3" fmla="*/ 21600 h 21880"/>
                  <a:gd name="T4" fmla="*/ 21600 w 43200"/>
                  <a:gd name="T5" fmla="*/ 21600 h 21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1880" fill="none" extrusionOk="0">
                    <a:moveTo>
                      <a:pt x="1" y="21880"/>
                    </a:moveTo>
                    <a:cubicBezTo>
                      <a:pt x="0" y="21786"/>
                      <a:pt x="0" y="216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1880" stroke="0" extrusionOk="0">
                    <a:moveTo>
                      <a:pt x="1" y="21880"/>
                    </a:moveTo>
                    <a:cubicBezTo>
                      <a:pt x="0" y="21786"/>
                      <a:pt x="0" y="216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 useBgFill="1">
            <p:nvSpPr>
              <p:cNvPr id="81900" name="Arc 1004"/>
              <p:cNvSpPr>
                <a:spLocks/>
              </p:cNvSpPr>
              <p:nvPr/>
            </p:nvSpPr>
            <p:spPr bwMode="auto">
              <a:xfrm rot="10800000" flipH="1" flipV="1">
                <a:off x="4723" y="1539"/>
                <a:ext cx="30" cy="27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 w 43200"/>
                  <a:gd name="T1" fmla="*/ 21880 h 21880"/>
                  <a:gd name="T2" fmla="*/ 43200 w 43200"/>
                  <a:gd name="T3" fmla="*/ 21600 h 21880"/>
                  <a:gd name="T4" fmla="*/ 21600 w 43200"/>
                  <a:gd name="T5" fmla="*/ 21600 h 21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1880" fill="none" extrusionOk="0">
                    <a:moveTo>
                      <a:pt x="1" y="21880"/>
                    </a:moveTo>
                    <a:cubicBezTo>
                      <a:pt x="0" y="21786"/>
                      <a:pt x="0" y="216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1880" stroke="0" extrusionOk="0">
                    <a:moveTo>
                      <a:pt x="1" y="21880"/>
                    </a:moveTo>
                    <a:cubicBezTo>
                      <a:pt x="0" y="21786"/>
                      <a:pt x="0" y="216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 useBgFill="1">
            <p:nvSpPr>
              <p:cNvPr id="81901" name="Arc 1005"/>
              <p:cNvSpPr>
                <a:spLocks/>
              </p:cNvSpPr>
              <p:nvPr/>
            </p:nvSpPr>
            <p:spPr bwMode="auto">
              <a:xfrm rot="10800000" flipH="1" flipV="1">
                <a:off x="4753" y="1539"/>
                <a:ext cx="30" cy="27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 w 43200"/>
                  <a:gd name="T1" fmla="*/ 21880 h 21880"/>
                  <a:gd name="T2" fmla="*/ 43200 w 43200"/>
                  <a:gd name="T3" fmla="*/ 21600 h 21880"/>
                  <a:gd name="T4" fmla="*/ 21600 w 43200"/>
                  <a:gd name="T5" fmla="*/ 21600 h 21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1880" fill="none" extrusionOk="0">
                    <a:moveTo>
                      <a:pt x="1" y="21880"/>
                    </a:moveTo>
                    <a:cubicBezTo>
                      <a:pt x="0" y="21786"/>
                      <a:pt x="0" y="216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1880" stroke="0" extrusionOk="0">
                    <a:moveTo>
                      <a:pt x="1" y="21880"/>
                    </a:moveTo>
                    <a:cubicBezTo>
                      <a:pt x="0" y="21786"/>
                      <a:pt x="0" y="216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81796" name="Group 1030"/>
            <p:cNvGrpSpPr>
              <a:grpSpLocks/>
            </p:cNvGrpSpPr>
            <p:nvPr/>
          </p:nvGrpSpPr>
          <p:grpSpPr bwMode="auto">
            <a:xfrm>
              <a:off x="4979" y="2188"/>
              <a:ext cx="114" cy="147"/>
              <a:chOff x="4694" y="1447"/>
              <a:chExt cx="91" cy="119"/>
            </a:xfrm>
          </p:grpSpPr>
          <p:sp>
            <p:nvSpPr>
              <p:cNvPr id="83975" name="Arc 1031"/>
              <p:cNvSpPr>
                <a:spLocks/>
              </p:cNvSpPr>
              <p:nvPr/>
            </p:nvSpPr>
            <p:spPr bwMode="auto">
              <a:xfrm rot="10800000" flipH="1" flipV="1">
                <a:off x="4694" y="1447"/>
                <a:ext cx="91" cy="116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 w 43200"/>
                  <a:gd name="T1" fmla="*/ 21880 h 21880"/>
                  <a:gd name="T2" fmla="*/ 43200 w 43200"/>
                  <a:gd name="T3" fmla="*/ 21600 h 21880"/>
                  <a:gd name="T4" fmla="*/ 21600 w 43200"/>
                  <a:gd name="T5" fmla="*/ 21600 h 21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1880" fill="none" extrusionOk="0">
                    <a:moveTo>
                      <a:pt x="1" y="21880"/>
                    </a:moveTo>
                    <a:cubicBezTo>
                      <a:pt x="0" y="21786"/>
                      <a:pt x="0" y="216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1880" stroke="0" extrusionOk="0">
                    <a:moveTo>
                      <a:pt x="1" y="21880"/>
                    </a:moveTo>
                    <a:cubicBezTo>
                      <a:pt x="0" y="21786"/>
                      <a:pt x="0" y="216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 useBgFill="1">
            <p:nvSpPr>
              <p:cNvPr id="83976" name="Arc 1032"/>
              <p:cNvSpPr>
                <a:spLocks/>
              </p:cNvSpPr>
              <p:nvPr/>
            </p:nvSpPr>
            <p:spPr bwMode="auto">
              <a:xfrm rot="10800000" flipH="1" flipV="1">
                <a:off x="4694" y="1539"/>
                <a:ext cx="30" cy="27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 w 43200"/>
                  <a:gd name="T1" fmla="*/ 21880 h 21880"/>
                  <a:gd name="T2" fmla="*/ 43200 w 43200"/>
                  <a:gd name="T3" fmla="*/ 21600 h 21880"/>
                  <a:gd name="T4" fmla="*/ 21600 w 43200"/>
                  <a:gd name="T5" fmla="*/ 21600 h 21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1880" fill="none" extrusionOk="0">
                    <a:moveTo>
                      <a:pt x="1" y="21880"/>
                    </a:moveTo>
                    <a:cubicBezTo>
                      <a:pt x="0" y="21786"/>
                      <a:pt x="0" y="216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1880" stroke="0" extrusionOk="0">
                    <a:moveTo>
                      <a:pt x="1" y="21880"/>
                    </a:moveTo>
                    <a:cubicBezTo>
                      <a:pt x="0" y="21786"/>
                      <a:pt x="0" y="216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 useBgFill="1">
            <p:nvSpPr>
              <p:cNvPr id="83977" name="Arc 1033"/>
              <p:cNvSpPr>
                <a:spLocks/>
              </p:cNvSpPr>
              <p:nvPr/>
            </p:nvSpPr>
            <p:spPr bwMode="auto">
              <a:xfrm rot="10800000" flipH="1" flipV="1">
                <a:off x="4723" y="1539"/>
                <a:ext cx="30" cy="27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 w 43200"/>
                  <a:gd name="T1" fmla="*/ 21880 h 21880"/>
                  <a:gd name="T2" fmla="*/ 43200 w 43200"/>
                  <a:gd name="T3" fmla="*/ 21600 h 21880"/>
                  <a:gd name="T4" fmla="*/ 21600 w 43200"/>
                  <a:gd name="T5" fmla="*/ 21600 h 21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1880" fill="none" extrusionOk="0">
                    <a:moveTo>
                      <a:pt x="1" y="21880"/>
                    </a:moveTo>
                    <a:cubicBezTo>
                      <a:pt x="0" y="21786"/>
                      <a:pt x="0" y="216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1880" stroke="0" extrusionOk="0">
                    <a:moveTo>
                      <a:pt x="1" y="21880"/>
                    </a:moveTo>
                    <a:cubicBezTo>
                      <a:pt x="0" y="21786"/>
                      <a:pt x="0" y="216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 useBgFill="1">
            <p:nvSpPr>
              <p:cNvPr id="83978" name="Arc 1034"/>
              <p:cNvSpPr>
                <a:spLocks/>
              </p:cNvSpPr>
              <p:nvPr/>
            </p:nvSpPr>
            <p:spPr bwMode="auto">
              <a:xfrm rot="10800000" flipH="1" flipV="1">
                <a:off x="4753" y="1539"/>
                <a:ext cx="30" cy="27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 w 43200"/>
                  <a:gd name="T1" fmla="*/ 21880 h 21880"/>
                  <a:gd name="T2" fmla="*/ 43200 w 43200"/>
                  <a:gd name="T3" fmla="*/ 21600 h 21880"/>
                  <a:gd name="T4" fmla="*/ 21600 w 43200"/>
                  <a:gd name="T5" fmla="*/ 21600 h 21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1880" fill="none" extrusionOk="0">
                    <a:moveTo>
                      <a:pt x="1" y="21880"/>
                    </a:moveTo>
                    <a:cubicBezTo>
                      <a:pt x="0" y="21786"/>
                      <a:pt x="0" y="216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1880" stroke="0" extrusionOk="0">
                    <a:moveTo>
                      <a:pt x="1" y="21880"/>
                    </a:moveTo>
                    <a:cubicBezTo>
                      <a:pt x="0" y="21786"/>
                      <a:pt x="0" y="216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81801" name="Group 1035"/>
            <p:cNvGrpSpPr>
              <a:grpSpLocks/>
            </p:cNvGrpSpPr>
            <p:nvPr/>
          </p:nvGrpSpPr>
          <p:grpSpPr bwMode="auto">
            <a:xfrm>
              <a:off x="5007" y="3090"/>
              <a:ext cx="114" cy="147"/>
              <a:chOff x="4694" y="1447"/>
              <a:chExt cx="91" cy="119"/>
            </a:xfrm>
          </p:grpSpPr>
          <p:sp>
            <p:nvSpPr>
              <p:cNvPr id="83980" name="Arc 1036"/>
              <p:cNvSpPr>
                <a:spLocks/>
              </p:cNvSpPr>
              <p:nvPr/>
            </p:nvSpPr>
            <p:spPr bwMode="auto">
              <a:xfrm rot="10800000" flipH="1" flipV="1">
                <a:off x="4694" y="1447"/>
                <a:ext cx="91" cy="116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 w 43200"/>
                  <a:gd name="T1" fmla="*/ 21880 h 21880"/>
                  <a:gd name="T2" fmla="*/ 43200 w 43200"/>
                  <a:gd name="T3" fmla="*/ 21600 h 21880"/>
                  <a:gd name="T4" fmla="*/ 21600 w 43200"/>
                  <a:gd name="T5" fmla="*/ 21600 h 21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1880" fill="none" extrusionOk="0">
                    <a:moveTo>
                      <a:pt x="1" y="21880"/>
                    </a:moveTo>
                    <a:cubicBezTo>
                      <a:pt x="0" y="21786"/>
                      <a:pt x="0" y="216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1880" stroke="0" extrusionOk="0">
                    <a:moveTo>
                      <a:pt x="1" y="21880"/>
                    </a:moveTo>
                    <a:cubicBezTo>
                      <a:pt x="0" y="21786"/>
                      <a:pt x="0" y="216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 useBgFill="1">
            <p:nvSpPr>
              <p:cNvPr id="83981" name="Arc 1037"/>
              <p:cNvSpPr>
                <a:spLocks/>
              </p:cNvSpPr>
              <p:nvPr/>
            </p:nvSpPr>
            <p:spPr bwMode="auto">
              <a:xfrm rot="10800000" flipH="1" flipV="1">
                <a:off x="4694" y="1539"/>
                <a:ext cx="30" cy="27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 w 43200"/>
                  <a:gd name="T1" fmla="*/ 21880 h 21880"/>
                  <a:gd name="T2" fmla="*/ 43200 w 43200"/>
                  <a:gd name="T3" fmla="*/ 21600 h 21880"/>
                  <a:gd name="T4" fmla="*/ 21600 w 43200"/>
                  <a:gd name="T5" fmla="*/ 21600 h 21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1880" fill="none" extrusionOk="0">
                    <a:moveTo>
                      <a:pt x="1" y="21880"/>
                    </a:moveTo>
                    <a:cubicBezTo>
                      <a:pt x="0" y="21786"/>
                      <a:pt x="0" y="216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1880" stroke="0" extrusionOk="0">
                    <a:moveTo>
                      <a:pt x="1" y="21880"/>
                    </a:moveTo>
                    <a:cubicBezTo>
                      <a:pt x="0" y="21786"/>
                      <a:pt x="0" y="216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 useBgFill="1">
            <p:nvSpPr>
              <p:cNvPr id="83982" name="Arc 1038"/>
              <p:cNvSpPr>
                <a:spLocks/>
              </p:cNvSpPr>
              <p:nvPr/>
            </p:nvSpPr>
            <p:spPr bwMode="auto">
              <a:xfrm rot="10800000" flipH="1" flipV="1">
                <a:off x="4723" y="1539"/>
                <a:ext cx="30" cy="27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 w 43200"/>
                  <a:gd name="T1" fmla="*/ 21880 h 21880"/>
                  <a:gd name="T2" fmla="*/ 43200 w 43200"/>
                  <a:gd name="T3" fmla="*/ 21600 h 21880"/>
                  <a:gd name="T4" fmla="*/ 21600 w 43200"/>
                  <a:gd name="T5" fmla="*/ 21600 h 21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1880" fill="none" extrusionOk="0">
                    <a:moveTo>
                      <a:pt x="1" y="21880"/>
                    </a:moveTo>
                    <a:cubicBezTo>
                      <a:pt x="0" y="21786"/>
                      <a:pt x="0" y="216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1880" stroke="0" extrusionOk="0">
                    <a:moveTo>
                      <a:pt x="1" y="21880"/>
                    </a:moveTo>
                    <a:cubicBezTo>
                      <a:pt x="0" y="21786"/>
                      <a:pt x="0" y="216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 useBgFill="1">
            <p:nvSpPr>
              <p:cNvPr id="83983" name="Arc 1039"/>
              <p:cNvSpPr>
                <a:spLocks/>
              </p:cNvSpPr>
              <p:nvPr/>
            </p:nvSpPr>
            <p:spPr bwMode="auto">
              <a:xfrm rot="10800000" flipH="1" flipV="1">
                <a:off x="4753" y="1539"/>
                <a:ext cx="30" cy="27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 w 43200"/>
                  <a:gd name="T1" fmla="*/ 21880 h 21880"/>
                  <a:gd name="T2" fmla="*/ 43200 w 43200"/>
                  <a:gd name="T3" fmla="*/ 21600 h 21880"/>
                  <a:gd name="T4" fmla="*/ 21600 w 43200"/>
                  <a:gd name="T5" fmla="*/ 21600 h 21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1880" fill="none" extrusionOk="0">
                    <a:moveTo>
                      <a:pt x="1" y="21880"/>
                    </a:moveTo>
                    <a:cubicBezTo>
                      <a:pt x="0" y="21786"/>
                      <a:pt x="0" y="216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1880" stroke="0" extrusionOk="0">
                    <a:moveTo>
                      <a:pt x="1" y="21880"/>
                    </a:moveTo>
                    <a:cubicBezTo>
                      <a:pt x="0" y="21786"/>
                      <a:pt x="0" y="216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81473" name="Line 577"/>
            <p:cNvSpPr>
              <a:spLocks noChangeAspect="1" noChangeShapeType="1"/>
            </p:cNvSpPr>
            <p:nvPr/>
          </p:nvSpPr>
          <p:spPr bwMode="auto">
            <a:xfrm flipV="1">
              <a:off x="4128" y="3237"/>
              <a:ext cx="1446" cy="1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lIns="3600" tIns="0" rIns="3600" bIns="0"/>
            <a:lstStyle/>
            <a:p>
              <a:endParaRPr lang="cs-CZ"/>
            </a:p>
          </p:txBody>
        </p:sp>
        <p:grpSp>
          <p:nvGrpSpPr>
            <p:cNvPr id="81806" name="Group 1040"/>
            <p:cNvGrpSpPr>
              <a:grpSpLocks/>
            </p:cNvGrpSpPr>
            <p:nvPr/>
          </p:nvGrpSpPr>
          <p:grpSpPr bwMode="auto">
            <a:xfrm rot="2501888">
              <a:off x="5177" y="3634"/>
              <a:ext cx="114" cy="147"/>
              <a:chOff x="4694" y="1447"/>
              <a:chExt cx="91" cy="119"/>
            </a:xfrm>
          </p:grpSpPr>
          <p:sp>
            <p:nvSpPr>
              <p:cNvPr id="83985" name="Arc 1041"/>
              <p:cNvSpPr>
                <a:spLocks/>
              </p:cNvSpPr>
              <p:nvPr/>
            </p:nvSpPr>
            <p:spPr bwMode="auto">
              <a:xfrm rot="10800000" flipH="1" flipV="1">
                <a:off x="4694" y="1447"/>
                <a:ext cx="91" cy="116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 w 43200"/>
                  <a:gd name="T1" fmla="*/ 21880 h 21880"/>
                  <a:gd name="T2" fmla="*/ 43200 w 43200"/>
                  <a:gd name="T3" fmla="*/ 21600 h 21880"/>
                  <a:gd name="T4" fmla="*/ 21600 w 43200"/>
                  <a:gd name="T5" fmla="*/ 21600 h 21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1880" fill="none" extrusionOk="0">
                    <a:moveTo>
                      <a:pt x="1" y="21880"/>
                    </a:moveTo>
                    <a:cubicBezTo>
                      <a:pt x="0" y="21786"/>
                      <a:pt x="0" y="216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1880" stroke="0" extrusionOk="0">
                    <a:moveTo>
                      <a:pt x="1" y="21880"/>
                    </a:moveTo>
                    <a:cubicBezTo>
                      <a:pt x="0" y="21786"/>
                      <a:pt x="0" y="216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 useBgFill="1">
            <p:nvSpPr>
              <p:cNvPr id="83986" name="Arc 1042"/>
              <p:cNvSpPr>
                <a:spLocks/>
              </p:cNvSpPr>
              <p:nvPr/>
            </p:nvSpPr>
            <p:spPr bwMode="auto">
              <a:xfrm rot="10800000" flipH="1" flipV="1">
                <a:off x="4694" y="1539"/>
                <a:ext cx="30" cy="27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 w 43200"/>
                  <a:gd name="T1" fmla="*/ 21880 h 21880"/>
                  <a:gd name="T2" fmla="*/ 43200 w 43200"/>
                  <a:gd name="T3" fmla="*/ 21600 h 21880"/>
                  <a:gd name="T4" fmla="*/ 21600 w 43200"/>
                  <a:gd name="T5" fmla="*/ 21600 h 21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1880" fill="none" extrusionOk="0">
                    <a:moveTo>
                      <a:pt x="1" y="21880"/>
                    </a:moveTo>
                    <a:cubicBezTo>
                      <a:pt x="0" y="21786"/>
                      <a:pt x="0" y="216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1880" stroke="0" extrusionOk="0">
                    <a:moveTo>
                      <a:pt x="1" y="21880"/>
                    </a:moveTo>
                    <a:cubicBezTo>
                      <a:pt x="0" y="21786"/>
                      <a:pt x="0" y="216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 useBgFill="1">
            <p:nvSpPr>
              <p:cNvPr id="83987" name="Arc 1043"/>
              <p:cNvSpPr>
                <a:spLocks/>
              </p:cNvSpPr>
              <p:nvPr/>
            </p:nvSpPr>
            <p:spPr bwMode="auto">
              <a:xfrm rot="10800000" flipH="1" flipV="1">
                <a:off x="4723" y="1539"/>
                <a:ext cx="30" cy="27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 w 43200"/>
                  <a:gd name="T1" fmla="*/ 21880 h 21880"/>
                  <a:gd name="T2" fmla="*/ 43200 w 43200"/>
                  <a:gd name="T3" fmla="*/ 21600 h 21880"/>
                  <a:gd name="T4" fmla="*/ 21600 w 43200"/>
                  <a:gd name="T5" fmla="*/ 21600 h 21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1880" fill="none" extrusionOk="0">
                    <a:moveTo>
                      <a:pt x="1" y="21880"/>
                    </a:moveTo>
                    <a:cubicBezTo>
                      <a:pt x="0" y="21786"/>
                      <a:pt x="0" y="216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1880" stroke="0" extrusionOk="0">
                    <a:moveTo>
                      <a:pt x="1" y="21880"/>
                    </a:moveTo>
                    <a:cubicBezTo>
                      <a:pt x="0" y="21786"/>
                      <a:pt x="0" y="216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 useBgFill="1">
            <p:nvSpPr>
              <p:cNvPr id="83988" name="Arc 1044"/>
              <p:cNvSpPr>
                <a:spLocks/>
              </p:cNvSpPr>
              <p:nvPr/>
            </p:nvSpPr>
            <p:spPr bwMode="auto">
              <a:xfrm rot="10800000" flipH="1" flipV="1">
                <a:off x="4753" y="1539"/>
                <a:ext cx="30" cy="27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 w 43200"/>
                  <a:gd name="T1" fmla="*/ 21880 h 21880"/>
                  <a:gd name="T2" fmla="*/ 43200 w 43200"/>
                  <a:gd name="T3" fmla="*/ 21600 h 21880"/>
                  <a:gd name="T4" fmla="*/ 21600 w 43200"/>
                  <a:gd name="T5" fmla="*/ 21600 h 21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1880" fill="none" extrusionOk="0">
                    <a:moveTo>
                      <a:pt x="1" y="21880"/>
                    </a:moveTo>
                    <a:cubicBezTo>
                      <a:pt x="0" y="21786"/>
                      <a:pt x="0" y="216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1880" stroke="0" extrusionOk="0">
                    <a:moveTo>
                      <a:pt x="1" y="21880"/>
                    </a:moveTo>
                    <a:cubicBezTo>
                      <a:pt x="0" y="21786"/>
                      <a:pt x="0" y="216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81807" name="Group 1056"/>
            <p:cNvGrpSpPr>
              <a:grpSpLocks/>
            </p:cNvGrpSpPr>
            <p:nvPr/>
          </p:nvGrpSpPr>
          <p:grpSpPr bwMode="auto">
            <a:xfrm>
              <a:off x="4208" y="3522"/>
              <a:ext cx="476" cy="321"/>
              <a:chOff x="5426" y="3522"/>
              <a:chExt cx="476" cy="321"/>
            </a:xfrm>
          </p:grpSpPr>
          <p:sp>
            <p:nvSpPr>
              <p:cNvPr id="83991" name="Freeform 1047"/>
              <p:cNvSpPr>
                <a:spLocks noChangeAspect="1"/>
              </p:cNvSpPr>
              <p:nvPr/>
            </p:nvSpPr>
            <p:spPr bwMode="auto">
              <a:xfrm rot="-2409935">
                <a:off x="5426" y="3522"/>
                <a:ext cx="476" cy="269"/>
              </a:xfrm>
              <a:custGeom>
                <a:avLst/>
                <a:gdLst/>
                <a:ahLst/>
                <a:cxnLst>
                  <a:cxn ang="0">
                    <a:pos x="438" y="30"/>
                  </a:cxn>
                  <a:cxn ang="0">
                    <a:pos x="256" y="30"/>
                  </a:cxn>
                  <a:cxn ang="0">
                    <a:pos x="166" y="120"/>
                  </a:cxn>
                  <a:cxn ang="0">
                    <a:pos x="30" y="347"/>
                  </a:cxn>
                  <a:cxn ang="0">
                    <a:pos x="75" y="574"/>
                  </a:cxn>
                  <a:cxn ang="0">
                    <a:pos x="483" y="619"/>
                  </a:cxn>
                  <a:cxn ang="0">
                    <a:pos x="846" y="529"/>
                  </a:cxn>
                  <a:cxn ang="0">
                    <a:pos x="755" y="211"/>
                  </a:cxn>
                  <a:cxn ang="0">
                    <a:pos x="619" y="30"/>
                  </a:cxn>
                  <a:cxn ang="0">
                    <a:pos x="347" y="30"/>
                  </a:cxn>
                </a:cxnLst>
                <a:rect l="0" t="0" r="r" b="b"/>
                <a:pathLst>
                  <a:path w="891" h="626">
                    <a:moveTo>
                      <a:pt x="438" y="30"/>
                    </a:moveTo>
                    <a:cubicBezTo>
                      <a:pt x="369" y="22"/>
                      <a:pt x="301" y="15"/>
                      <a:pt x="256" y="30"/>
                    </a:cubicBezTo>
                    <a:cubicBezTo>
                      <a:pt x="211" y="45"/>
                      <a:pt x="204" y="67"/>
                      <a:pt x="166" y="120"/>
                    </a:cubicBezTo>
                    <a:cubicBezTo>
                      <a:pt x="128" y="173"/>
                      <a:pt x="45" y="271"/>
                      <a:pt x="30" y="347"/>
                    </a:cubicBezTo>
                    <a:cubicBezTo>
                      <a:pt x="15" y="423"/>
                      <a:pt x="0" y="529"/>
                      <a:pt x="75" y="574"/>
                    </a:cubicBezTo>
                    <a:cubicBezTo>
                      <a:pt x="150" y="619"/>
                      <a:pt x="355" y="626"/>
                      <a:pt x="483" y="619"/>
                    </a:cubicBezTo>
                    <a:cubicBezTo>
                      <a:pt x="611" y="612"/>
                      <a:pt x="801" y="597"/>
                      <a:pt x="846" y="529"/>
                    </a:cubicBezTo>
                    <a:cubicBezTo>
                      <a:pt x="891" y="461"/>
                      <a:pt x="793" y="294"/>
                      <a:pt x="755" y="211"/>
                    </a:cubicBezTo>
                    <a:cubicBezTo>
                      <a:pt x="717" y="128"/>
                      <a:pt x="687" y="60"/>
                      <a:pt x="619" y="30"/>
                    </a:cubicBezTo>
                    <a:cubicBezTo>
                      <a:pt x="551" y="0"/>
                      <a:pt x="449" y="15"/>
                      <a:pt x="347" y="30"/>
                    </a:cubicBezTo>
                  </a:path>
                </a:pathLst>
              </a:custGeom>
              <a:solidFill>
                <a:srgbClr val="009900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3600" tIns="0" rIns="3600" bIns="0"/>
              <a:lstStyle/>
              <a:p>
                <a:endParaRPr lang="cs-CZ"/>
              </a:p>
            </p:txBody>
          </p:sp>
          <p:sp>
            <p:nvSpPr>
              <p:cNvPr id="83992" name="Arc 1048"/>
              <p:cNvSpPr>
                <a:spLocks/>
              </p:cNvSpPr>
              <p:nvPr/>
            </p:nvSpPr>
            <p:spPr bwMode="auto">
              <a:xfrm rot="19190065" flipH="1">
                <a:off x="5575" y="3713"/>
                <a:ext cx="116" cy="130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0 w 43042"/>
                  <a:gd name="T1" fmla="*/ 21621 h 21621"/>
                  <a:gd name="T2" fmla="*/ 43042 w 43042"/>
                  <a:gd name="T3" fmla="*/ 18992 h 21621"/>
                  <a:gd name="T4" fmla="*/ 21600 w 43042"/>
                  <a:gd name="T5" fmla="*/ 21600 h 21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042" h="21621" fill="none" extrusionOk="0">
                    <a:moveTo>
                      <a:pt x="0" y="21620"/>
                    </a:moveTo>
                    <a:cubicBezTo>
                      <a:pt x="0" y="21613"/>
                      <a:pt x="0" y="2160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2520" y="-1"/>
                      <a:pt x="41723" y="8151"/>
                      <a:pt x="43041" y="18992"/>
                    </a:cubicBezTo>
                  </a:path>
                  <a:path w="43042" h="21621" stroke="0" extrusionOk="0">
                    <a:moveTo>
                      <a:pt x="0" y="21620"/>
                    </a:moveTo>
                    <a:cubicBezTo>
                      <a:pt x="0" y="21613"/>
                      <a:pt x="0" y="2160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2520" y="-1"/>
                      <a:pt x="41723" y="8151"/>
                      <a:pt x="43041" y="18992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cs-CZ"/>
                  <a:t>E</a:t>
                </a:r>
              </a:p>
            </p:txBody>
          </p:sp>
          <p:sp>
            <p:nvSpPr>
              <p:cNvPr id="83993" name="Arc 1049"/>
              <p:cNvSpPr>
                <a:spLocks/>
              </p:cNvSpPr>
              <p:nvPr/>
            </p:nvSpPr>
            <p:spPr bwMode="auto">
              <a:xfrm rot="19190065" flipH="1">
                <a:off x="5662" y="3641"/>
                <a:ext cx="113" cy="131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19 h 21600"/>
                  <a:gd name="T2" fmla="*/ 43197 w 43197"/>
                  <a:gd name="T3" fmla="*/ 21600 h 21600"/>
                  <a:gd name="T4" fmla="*/ 21597 w 431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cs-CZ"/>
                  <a:t>P</a:t>
                </a:r>
              </a:p>
            </p:txBody>
          </p:sp>
          <p:sp>
            <p:nvSpPr>
              <p:cNvPr id="83994" name="Arc 1050"/>
              <p:cNvSpPr>
                <a:spLocks/>
              </p:cNvSpPr>
              <p:nvPr/>
            </p:nvSpPr>
            <p:spPr bwMode="auto">
              <a:xfrm rot="19190065" flipH="1">
                <a:off x="5746" y="3568"/>
                <a:ext cx="112" cy="122"/>
              </a:xfrm>
              <a:custGeom>
                <a:avLst/>
                <a:gdLst>
                  <a:gd name="G0" fmla="+- 21272 0 0"/>
                  <a:gd name="G1" fmla="+- 21600 0 0"/>
                  <a:gd name="G2" fmla="+- 21600 0 0"/>
                  <a:gd name="T0" fmla="*/ 0 w 42872"/>
                  <a:gd name="T1" fmla="*/ 17850 h 21600"/>
                  <a:gd name="T2" fmla="*/ 42872 w 42872"/>
                  <a:gd name="T3" fmla="*/ 21600 h 21600"/>
                  <a:gd name="T4" fmla="*/ 21272 w 42872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872" h="21600" fill="none" extrusionOk="0">
                    <a:moveTo>
                      <a:pt x="0" y="17850"/>
                    </a:moveTo>
                    <a:cubicBezTo>
                      <a:pt x="1819" y="7526"/>
                      <a:pt x="10789" y="-1"/>
                      <a:pt x="21272" y="0"/>
                    </a:cubicBezTo>
                    <a:cubicBezTo>
                      <a:pt x="33201" y="0"/>
                      <a:pt x="42872" y="9670"/>
                      <a:pt x="42872" y="21600"/>
                    </a:cubicBezTo>
                  </a:path>
                  <a:path w="42872" h="21600" stroke="0" extrusionOk="0">
                    <a:moveTo>
                      <a:pt x="0" y="17850"/>
                    </a:moveTo>
                    <a:cubicBezTo>
                      <a:pt x="1819" y="7526"/>
                      <a:pt x="10789" y="-1"/>
                      <a:pt x="21272" y="0"/>
                    </a:cubicBezTo>
                    <a:cubicBezTo>
                      <a:pt x="33201" y="0"/>
                      <a:pt x="42872" y="9670"/>
                      <a:pt x="42872" y="21600"/>
                    </a:cubicBezTo>
                    <a:lnTo>
                      <a:pt x="21272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cs-CZ"/>
                  <a:t>A</a:t>
                </a:r>
              </a:p>
            </p:txBody>
          </p:sp>
        </p:grpSp>
        <p:grpSp>
          <p:nvGrpSpPr>
            <p:cNvPr id="81812" name="Group 1051"/>
            <p:cNvGrpSpPr>
              <a:grpSpLocks/>
            </p:cNvGrpSpPr>
            <p:nvPr/>
          </p:nvGrpSpPr>
          <p:grpSpPr bwMode="auto">
            <a:xfrm rot="774301">
              <a:off x="4497" y="4059"/>
              <a:ext cx="477" cy="183"/>
              <a:chOff x="797" y="355"/>
              <a:chExt cx="477" cy="183"/>
            </a:xfrm>
          </p:grpSpPr>
          <p:sp>
            <p:nvSpPr>
              <p:cNvPr id="83996" name="AutoShape 1052"/>
              <p:cNvSpPr>
                <a:spLocks noChangeAspect="1" noChangeArrowheads="1"/>
              </p:cNvSpPr>
              <p:nvPr/>
            </p:nvSpPr>
            <p:spPr bwMode="auto">
              <a:xfrm>
                <a:off x="797" y="360"/>
                <a:ext cx="477" cy="178"/>
              </a:xfrm>
              <a:prstGeom prst="roundRect">
                <a:avLst>
                  <a:gd name="adj" fmla="val 43171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3600" tIns="0" rIns="3600" bIns="0" anchor="ctr"/>
              <a:lstStyle/>
              <a:p>
                <a:endParaRPr lang="cs-CZ"/>
              </a:p>
            </p:txBody>
          </p:sp>
          <p:sp>
            <p:nvSpPr>
              <p:cNvPr id="83997" name="Arc 1053"/>
              <p:cNvSpPr>
                <a:spLocks/>
              </p:cNvSpPr>
              <p:nvPr/>
            </p:nvSpPr>
            <p:spPr bwMode="auto">
              <a:xfrm rot="10800000" flipH="1">
                <a:off x="867" y="355"/>
                <a:ext cx="113" cy="56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19 h 21600"/>
                  <a:gd name="T2" fmla="*/ 43197 w 43197"/>
                  <a:gd name="T3" fmla="*/ 21600 h 21600"/>
                  <a:gd name="T4" fmla="*/ 21597 w 431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3998" name="Arc 1054"/>
              <p:cNvSpPr>
                <a:spLocks/>
              </p:cNvSpPr>
              <p:nvPr/>
            </p:nvSpPr>
            <p:spPr bwMode="auto">
              <a:xfrm rot="10800000" flipH="1">
                <a:off x="980" y="355"/>
                <a:ext cx="113" cy="71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19 h 21600"/>
                  <a:gd name="T2" fmla="*/ 43197 w 43197"/>
                  <a:gd name="T3" fmla="*/ 21600 h 21600"/>
                  <a:gd name="T4" fmla="*/ 21597 w 431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3999" name="Arc 1055"/>
              <p:cNvSpPr>
                <a:spLocks/>
              </p:cNvSpPr>
              <p:nvPr/>
            </p:nvSpPr>
            <p:spPr bwMode="auto">
              <a:xfrm rot="10800000" flipH="1">
                <a:off x="1093" y="355"/>
                <a:ext cx="113" cy="71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19 h 21600"/>
                  <a:gd name="T2" fmla="*/ 43197 w 43197"/>
                  <a:gd name="T3" fmla="*/ 21600 h 21600"/>
                  <a:gd name="T4" fmla="*/ 21597 w 431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9"/>
                    </a:moveTo>
                    <a:cubicBezTo>
                      <a:pt x="208" y="9440"/>
                      <a:pt x="9816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343872"/>
          </a:xfrm>
        </p:spPr>
        <p:txBody>
          <a:bodyPr>
            <a:normAutofit/>
          </a:bodyPr>
          <a:lstStyle/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Prezentace: </a:t>
            </a:r>
            <a:r>
              <a:rPr lang="cs-CZ" sz="1800" dirty="0" smtClean="0">
                <a:latin typeface="Arial" pitchFamily="34" charset="0"/>
                <a:cs typeface="Arial" pitchFamily="34" charset="0"/>
                <a:hlinkClick r:id="rId2"/>
              </a:rPr>
              <a:t>http://www.</a:t>
            </a:r>
            <a:r>
              <a:rPr lang="cs-CZ" sz="1800" dirty="0" err="1" smtClean="0">
                <a:latin typeface="Arial" pitchFamily="34" charset="0"/>
                <a:cs typeface="Arial" pitchFamily="34" charset="0"/>
                <a:hlinkClick r:id="rId2"/>
              </a:rPr>
              <a:t>gvp.cz</a:t>
            </a:r>
            <a:r>
              <a:rPr lang="cs-CZ" sz="1800" dirty="0" smtClean="0">
                <a:latin typeface="Arial" pitchFamily="34" charset="0"/>
                <a:cs typeface="Arial" pitchFamily="34" charset="0"/>
                <a:hlinkClick r:id="rId2"/>
              </a:rPr>
              <a:t>/~</a:t>
            </a:r>
            <a:r>
              <a:rPr lang="cs-CZ" sz="1800" dirty="0" err="1" smtClean="0">
                <a:latin typeface="Arial" pitchFamily="34" charset="0"/>
                <a:cs typeface="Arial" pitchFamily="34" charset="0"/>
                <a:hlinkClick r:id="rId2"/>
              </a:rPr>
              <a:t>vondrackova</a:t>
            </a:r>
            <a:r>
              <a:rPr lang="cs-CZ" sz="1800" dirty="0" smtClean="0">
                <a:latin typeface="Arial" pitchFamily="34" charset="0"/>
                <a:cs typeface="Arial" pitchFamily="34" charset="0"/>
                <a:hlinkClick r:id="rId2"/>
              </a:rPr>
              <a:t>/maturanti/Prezentace/(14)%20Translace%20.pdf</a:t>
            </a: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Biochemie zblízka- Pavel Klouda, nakladatelství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Pavko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, 2012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Biologie modelové otázky k přijímacím zkouškám na Univerzitu Karlovu v Praze 1. lékařskou fakultu- Jaroslav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Kotlas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za kolektiv, 2007, 2011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Poznámky z hodin RNDr. Zuzany Lenochové PhD. </a:t>
            </a:r>
          </a:p>
        </p:txBody>
      </p:sp>
      <p:sp>
        <p:nvSpPr>
          <p:cNvPr id="4" name="Rectangle 105"/>
          <p:cNvSpPr txBox="1">
            <a:spLocks noChangeArrowheads="1"/>
          </p:cNvSpPr>
          <p:nvPr/>
        </p:nvSpPr>
        <p:spPr>
          <a:xfrm>
            <a:off x="0" y="0"/>
            <a:ext cx="9144000" cy="773113"/>
          </a:xfrm>
          <a:prstGeom prst="rect">
            <a:avLst/>
          </a:prstGeom>
          <a:noFill/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Zdroje</a:t>
            </a:r>
            <a:endParaRPr kumimoji="0" lang="cs-CZ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1187624" y="2924944"/>
            <a:ext cx="5976937" cy="900112"/>
            <a:chOff x="975" y="1298"/>
            <a:chExt cx="3765" cy="567"/>
          </a:xfrm>
        </p:grpSpPr>
        <p:sp>
          <p:nvSpPr>
            <p:cNvPr id="5" name="Rectangle 10"/>
            <p:cNvSpPr>
              <a:spLocks noChangeArrowheads="1"/>
            </p:cNvSpPr>
            <p:nvPr/>
          </p:nvSpPr>
          <p:spPr bwMode="auto">
            <a:xfrm rot="-2242997">
              <a:off x="975" y="1592"/>
              <a:ext cx="182" cy="227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6" name="Rectangle 11"/>
            <p:cNvSpPr>
              <a:spLocks noChangeArrowheads="1"/>
            </p:cNvSpPr>
            <p:nvPr/>
          </p:nvSpPr>
          <p:spPr bwMode="auto">
            <a:xfrm rot="780671">
              <a:off x="2448" y="1570"/>
              <a:ext cx="182" cy="22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U</a:t>
              </a:r>
            </a:p>
          </p:txBody>
        </p:sp>
        <p:sp>
          <p:nvSpPr>
            <p:cNvPr id="7" name="Rectangle 12"/>
            <p:cNvSpPr>
              <a:spLocks noChangeArrowheads="1"/>
            </p:cNvSpPr>
            <p:nvPr/>
          </p:nvSpPr>
          <p:spPr bwMode="auto">
            <a:xfrm rot="1253476">
              <a:off x="2245" y="1502"/>
              <a:ext cx="182" cy="227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8" name="Rectangle 13"/>
            <p:cNvSpPr>
              <a:spLocks noChangeArrowheads="1"/>
            </p:cNvSpPr>
            <p:nvPr/>
          </p:nvSpPr>
          <p:spPr bwMode="auto">
            <a:xfrm rot="1438105">
              <a:off x="2040" y="1434"/>
              <a:ext cx="182" cy="22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U</a:t>
              </a:r>
            </a:p>
          </p:txBody>
        </p:sp>
        <p:sp>
          <p:nvSpPr>
            <p:cNvPr id="9" name="Rectangle 14"/>
            <p:cNvSpPr>
              <a:spLocks noChangeArrowheads="1"/>
            </p:cNvSpPr>
            <p:nvPr/>
          </p:nvSpPr>
          <p:spPr bwMode="auto">
            <a:xfrm rot="1035255">
              <a:off x="1837" y="1366"/>
              <a:ext cx="182" cy="22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U</a:t>
              </a:r>
            </a:p>
          </p:txBody>
        </p:sp>
        <p:sp>
          <p:nvSpPr>
            <p:cNvPr id="10" name="Rectangle 15"/>
            <p:cNvSpPr>
              <a:spLocks noChangeArrowheads="1"/>
            </p:cNvSpPr>
            <p:nvPr/>
          </p:nvSpPr>
          <p:spPr bwMode="auto">
            <a:xfrm>
              <a:off x="1610" y="1343"/>
              <a:ext cx="182" cy="227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 dirty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1" name="Rectangle 16"/>
            <p:cNvSpPr>
              <a:spLocks noChangeArrowheads="1"/>
            </p:cNvSpPr>
            <p:nvPr/>
          </p:nvSpPr>
          <p:spPr bwMode="auto">
            <a:xfrm>
              <a:off x="2654" y="1592"/>
              <a:ext cx="182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2" name="Rectangle 17"/>
            <p:cNvSpPr>
              <a:spLocks noChangeArrowheads="1"/>
            </p:cNvSpPr>
            <p:nvPr/>
          </p:nvSpPr>
          <p:spPr bwMode="auto">
            <a:xfrm rot="-939035">
              <a:off x="1384" y="1366"/>
              <a:ext cx="182" cy="227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3" name="Rectangle 18"/>
            <p:cNvSpPr>
              <a:spLocks noChangeArrowheads="1"/>
            </p:cNvSpPr>
            <p:nvPr/>
          </p:nvSpPr>
          <p:spPr bwMode="auto">
            <a:xfrm rot="-1640861">
              <a:off x="1157" y="1456"/>
              <a:ext cx="182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4" name="Rectangle 19"/>
            <p:cNvSpPr>
              <a:spLocks noChangeArrowheads="1"/>
            </p:cNvSpPr>
            <p:nvPr/>
          </p:nvSpPr>
          <p:spPr bwMode="auto">
            <a:xfrm rot="-1393539">
              <a:off x="2879" y="1547"/>
              <a:ext cx="182" cy="227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5" name="Rectangle 20"/>
            <p:cNvSpPr>
              <a:spLocks noChangeArrowheads="1"/>
            </p:cNvSpPr>
            <p:nvPr/>
          </p:nvSpPr>
          <p:spPr bwMode="auto">
            <a:xfrm rot="780671">
              <a:off x="4352" y="1525"/>
              <a:ext cx="182" cy="227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6" name="Rectangle 21"/>
            <p:cNvSpPr>
              <a:spLocks noChangeArrowheads="1"/>
            </p:cNvSpPr>
            <p:nvPr/>
          </p:nvSpPr>
          <p:spPr bwMode="auto">
            <a:xfrm rot="1253476">
              <a:off x="4149" y="1457"/>
              <a:ext cx="182" cy="22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U</a:t>
              </a:r>
            </a:p>
          </p:txBody>
        </p:sp>
        <p:sp>
          <p:nvSpPr>
            <p:cNvPr id="17" name="Rectangle 22"/>
            <p:cNvSpPr>
              <a:spLocks noChangeArrowheads="1"/>
            </p:cNvSpPr>
            <p:nvPr/>
          </p:nvSpPr>
          <p:spPr bwMode="auto">
            <a:xfrm rot="1438105">
              <a:off x="3944" y="1389"/>
              <a:ext cx="182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8" name="Rectangle 23"/>
            <p:cNvSpPr>
              <a:spLocks noChangeArrowheads="1"/>
            </p:cNvSpPr>
            <p:nvPr/>
          </p:nvSpPr>
          <p:spPr bwMode="auto">
            <a:xfrm rot="1035255">
              <a:off x="3741" y="1321"/>
              <a:ext cx="182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9" name="Rectangle 24"/>
            <p:cNvSpPr>
              <a:spLocks noChangeArrowheads="1"/>
            </p:cNvSpPr>
            <p:nvPr/>
          </p:nvSpPr>
          <p:spPr bwMode="auto">
            <a:xfrm>
              <a:off x="3514" y="1298"/>
              <a:ext cx="182" cy="227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20" name="Rectangle 25"/>
            <p:cNvSpPr>
              <a:spLocks noChangeArrowheads="1"/>
            </p:cNvSpPr>
            <p:nvPr/>
          </p:nvSpPr>
          <p:spPr bwMode="auto">
            <a:xfrm>
              <a:off x="4558" y="1547"/>
              <a:ext cx="182" cy="227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21" name="Rectangle 26"/>
            <p:cNvSpPr>
              <a:spLocks noChangeArrowheads="1"/>
            </p:cNvSpPr>
            <p:nvPr/>
          </p:nvSpPr>
          <p:spPr bwMode="auto">
            <a:xfrm rot="-939035">
              <a:off x="3288" y="1321"/>
              <a:ext cx="182" cy="227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22" name="Rectangle 27"/>
            <p:cNvSpPr>
              <a:spLocks noChangeArrowheads="1"/>
            </p:cNvSpPr>
            <p:nvPr/>
          </p:nvSpPr>
          <p:spPr bwMode="auto">
            <a:xfrm rot="-1640861">
              <a:off x="3061" y="1411"/>
              <a:ext cx="182" cy="227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23" name="Freeform 28"/>
            <p:cNvSpPr>
              <a:spLocks/>
            </p:cNvSpPr>
            <p:nvPr/>
          </p:nvSpPr>
          <p:spPr bwMode="auto">
            <a:xfrm>
              <a:off x="1066" y="1509"/>
              <a:ext cx="3674" cy="356"/>
            </a:xfrm>
            <a:custGeom>
              <a:avLst/>
              <a:gdLst/>
              <a:ahLst/>
              <a:cxnLst>
                <a:cxn ang="0">
                  <a:pos x="0" y="356"/>
                </a:cxn>
                <a:cxn ang="0">
                  <a:pos x="408" y="83"/>
                </a:cxn>
                <a:cxn ang="0">
                  <a:pos x="862" y="83"/>
                </a:cxn>
                <a:cxn ang="0">
                  <a:pos x="1316" y="265"/>
                </a:cxn>
                <a:cxn ang="0">
                  <a:pos x="1724" y="310"/>
                </a:cxn>
                <a:cxn ang="0">
                  <a:pos x="2041" y="219"/>
                </a:cxn>
                <a:cxn ang="0">
                  <a:pos x="2313" y="38"/>
                </a:cxn>
                <a:cxn ang="0">
                  <a:pos x="2767" y="38"/>
                </a:cxn>
                <a:cxn ang="0">
                  <a:pos x="3357" y="265"/>
                </a:cxn>
                <a:cxn ang="0">
                  <a:pos x="3674" y="265"/>
                </a:cxn>
              </a:cxnLst>
              <a:rect l="0" t="0" r="r" b="b"/>
              <a:pathLst>
                <a:path w="3674" h="356">
                  <a:moveTo>
                    <a:pt x="0" y="356"/>
                  </a:moveTo>
                  <a:cubicBezTo>
                    <a:pt x="132" y="242"/>
                    <a:pt x="264" y="128"/>
                    <a:pt x="408" y="83"/>
                  </a:cubicBezTo>
                  <a:cubicBezTo>
                    <a:pt x="552" y="38"/>
                    <a:pt x="711" y="53"/>
                    <a:pt x="862" y="83"/>
                  </a:cubicBezTo>
                  <a:cubicBezTo>
                    <a:pt x="1013" y="113"/>
                    <a:pt x="1172" y="227"/>
                    <a:pt x="1316" y="265"/>
                  </a:cubicBezTo>
                  <a:cubicBezTo>
                    <a:pt x="1460" y="303"/>
                    <a:pt x="1603" y="318"/>
                    <a:pt x="1724" y="310"/>
                  </a:cubicBezTo>
                  <a:cubicBezTo>
                    <a:pt x="1845" y="302"/>
                    <a:pt x="1943" y="264"/>
                    <a:pt x="2041" y="219"/>
                  </a:cubicBezTo>
                  <a:cubicBezTo>
                    <a:pt x="2139" y="174"/>
                    <a:pt x="2192" y="68"/>
                    <a:pt x="2313" y="38"/>
                  </a:cubicBezTo>
                  <a:cubicBezTo>
                    <a:pt x="2434" y="8"/>
                    <a:pt x="2593" y="0"/>
                    <a:pt x="2767" y="38"/>
                  </a:cubicBezTo>
                  <a:cubicBezTo>
                    <a:pt x="2941" y="76"/>
                    <a:pt x="3206" y="227"/>
                    <a:pt x="3357" y="265"/>
                  </a:cubicBezTo>
                  <a:cubicBezTo>
                    <a:pt x="3508" y="303"/>
                    <a:pt x="3621" y="265"/>
                    <a:pt x="3674" y="265"/>
                  </a:cubicBezTo>
                </a:path>
              </a:pathLst>
            </a:custGeom>
            <a:noFill/>
            <a:ln w="25400" cap="flat" cmpd="sng">
              <a:solidFill>
                <a:srgbClr val="80008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4" name="Text Box 29"/>
            <p:cNvSpPr txBox="1">
              <a:spLocks noChangeArrowheads="1"/>
            </p:cNvSpPr>
            <p:nvPr/>
          </p:nvSpPr>
          <p:spPr bwMode="auto">
            <a:xfrm>
              <a:off x="3321" y="1532"/>
              <a:ext cx="49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600" b="0">
                  <a:solidFill>
                    <a:srgbClr val="990099"/>
                  </a:solidFill>
                </a:rPr>
                <a:t>mRNA</a:t>
              </a:r>
            </a:p>
          </p:txBody>
        </p:sp>
      </p:grpSp>
      <p:sp>
        <p:nvSpPr>
          <p:cNvPr id="25" name="Text Box 30"/>
          <p:cNvSpPr txBox="1">
            <a:spLocks noChangeArrowheads="1"/>
          </p:cNvSpPr>
          <p:nvPr/>
        </p:nvSpPr>
        <p:spPr bwMode="auto">
          <a:xfrm>
            <a:off x="611560" y="3645024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cs-CZ" sz="2000" b="0" dirty="0">
                <a:solidFill>
                  <a:srgbClr val="990099"/>
                </a:solidFill>
              </a:rPr>
              <a:t>5'</a:t>
            </a:r>
          </a:p>
        </p:txBody>
      </p:sp>
      <p:sp>
        <p:nvSpPr>
          <p:cNvPr id="26" name="Text Box 31"/>
          <p:cNvSpPr txBox="1">
            <a:spLocks noChangeArrowheads="1"/>
          </p:cNvSpPr>
          <p:nvPr/>
        </p:nvSpPr>
        <p:spPr bwMode="auto">
          <a:xfrm>
            <a:off x="7308304" y="3789040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cs-CZ" sz="2000" b="0" dirty="0">
                <a:solidFill>
                  <a:srgbClr val="990099"/>
                </a:solidFill>
              </a:rPr>
              <a:t>3'</a:t>
            </a:r>
          </a:p>
        </p:txBody>
      </p:sp>
      <p:grpSp>
        <p:nvGrpSpPr>
          <p:cNvPr id="27" name="Group 16"/>
          <p:cNvGrpSpPr>
            <a:grpSpLocks/>
          </p:cNvGrpSpPr>
          <p:nvPr/>
        </p:nvGrpSpPr>
        <p:grpSpPr bwMode="auto">
          <a:xfrm>
            <a:off x="1115616" y="1772816"/>
            <a:ext cx="5976938" cy="900113"/>
            <a:chOff x="748" y="3362"/>
            <a:chExt cx="3765" cy="567"/>
          </a:xfrm>
        </p:grpSpPr>
        <p:sp>
          <p:nvSpPr>
            <p:cNvPr id="28" name="Rectangle 17"/>
            <p:cNvSpPr>
              <a:spLocks noChangeArrowheads="1"/>
            </p:cNvSpPr>
            <p:nvPr/>
          </p:nvSpPr>
          <p:spPr bwMode="auto">
            <a:xfrm rot="-2242997">
              <a:off x="748" y="3656"/>
              <a:ext cx="182" cy="227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29" name="Rectangle 18"/>
            <p:cNvSpPr>
              <a:spLocks noChangeArrowheads="1"/>
            </p:cNvSpPr>
            <p:nvPr/>
          </p:nvSpPr>
          <p:spPr bwMode="auto">
            <a:xfrm rot="780671">
              <a:off x="2221" y="3634"/>
              <a:ext cx="182" cy="22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U</a:t>
              </a:r>
            </a:p>
          </p:txBody>
        </p:sp>
        <p:sp>
          <p:nvSpPr>
            <p:cNvPr id="30" name="Rectangle 19"/>
            <p:cNvSpPr>
              <a:spLocks noChangeArrowheads="1"/>
            </p:cNvSpPr>
            <p:nvPr/>
          </p:nvSpPr>
          <p:spPr bwMode="auto">
            <a:xfrm rot="1253476">
              <a:off x="2018" y="3566"/>
              <a:ext cx="182" cy="227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31" name="Rectangle 20"/>
            <p:cNvSpPr>
              <a:spLocks noChangeArrowheads="1"/>
            </p:cNvSpPr>
            <p:nvPr/>
          </p:nvSpPr>
          <p:spPr bwMode="auto">
            <a:xfrm rot="1438105">
              <a:off x="1813" y="3498"/>
              <a:ext cx="182" cy="22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U</a:t>
              </a:r>
            </a:p>
          </p:txBody>
        </p:sp>
        <p:sp>
          <p:nvSpPr>
            <p:cNvPr id="32" name="Rectangle 21"/>
            <p:cNvSpPr>
              <a:spLocks noChangeArrowheads="1"/>
            </p:cNvSpPr>
            <p:nvPr/>
          </p:nvSpPr>
          <p:spPr bwMode="auto">
            <a:xfrm rot="1035255">
              <a:off x="1610" y="3430"/>
              <a:ext cx="182" cy="22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U</a:t>
              </a:r>
            </a:p>
          </p:txBody>
        </p:sp>
        <p:sp>
          <p:nvSpPr>
            <p:cNvPr id="33" name="Rectangle 22"/>
            <p:cNvSpPr>
              <a:spLocks noChangeArrowheads="1"/>
            </p:cNvSpPr>
            <p:nvPr/>
          </p:nvSpPr>
          <p:spPr bwMode="auto">
            <a:xfrm>
              <a:off x="1383" y="3407"/>
              <a:ext cx="182" cy="227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34" name="Rectangle 23"/>
            <p:cNvSpPr>
              <a:spLocks noChangeArrowheads="1"/>
            </p:cNvSpPr>
            <p:nvPr/>
          </p:nvSpPr>
          <p:spPr bwMode="auto">
            <a:xfrm>
              <a:off x="2427" y="3656"/>
              <a:ext cx="182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35" name="Rectangle 24"/>
            <p:cNvSpPr>
              <a:spLocks noChangeArrowheads="1"/>
            </p:cNvSpPr>
            <p:nvPr/>
          </p:nvSpPr>
          <p:spPr bwMode="auto">
            <a:xfrm rot="-939035">
              <a:off x="1157" y="3430"/>
              <a:ext cx="182" cy="227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36" name="Rectangle 25"/>
            <p:cNvSpPr>
              <a:spLocks noChangeArrowheads="1"/>
            </p:cNvSpPr>
            <p:nvPr/>
          </p:nvSpPr>
          <p:spPr bwMode="auto">
            <a:xfrm rot="-1640861">
              <a:off x="930" y="3520"/>
              <a:ext cx="182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37" name="Rectangle 26"/>
            <p:cNvSpPr>
              <a:spLocks noChangeArrowheads="1"/>
            </p:cNvSpPr>
            <p:nvPr/>
          </p:nvSpPr>
          <p:spPr bwMode="auto">
            <a:xfrm rot="-1393539">
              <a:off x="2652" y="3611"/>
              <a:ext cx="182" cy="227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38" name="Rectangle 27"/>
            <p:cNvSpPr>
              <a:spLocks noChangeArrowheads="1"/>
            </p:cNvSpPr>
            <p:nvPr/>
          </p:nvSpPr>
          <p:spPr bwMode="auto">
            <a:xfrm rot="780671">
              <a:off x="4125" y="3589"/>
              <a:ext cx="182" cy="227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39" name="Rectangle 28"/>
            <p:cNvSpPr>
              <a:spLocks noChangeArrowheads="1"/>
            </p:cNvSpPr>
            <p:nvPr/>
          </p:nvSpPr>
          <p:spPr bwMode="auto">
            <a:xfrm rot="1253476">
              <a:off x="3922" y="3521"/>
              <a:ext cx="182" cy="22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U</a:t>
              </a:r>
            </a:p>
          </p:txBody>
        </p:sp>
        <p:sp>
          <p:nvSpPr>
            <p:cNvPr id="40" name="Rectangle 29"/>
            <p:cNvSpPr>
              <a:spLocks noChangeArrowheads="1"/>
            </p:cNvSpPr>
            <p:nvPr/>
          </p:nvSpPr>
          <p:spPr bwMode="auto">
            <a:xfrm rot="1438105">
              <a:off x="3717" y="3453"/>
              <a:ext cx="182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41" name="Rectangle 30"/>
            <p:cNvSpPr>
              <a:spLocks noChangeArrowheads="1"/>
            </p:cNvSpPr>
            <p:nvPr/>
          </p:nvSpPr>
          <p:spPr bwMode="auto">
            <a:xfrm rot="1035255">
              <a:off x="3514" y="3385"/>
              <a:ext cx="182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42" name="Rectangle 31"/>
            <p:cNvSpPr>
              <a:spLocks noChangeArrowheads="1"/>
            </p:cNvSpPr>
            <p:nvPr/>
          </p:nvSpPr>
          <p:spPr bwMode="auto">
            <a:xfrm>
              <a:off x="3287" y="3362"/>
              <a:ext cx="182" cy="227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43" name="Rectangle 32"/>
            <p:cNvSpPr>
              <a:spLocks noChangeArrowheads="1"/>
            </p:cNvSpPr>
            <p:nvPr/>
          </p:nvSpPr>
          <p:spPr bwMode="auto">
            <a:xfrm>
              <a:off x="4331" y="3611"/>
              <a:ext cx="182" cy="227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44" name="Rectangle 33"/>
            <p:cNvSpPr>
              <a:spLocks noChangeArrowheads="1"/>
            </p:cNvSpPr>
            <p:nvPr/>
          </p:nvSpPr>
          <p:spPr bwMode="auto">
            <a:xfrm rot="-939035">
              <a:off x="3061" y="3385"/>
              <a:ext cx="182" cy="227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45" name="Rectangle 34"/>
            <p:cNvSpPr>
              <a:spLocks noChangeArrowheads="1"/>
            </p:cNvSpPr>
            <p:nvPr/>
          </p:nvSpPr>
          <p:spPr bwMode="auto">
            <a:xfrm rot="-1640861">
              <a:off x="2834" y="3475"/>
              <a:ext cx="182" cy="227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46" name="Freeform 35"/>
            <p:cNvSpPr>
              <a:spLocks/>
            </p:cNvSpPr>
            <p:nvPr/>
          </p:nvSpPr>
          <p:spPr bwMode="auto">
            <a:xfrm>
              <a:off x="839" y="3573"/>
              <a:ext cx="3674" cy="356"/>
            </a:xfrm>
            <a:custGeom>
              <a:avLst/>
              <a:gdLst/>
              <a:ahLst/>
              <a:cxnLst>
                <a:cxn ang="0">
                  <a:pos x="0" y="356"/>
                </a:cxn>
                <a:cxn ang="0">
                  <a:pos x="408" y="83"/>
                </a:cxn>
                <a:cxn ang="0">
                  <a:pos x="862" y="83"/>
                </a:cxn>
                <a:cxn ang="0">
                  <a:pos x="1316" y="265"/>
                </a:cxn>
                <a:cxn ang="0">
                  <a:pos x="1724" y="310"/>
                </a:cxn>
                <a:cxn ang="0">
                  <a:pos x="2041" y="219"/>
                </a:cxn>
                <a:cxn ang="0">
                  <a:pos x="2313" y="38"/>
                </a:cxn>
                <a:cxn ang="0">
                  <a:pos x="2767" y="38"/>
                </a:cxn>
                <a:cxn ang="0">
                  <a:pos x="3357" y="265"/>
                </a:cxn>
                <a:cxn ang="0">
                  <a:pos x="3674" y="265"/>
                </a:cxn>
              </a:cxnLst>
              <a:rect l="0" t="0" r="r" b="b"/>
              <a:pathLst>
                <a:path w="3674" h="356">
                  <a:moveTo>
                    <a:pt x="0" y="356"/>
                  </a:moveTo>
                  <a:cubicBezTo>
                    <a:pt x="132" y="242"/>
                    <a:pt x="264" y="128"/>
                    <a:pt x="408" y="83"/>
                  </a:cubicBezTo>
                  <a:cubicBezTo>
                    <a:pt x="552" y="38"/>
                    <a:pt x="711" y="53"/>
                    <a:pt x="862" y="83"/>
                  </a:cubicBezTo>
                  <a:cubicBezTo>
                    <a:pt x="1013" y="113"/>
                    <a:pt x="1172" y="227"/>
                    <a:pt x="1316" y="265"/>
                  </a:cubicBezTo>
                  <a:cubicBezTo>
                    <a:pt x="1460" y="303"/>
                    <a:pt x="1603" y="318"/>
                    <a:pt x="1724" y="310"/>
                  </a:cubicBezTo>
                  <a:cubicBezTo>
                    <a:pt x="1845" y="302"/>
                    <a:pt x="1943" y="264"/>
                    <a:pt x="2041" y="219"/>
                  </a:cubicBezTo>
                  <a:cubicBezTo>
                    <a:pt x="2139" y="174"/>
                    <a:pt x="2192" y="68"/>
                    <a:pt x="2313" y="38"/>
                  </a:cubicBezTo>
                  <a:cubicBezTo>
                    <a:pt x="2434" y="8"/>
                    <a:pt x="2593" y="0"/>
                    <a:pt x="2767" y="38"/>
                  </a:cubicBezTo>
                  <a:cubicBezTo>
                    <a:pt x="2941" y="76"/>
                    <a:pt x="3206" y="227"/>
                    <a:pt x="3357" y="265"/>
                  </a:cubicBezTo>
                  <a:cubicBezTo>
                    <a:pt x="3508" y="303"/>
                    <a:pt x="3621" y="265"/>
                    <a:pt x="3674" y="265"/>
                  </a:cubicBezTo>
                </a:path>
              </a:pathLst>
            </a:custGeom>
            <a:noFill/>
            <a:ln w="25400" cap="flat" cmpd="sng">
              <a:solidFill>
                <a:srgbClr val="80008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cs-CZ"/>
            </a:p>
          </p:txBody>
        </p:sp>
      </p:grpSp>
      <p:grpSp>
        <p:nvGrpSpPr>
          <p:cNvPr id="47" name="Group 58"/>
          <p:cNvGrpSpPr>
            <a:grpSpLocks/>
          </p:cNvGrpSpPr>
          <p:nvPr/>
        </p:nvGrpSpPr>
        <p:grpSpPr bwMode="auto">
          <a:xfrm>
            <a:off x="2123679" y="1844254"/>
            <a:ext cx="971550" cy="504825"/>
            <a:chOff x="1610" y="3044"/>
            <a:chExt cx="612" cy="318"/>
          </a:xfrm>
        </p:grpSpPr>
        <p:sp>
          <p:nvSpPr>
            <p:cNvPr id="48" name="Rectangle 40"/>
            <p:cNvSpPr>
              <a:spLocks noChangeArrowheads="1"/>
            </p:cNvSpPr>
            <p:nvPr/>
          </p:nvSpPr>
          <p:spPr bwMode="auto">
            <a:xfrm rot="1438105">
              <a:off x="2040" y="3135"/>
              <a:ext cx="182" cy="22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 dirty="0">
                  <a:solidFill>
                    <a:schemeClr val="tx1"/>
                  </a:solidFill>
                </a:rPr>
                <a:t>U</a:t>
              </a:r>
            </a:p>
          </p:txBody>
        </p:sp>
        <p:sp>
          <p:nvSpPr>
            <p:cNvPr id="49" name="Rectangle 41"/>
            <p:cNvSpPr>
              <a:spLocks noChangeArrowheads="1"/>
            </p:cNvSpPr>
            <p:nvPr/>
          </p:nvSpPr>
          <p:spPr bwMode="auto">
            <a:xfrm rot="1035255">
              <a:off x="1837" y="3067"/>
              <a:ext cx="182" cy="22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 dirty="0">
                  <a:solidFill>
                    <a:schemeClr val="tx1"/>
                  </a:solidFill>
                </a:rPr>
                <a:t>U</a:t>
              </a:r>
            </a:p>
          </p:txBody>
        </p:sp>
        <p:sp>
          <p:nvSpPr>
            <p:cNvPr id="50" name="Rectangle 42"/>
            <p:cNvSpPr>
              <a:spLocks noChangeArrowheads="1"/>
            </p:cNvSpPr>
            <p:nvPr/>
          </p:nvSpPr>
          <p:spPr bwMode="auto">
            <a:xfrm>
              <a:off x="1610" y="3044"/>
              <a:ext cx="182" cy="22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G</a:t>
              </a:r>
            </a:p>
          </p:txBody>
        </p:sp>
      </p:grpSp>
      <p:grpSp>
        <p:nvGrpSpPr>
          <p:cNvPr id="51" name="Group 59"/>
          <p:cNvGrpSpPr>
            <a:grpSpLocks/>
          </p:cNvGrpSpPr>
          <p:nvPr/>
        </p:nvGrpSpPr>
        <p:grpSpPr bwMode="auto">
          <a:xfrm>
            <a:off x="3131741" y="2096666"/>
            <a:ext cx="938213" cy="503238"/>
            <a:chOff x="2245" y="3203"/>
            <a:chExt cx="591" cy="317"/>
          </a:xfrm>
        </p:grpSpPr>
        <p:sp>
          <p:nvSpPr>
            <p:cNvPr id="52" name="Rectangle 38"/>
            <p:cNvSpPr>
              <a:spLocks noChangeArrowheads="1"/>
            </p:cNvSpPr>
            <p:nvPr/>
          </p:nvSpPr>
          <p:spPr bwMode="auto">
            <a:xfrm rot="780671">
              <a:off x="2448" y="3271"/>
              <a:ext cx="182" cy="227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 dirty="0">
                  <a:solidFill>
                    <a:schemeClr val="tx1"/>
                  </a:solidFill>
                </a:rPr>
                <a:t>U</a:t>
              </a:r>
            </a:p>
          </p:txBody>
        </p:sp>
        <p:sp>
          <p:nvSpPr>
            <p:cNvPr id="53" name="Rectangle 39"/>
            <p:cNvSpPr>
              <a:spLocks noChangeArrowheads="1"/>
            </p:cNvSpPr>
            <p:nvPr/>
          </p:nvSpPr>
          <p:spPr bwMode="auto">
            <a:xfrm rot="1253476">
              <a:off x="2245" y="3203"/>
              <a:ext cx="182" cy="227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54" name="Rectangle 43"/>
            <p:cNvSpPr>
              <a:spLocks noChangeArrowheads="1"/>
            </p:cNvSpPr>
            <p:nvPr/>
          </p:nvSpPr>
          <p:spPr bwMode="auto">
            <a:xfrm>
              <a:off x="2654" y="3293"/>
              <a:ext cx="182" cy="227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 dirty="0">
                  <a:solidFill>
                    <a:schemeClr val="tx1"/>
                  </a:solidFill>
                </a:rPr>
                <a:t>C</a:t>
              </a:r>
            </a:p>
          </p:txBody>
        </p:sp>
      </p:grpSp>
      <p:grpSp>
        <p:nvGrpSpPr>
          <p:cNvPr id="55" name="Group 57"/>
          <p:cNvGrpSpPr>
            <a:grpSpLocks/>
          </p:cNvGrpSpPr>
          <p:nvPr/>
        </p:nvGrpSpPr>
        <p:grpSpPr bwMode="auto">
          <a:xfrm>
            <a:off x="1115616" y="1880766"/>
            <a:ext cx="938213" cy="719138"/>
            <a:chOff x="975" y="3067"/>
            <a:chExt cx="591" cy="453"/>
          </a:xfrm>
        </p:grpSpPr>
        <p:sp>
          <p:nvSpPr>
            <p:cNvPr id="56" name="Rectangle 37"/>
            <p:cNvSpPr>
              <a:spLocks noChangeArrowheads="1"/>
            </p:cNvSpPr>
            <p:nvPr/>
          </p:nvSpPr>
          <p:spPr bwMode="auto">
            <a:xfrm rot="-2242997">
              <a:off x="975" y="3293"/>
              <a:ext cx="182" cy="227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57" name="Rectangle 44"/>
            <p:cNvSpPr>
              <a:spLocks noChangeArrowheads="1"/>
            </p:cNvSpPr>
            <p:nvPr/>
          </p:nvSpPr>
          <p:spPr bwMode="auto">
            <a:xfrm rot="-939035">
              <a:off x="1384" y="3067"/>
              <a:ext cx="182" cy="227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58" name="Rectangle 45"/>
            <p:cNvSpPr>
              <a:spLocks noChangeArrowheads="1"/>
            </p:cNvSpPr>
            <p:nvPr/>
          </p:nvSpPr>
          <p:spPr bwMode="auto">
            <a:xfrm rot="-1640861">
              <a:off x="1157" y="3157"/>
              <a:ext cx="182" cy="227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 dirty="0">
                  <a:solidFill>
                    <a:schemeClr val="tx1"/>
                  </a:solidFill>
                </a:rPr>
                <a:t>C</a:t>
              </a:r>
            </a:p>
          </p:txBody>
        </p:sp>
      </p:grpSp>
      <p:grpSp>
        <p:nvGrpSpPr>
          <p:cNvPr id="59" name="Group 61"/>
          <p:cNvGrpSpPr>
            <a:grpSpLocks/>
          </p:cNvGrpSpPr>
          <p:nvPr/>
        </p:nvGrpSpPr>
        <p:grpSpPr bwMode="auto">
          <a:xfrm>
            <a:off x="5146279" y="1772816"/>
            <a:ext cx="971550" cy="504825"/>
            <a:chOff x="3514" y="2999"/>
            <a:chExt cx="612" cy="318"/>
          </a:xfrm>
        </p:grpSpPr>
        <p:sp>
          <p:nvSpPr>
            <p:cNvPr id="60" name="Rectangle 49"/>
            <p:cNvSpPr>
              <a:spLocks noChangeArrowheads="1"/>
            </p:cNvSpPr>
            <p:nvPr/>
          </p:nvSpPr>
          <p:spPr bwMode="auto">
            <a:xfrm rot="1438105">
              <a:off x="3944" y="3090"/>
              <a:ext cx="182" cy="227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61" name="Rectangle 50"/>
            <p:cNvSpPr>
              <a:spLocks noChangeArrowheads="1"/>
            </p:cNvSpPr>
            <p:nvPr/>
          </p:nvSpPr>
          <p:spPr bwMode="auto">
            <a:xfrm rot="1035255">
              <a:off x="3741" y="3022"/>
              <a:ext cx="182" cy="227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62" name="Rectangle 51"/>
            <p:cNvSpPr>
              <a:spLocks noChangeArrowheads="1"/>
            </p:cNvSpPr>
            <p:nvPr/>
          </p:nvSpPr>
          <p:spPr bwMode="auto">
            <a:xfrm>
              <a:off x="3514" y="2999"/>
              <a:ext cx="182" cy="227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G</a:t>
              </a:r>
            </a:p>
          </p:txBody>
        </p:sp>
      </p:grpSp>
      <p:grpSp>
        <p:nvGrpSpPr>
          <p:cNvPr id="63" name="Group 62"/>
          <p:cNvGrpSpPr>
            <a:grpSpLocks/>
          </p:cNvGrpSpPr>
          <p:nvPr/>
        </p:nvGrpSpPr>
        <p:grpSpPr bwMode="auto">
          <a:xfrm>
            <a:off x="6154341" y="2025229"/>
            <a:ext cx="938213" cy="503237"/>
            <a:chOff x="4149" y="3158"/>
            <a:chExt cx="591" cy="317"/>
          </a:xfrm>
        </p:grpSpPr>
        <p:sp>
          <p:nvSpPr>
            <p:cNvPr id="64" name="Rectangle 47"/>
            <p:cNvSpPr>
              <a:spLocks noChangeArrowheads="1"/>
            </p:cNvSpPr>
            <p:nvPr/>
          </p:nvSpPr>
          <p:spPr bwMode="auto">
            <a:xfrm rot="780671">
              <a:off x="4352" y="3226"/>
              <a:ext cx="182" cy="227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65" name="Rectangle 48"/>
            <p:cNvSpPr>
              <a:spLocks noChangeArrowheads="1"/>
            </p:cNvSpPr>
            <p:nvPr/>
          </p:nvSpPr>
          <p:spPr bwMode="auto">
            <a:xfrm rot="1253476">
              <a:off x="4149" y="3158"/>
              <a:ext cx="182" cy="227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U</a:t>
              </a:r>
            </a:p>
          </p:txBody>
        </p:sp>
        <p:sp>
          <p:nvSpPr>
            <p:cNvPr id="66" name="Rectangle 52"/>
            <p:cNvSpPr>
              <a:spLocks noChangeArrowheads="1"/>
            </p:cNvSpPr>
            <p:nvPr/>
          </p:nvSpPr>
          <p:spPr bwMode="auto">
            <a:xfrm>
              <a:off x="4558" y="3248"/>
              <a:ext cx="182" cy="227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A</a:t>
              </a:r>
            </a:p>
          </p:txBody>
        </p:sp>
      </p:grpSp>
      <p:grpSp>
        <p:nvGrpSpPr>
          <p:cNvPr id="67" name="Group 60"/>
          <p:cNvGrpSpPr>
            <a:grpSpLocks/>
          </p:cNvGrpSpPr>
          <p:nvPr/>
        </p:nvGrpSpPr>
        <p:grpSpPr bwMode="auto">
          <a:xfrm>
            <a:off x="4138216" y="1809329"/>
            <a:ext cx="938213" cy="719137"/>
            <a:chOff x="2879" y="3022"/>
            <a:chExt cx="591" cy="453"/>
          </a:xfrm>
        </p:grpSpPr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 rot="-1393539">
              <a:off x="2879" y="3248"/>
              <a:ext cx="182" cy="227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69" name="Rectangle 53"/>
            <p:cNvSpPr>
              <a:spLocks noChangeArrowheads="1"/>
            </p:cNvSpPr>
            <p:nvPr/>
          </p:nvSpPr>
          <p:spPr bwMode="auto">
            <a:xfrm rot="-939035">
              <a:off x="3288" y="3022"/>
              <a:ext cx="182" cy="227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70" name="Rectangle 54"/>
            <p:cNvSpPr>
              <a:spLocks noChangeArrowheads="1"/>
            </p:cNvSpPr>
            <p:nvPr/>
          </p:nvSpPr>
          <p:spPr bwMode="auto">
            <a:xfrm rot="-1640861">
              <a:off x="3061" y="3112"/>
              <a:ext cx="182" cy="227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A</a:t>
              </a:r>
            </a:p>
          </p:txBody>
        </p:sp>
      </p:grpSp>
      <p:sp>
        <p:nvSpPr>
          <p:cNvPr id="71" name="Text Box 66"/>
          <p:cNvSpPr txBox="1">
            <a:spLocks noChangeArrowheads="1"/>
          </p:cNvSpPr>
          <p:nvPr/>
        </p:nvSpPr>
        <p:spPr bwMode="auto">
          <a:xfrm>
            <a:off x="4768454" y="2145879"/>
            <a:ext cx="7858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cs-CZ" sz="1600" dirty="0" err="1">
                <a:solidFill>
                  <a:srgbClr val="009900"/>
                </a:solidFill>
              </a:rPr>
              <a:t>mRNA</a:t>
            </a:r>
            <a:endParaRPr kumimoji="1" lang="cs-CZ" sz="1600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5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6"/>
          <p:cNvGrpSpPr>
            <a:grpSpLocks/>
          </p:cNvGrpSpPr>
          <p:nvPr/>
        </p:nvGrpSpPr>
        <p:grpSpPr bwMode="auto">
          <a:xfrm>
            <a:off x="1528763" y="4329113"/>
            <a:ext cx="5976937" cy="900112"/>
            <a:chOff x="748" y="3362"/>
            <a:chExt cx="3765" cy="567"/>
          </a:xfrm>
        </p:grpSpPr>
        <p:sp>
          <p:nvSpPr>
            <p:cNvPr id="31793" name="Rectangle 49"/>
            <p:cNvSpPr>
              <a:spLocks noChangeArrowheads="1"/>
            </p:cNvSpPr>
            <p:nvPr/>
          </p:nvSpPr>
          <p:spPr bwMode="auto">
            <a:xfrm rot="-2242997">
              <a:off x="748" y="3656"/>
              <a:ext cx="182" cy="227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31794" name="Rectangle 50"/>
            <p:cNvSpPr>
              <a:spLocks noChangeArrowheads="1"/>
            </p:cNvSpPr>
            <p:nvPr/>
          </p:nvSpPr>
          <p:spPr bwMode="auto">
            <a:xfrm rot="780671">
              <a:off x="2221" y="3634"/>
              <a:ext cx="182" cy="22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U</a:t>
              </a:r>
            </a:p>
          </p:txBody>
        </p:sp>
        <p:sp>
          <p:nvSpPr>
            <p:cNvPr id="31795" name="Rectangle 51"/>
            <p:cNvSpPr>
              <a:spLocks noChangeArrowheads="1"/>
            </p:cNvSpPr>
            <p:nvPr/>
          </p:nvSpPr>
          <p:spPr bwMode="auto">
            <a:xfrm rot="1253476">
              <a:off x="2018" y="3566"/>
              <a:ext cx="182" cy="227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31796" name="Rectangle 52"/>
            <p:cNvSpPr>
              <a:spLocks noChangeArrowheads="1"/>
            </p:cNvSpPr>
            <p:nvPr/>
          </p:nvSpPr>
          <p:spPr bwMode="auto">
            <a:xfrm rot="1438105">
              <a:off x="1813" y="3498"/>
              <a:ext cx="182" cy="22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U</a:t>
              </a:r>
            </a:p>
          </p:txBody>
        </p:sp>
        <p:sp>
          <p:nvSpPr>
            <p:cNvPr id="31797" name="Rectangle 53"/>
            <p:cNvSpPr>
              <a:spLocks noChangeArrowheads="1"/>
            </p:cNvSpPr>
            <p:nvPr/>
          </p:nvSpPr>
          <p:spPr bwMode="auto">
            <a:xfrm rot="1035255">
              <a:off x="1610" y="3430"/>
              <a:ext cx="182" cy="22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U</a:t>
              </a:r>
            </a:p>
          </p:txBody>
        </p:sp>
        <p:sp>
          <p:nvSpPr>
            <p:cNvPr id="31798" name="Rectangle 54"/>
            <p:cNvSpPr>
              <a:spLocks noChangeArrowheads="1"/>
            </p:cNvSpPr>
            <p:nvPr/>
          </p:nvSpPr>
          <p:spPr bwMode="auto">
            <a:xfrm>
              <a:off x="1383" y="3407"/>
              <a:ext cx="182" cy="227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31799" name="Rectangle 55"/>
            <p:cNvSpPr>
              <a:spLocks noChangeArrowheads="1"/>
            </p:cNvSpPr>
            <p:nvPr/>
          </p:nvSpPr>
          <p:spPr bwMode="auto">
            <a:xfrm>
              <a:off x="2427" y="3656"/>
              <a:ext cx="182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31800" name="Rectangle 56"/>
            <p:cNvSpPr>
              <a:spLocks noChangeArrowheads="1"/>
            </p:cNvSpPr>
            <p:nvPr/>
          </p:nvSpPr>
          <p:spPr bwMode="auto">
            <a:xfrm rot="-939035">
              <a:off x="1157" y="3430"/>
              <a:ext cx="182" cy="227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31801" name="Rectangle 57"/>
            <p:cNvSpPr>
              <a:spLocks noChangeArrowheads="1"/>
            </p:cNvSpPr>
            <p:nvPr/>
          </p:nvSpPr>
          <p:spPr bwMode="auto">
            <a:xfrm rot="-1640861">
              <a:off x="930" y="3520"/>
              <a:ext cx="182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31802" name="Rectangle 58"/>
            <p:cNvSpPr>
              <a:spLocks noChangeArrowheads="1"/>
            </p:cNvSpPr>
            <p:nvPr/>
          </p:nvSpPr>
          <p:spPr bwMode="auto">
            <a:xfrm rot="-1393539">
              <a:off x="2652" y="3611"/>
              <a:ext cx="182" cy="227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31803" name="Rectangle 59"/>
            <p:cNvSpPr>
              <a:spLocks noChangeArrowheads="1"/>
            </p:cNvSpPr>
            <p:nvPr/>
          </p:nvSpPr>
          <p:spPr bwMode="auto">
            <a:xfrm rot="780671">
              <a:off x="4125" y="3589"/>
              <a:ext cx="182" cy="227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31804" name="Rectangle 60"/>
            <p:cNvSpPr>
              <a:spLocks noChangeArrowheads="1"/>
            </p:cNvSpPr>
            <p:nvPr/>
          </p:nvSpPr>
          <p:spPr bwMode="auto">
            <a:xfrm rot="1253476">
              <a:off x="3922" y="3521"/>
              <a:ext cx="182" cy="22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U</a:t>
              </a:r>
            </a:p>
          </p:txBody>
        </p:sp>
        <p:sp>
          <p:nvSpPr>
            <p:cNvPr id="31805" name="Rectangle 61"/>
            <p:cNvSpPr>
              <a:spLocks noChangeArrowheads="1"/>
            </p:cNvSpPr>
            <p:nvPr/>
          </p:nvSpPr>
          <p:spPr bwMode="auto">
            <a:xfrm rot="1438105">
              <a:off x="3717" y="3453"/>
              <a:ext cx="182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31806" name="Rectangle 62"/>
            <p:cNvSpPr>
              <a:spLocks noChangeArrowheads="1"/>
            </p:cNvSpPr>
            <p:nvPr/>
          </p:nvSpPr>
          <p:spPr bwMode="auto">
            <a:xfrm rot="1035255">
              <a:off x="3514" y="3385"/>
              <a:ext cx="182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31807" name="Rectangle 63"/>
            <p:cNvSpPr>
              <a:spLocks noChangeArrowheads="1"/>
            </p:cNvSpPr>
            <p:nvPr/>
          </p:nvSpPr>
          <p:spPr bwMode="auto">
            <a:xfrm>
              <a:off x="3287" y="3362"/>
              <a:ext cx="182" cy="227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31808" name="Rectangle 64"/>
            <p:cNvSpPr>
              <a:spLocks noChangeArrowheads="1"/>
            </p:cNvSpPr>
            <p:nvPr/>
          </p:nvSpPr>
          <p:spPr bwMode="auto">
            <a:xfrm>
              <a:off x="4331" y="3611"/>
              <a:ext cx="182" cy="227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31809" name="Rectangle 65"/>
            <p:cNvSpPr>
              <a:spLocks noChangeArrowheads="1"/>
            </p:cNvSpPr>
            <p:nvPr/>
          </p:nvSpPr>
          <p:spPr bwMode="auto">
            <a:xfrm rot="-939035">
              <a:off x="3061" y="3385"/>
              <a:ext cx="182" cy="227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31810" name="Rectangle 66"/>
            <p:cNvSpPr>
              <a:spLocks noChangeArrowheads="1"/>
            </p:cNvSpPr>
            <p:nvPr/>
          </p:nvSpPr>
          <p:spPr bwMode="auto">
            <a:xfrm rot="-1640861">
              <a:off x="2834" y="3475"/>
              <a:ext cx="182" cy="227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31811" name="Freeform 67"/>
            <p:cNvSpPr>
              <a:spLocks/>
            </p:cNvSpPr>
            <p:nvPr/>
          </p:nvSpPr>
          <p:spPr bwMode="auto">
            <a:xfrm>
              <a:off x="839" y="3573"/>
              <a:ext cx="3674" cy="356"/>
            </a:xfrm>
            <a:custGeom>
              <a:avLst/>
              <a:gdLst/>
              <a:ahLst/>
              <a:cxnLst>
                <a:cxn ang="0">
                  <a:pos x="0" y="356"/>
                </a:cxn>
                <a:cxn ang="0">
                  <a:pos x="408" y="83"/>
                </a:cxn>
                <a:cxn ang="0">
                  <a:pos x="862" y="83"/>
                </a:cxn>
                <a:cxn ang="0">
                  <a:pos x="1316" y="265"/>
                </a:cxn>
                <a:cxn ang="0">
                  <a:pos x="1724" y="310"/>
                </a:cxn>
                <a:cxn ang="0">
                  <a:pos x="2041" y="219"/>
                </a:cxn>
                <a:cxn ang="0">
                  <a:pos x="2313" y="38"/>
                </a:cxn>
                <a:cxn ang="0">
                  <a:pos x="2767" y="38"/>
                </a:cxn>
                <a:cxn ang="0">
                  <a:pos x="3357" y="265"/>
                </a:cxn>
                <a:cxn ang="0">
                  <a:pos x="3674" y="265"/>
                </a:cxn>
              </a:cxnLst>
              <a:rect l="0" t="0" r="r" b="b"/>
              <a:pathLst>
                <a:path w="3674" h="356">
                  <a:moveTo>
                    <a:pt x="0" y="356"/>
                  </a:moveTo>
                  <a:cubicBezTo>
                    <a:pt x="132" y="242"/>
                    <a:pt x="264" y="128"/>
                    <a:pt x="408" y="83"/>
                  </a:cubicBezTo>
                  <a:cubicBezTo>
                    <a:pt x="552" y="38"/>
                    <a:pt x="711" y="53"/>
                    <a:pt x="862" y="83"/>
                  </a:cubicBezTo>
                  <a:cubicBezTo>
                    <a:pt x="1013" y="113"/>
                    <a:pt x="1172" y="227"/>
                    <a:pt x="1316" y="265"/>
                  </a:cubicBezTo>
                  <a:cubicBezTo>
                    <a:pt x="1460" y="303"/>
                    <a:pt x="1603" y="318"/>
                    <a:pt x="1724" y="310"/>
                  </a:cubicBezTo>
                  <a:cubicBezTo>
                    <a:pt x="1845" y="302"/>
                    <a:pt x="1943" y="264"/>
                    <a:pt x="2041" y="219"/>
                  </a:cubicBezTo>
                  <a:cubicBezTo>
                    <a:pt x="2139" y="174"/>
                    <a:pt x="2192" y="68"/>
                    <a:pt x="2313" y="38"/>
                  </a:cubicBezTo>
                  <a:cubicBezTo>
                    <a:pt x="2434" y="8"/>
                    <a:pt x="2593" y="0"/>
                    <a:pt x="2767" y="38"/>
                  </a:cubicBezTo>
                  <a:cubicBezTo>
                    <a:pt x="2941" y="76"/>
                    <a:pt x="3206" y="227"/>
                    <a:pt x="3357" y="265"/>
                  </a:cubicBezTo>
                  <a:cubicBezTo>
                    <a:pt x="3508" y="303"/>
                    <a:pt x="3621" y="265"/>
                    <a:pt x="3674" y="265"/>
                  </a:cubicBezTo>
                </a:path>
              </a:pathLst>
            </a:custGeom>
            <a:noFill/>
            <a:ln w="25400" cap="flat" cmpd="sng">
              <a:solidFill>
                <a:srgbClr val="80008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cs-CZ"/>
            </a:p>
          </p:txBody>
        </p:sp>
      </p:grpSp>
      <p:grpSp>
        <p:nvGrpSpPr>
          <p:cNvPr id="3" name="Group 107"/>
          <p:cNvGrpSpPr>
            <a:grpSpLocks/>
          </p:cNvGrpSpPr>
          <p:nvPr/>
        </p:nvGrpSpPr>
        <p:grpSpPr bwMode="auto">
          <a:xfrm>
            <a:off x="1528763" y="3213100"/>
            <a:ext cx="5976937" cy="900113"/>
            <a:chOff x="748" y="2750"/>
            <a:chExt cx="3765" cy="567"/>
          </a:xfrm>
        </p:grpSpPr>
        <p:sp>
          <p:nvSpPr>
            <p:cNvPr id="31812" name="Rectangle 68"/>
            <p:cNvSpPr>
              <a:spLocks noChangeArrowheads="1"/>
            </p:cNvSpPr>
            <p:nvPr/>
          </p:nvSpPr>
          <p:spPr bwMode="auto">
            <a:xfrm rot="-2242997">
              <a:off x="748" y="3044"/>
              <a:ext cx="182" cy="227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31813" name="Rectangle 69"/>
            <p:cNvSpPr>
              <a:spLocks noChangeArrowheads="1"/>
            </p:cNvSpPr>
            <p:nvPr/>
          </p:nvSpPr>
          <p:spPr bwMode="auto">
            <a:xfrm rot="780671">
              <a:off x="2221" y="3022"/>
              <a:ext cx="182" cy="22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U</a:t>
              </a:r>
            </a:p>
          </p:txBody>
        </p:sp>
        <p:sp>
          <p:nvSpPr>
            <p:cNvPr id="31814" name="Rectangle 70"/>
            <p:cNvSpPr>
              <a:spLocks noChangeArrowheads="1"/>
            </p:cNvSpPr>
            <p:nvPr/>
          </p:nvSpPr>
          <p:spPr bwMode="auto">
            <a:xfrm rot="1253476">
              <a:off x="2018" y="2954"/>
              <a:ext cx="182" cy="227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31815" name="Rectangle 71"/>
            <p:cNvSpPr>
              <a:spLocks noChangeArrowheads="1"/>
            </p:cNvSpPr>
            <p:nvPr/>
          </p:nvSpPr>
          <p:spPr bwMode="auto">
            <a:xfrm rot="1438105">
              <a:off x="1813" y="2886"/>
              <a:ext cx="182" cy="22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U</a:t>
              </a:r>
            </a:p>
          </p:txBody>
        </p:sp>
        <p:sp>
          <p:nvSpPr>
            <p:cNvPr id="31816" name="Rectangle 72"/>
            <p:cNvSpPr>
              <a:spLocks noChangeArrowheads="1"/>
            </p:cNvSpPr>
            <p:nvPr/>
          </p:nvSpPr>
          <p:spPr bwMode="auto">
            <a:xfrm rot="1035255">
              <a:off x="1610" y="2818"/>
              <a:ext cx="182" cy="22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U</a:t>
              </a:r>
            </a:p>
          </p:txBody>
        </p:sp>
        <p:sp>
          <p:nvSpPr>
            <p:cNvPr id="31817" name="Rectangle 73"/>
            <p:cNvSpPr>
              <a:spLocks noChangeArrowheads="1"/>
            </p:cNvSpPr>
            <p:nvPr/>
          </p:nvSpPr>
          <p:spPr bwMode="auto">
            <a:xfrm>
              <a:off x="1383" y="2795"/>
              <a:ext cx="182" cy="227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31818" name="Rectangle 74"/>
            <p:cNvSpPr>
              <a:spLocks noChangeArrowheads="1"/>
            </p:cNvSpPr>
            <p:nvPr/>
          </p:nvSpPr>
          <p:spPr bwMode="auto">
            <a:xfrm>
              <a:off x="2427" y="3044"/>
              <a:ext cx="182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31819" name="Rectangle 75"/>
            <p:cNvSpPr>
              <a:spLocks noChangeArrowheads="1"/>
            </p:cNvSpPr>
            <p:nvPr/>
          </p:nvSpPr>
          <p:spPr bwMode="auto">
            <a:xfrm rot="-939035">
              <a:off x="1157" y="2818"/>
              <a:ext cx="182" cy="227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31820" name="Rectangle 76"/>
            <p:cNvSpPr>
              <a:spLocks noChangeArrowheads="1"/>
            </p:cNvSpPr>
            <p:nvPr/>
          </p:nvSpPr>
          <p:spPr bwMode="auto">
            <a:xfrm rot="-1640861">
              <a:off x="930" y="2908"/>
              <a:ext cx="182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31821" name="Rectangle 77"/>
            <p:cNvSpPr>
              <a:spLocks noChangeArrowheads="1"/>
            </p:cNvSpPr>
            <p:nvPr/>
          </p:nvSpPr>
          <p:spPr bwMode="auto">
            <a:xfrm rot="-1393539">
              <a:off x="2652" y="2999"/>
              <a:ext cx="182" cy="227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31822" name="Rectangle 78"/>
            <p:cNvSpPr>
              <a:spLocks noChangeArrowheads="1"/>
            </p:cNvSpPr>
            <p:nvPr/>
          </p:nvSpPr>
          <p:spPr bwMode="auto">
            <a:xfrm rot="780671">
              <a:off x="4125" y="2977"/>
              <a:ext cx="182" cy="227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31823" name="Rectangle 79"/>
            <p:cNvSpPr>
              <a:spLocks noChangeArrowheads="1"/>
            </p:cNvSpPr>
            <p:nvPr/>
          </p:nvSpPr>
          <p:spPr bwMode="auto">
            <a:xfrm rot="1253476">
              <a:off x="3922" y="2909"/>
              <a:ext cx="182" cy="22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U</a:t>
              </a:r>
            </a:p>
          </p:txBody>
        </p:sp>
        <p:sp>
          <p:nvSpPr>
            <p:cNvPr id="31824" name="Rectangle 80"/>
            <p:cNvSpPr>
              <a:spLocks noChangeArrowheads="1"/>
            </p:cNvSpPr>
            <p:nvPr/>
          </p:nvSpPr>
          <p:spPr bwMode="auto">
            <a:xfrm rot="1438105">
              <a:off x="3717" y="2841"/>
              <a:ext cx="182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31825" name="Rectangle 81"/>
            <p:cNvSpPr>
              <a:spLocks noChangeArrowheads="1"/>
            </p:cNvSpPr>
            <p:nvPr/>
          </p:nvSpPr>
          <p:spPr bwMode="auto">
            <a:xfrm rot="1035255">
              <a:off x="3514" y="2773"/>
              <a:ext cx="182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31826" name="Rectangle 82"/>
            <p:cNvSpPr>
              <a:spLocks noChangeArrowheads="1"/>
            </p:cNvSpPr>
            <p:nvPr/>
          </p:nvSpPr>
          <p:spPr bwMode="auto">
            <a:xfrm>
              <a:off x="3287" y="2750"/>
              <a:ext cx="182" cy="227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31827" name="Rectangle 83"/>
            <p:cNvSpPr>
              <a:spLocks noChangeArrowheads="1"/>
            </p:cNvSpPr>
            <p:nvPr/>
          </p:nvSpPr>
          <p:spPr bwMode="auto">
            <a:xfrm>
              <a:off x="4331" y="2999"/>
              <a:ext cx="182" cy="227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31828" name="Rectangle 84"/>
            <p:cNvSpPr>
              <a:spLocks noChangeArrowheads="1"/>
            </p:cNvSpPr>
            <p:nvPr/>
          </p:nvSpPr>
          <p:spPr bwMode="auto">
            <a:xfrm rot="-939035">
              <a:off x="3061" y="2773"/>
              <a:ext cx="182" cy="227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31829" name="Rectangle 85"/>
            <p:cNvSpPr>
              <a:spLocks noChangeArrowheads="1"/>
            </p:cNvSpPr>
            <p:nvPr/>
          </p:nvSpPr>
          <p:spPr bwMode="auto">
            <a:xfrm rot="-1640861">
              <a:off x="2834" y="2863"/>
              <a:ext cx="182" cy="227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31830" name="Freeform 86"/>
            <p:cNvSpPr>
              <a:spLocks/>
            </p:cNvSpPr>
            <p:nvPr/>
          </p:nvSpPr>
          <p:spPr bwMode="auto">
            <a:xfrm>
              <a:off x="839" y="2961"/>
              <a:ext cx="3674" cy="356"/>
            </a:xfrm>
            <a:custGeom>
              <a:avLst/>
              <a:gdLst/>
              <a:ahLst/>
              <a:cxnLst>
                <a:cxn ang="0">
                  <a:pos x="0" y="356"/>
                </a:cxn>
                <a:cxn ang="0">
                  <a:pos x="408" y="83"/>
                </a:cxn>
                <a:cxn ang="0">
                  <a:pos x="862" y="83"/>
                </a:cxn>
                <a:cxn ang="0">
                  <a:pos x="1316" y="265"/>
                </a:cxn>
                <a:cxn ang="0">
                  <a:pos x="1724" y="310"/>
                </a:cxn>
                <a:cxn ang="0">
                  <a:pos x="2041" y="219"/>
                </a:cxn>
                <a:cxn ang="0">
                  <a:pos x="2313" y="38"/>
                </a:cxn>
                <a:cxn ang="0">
                  <a:pos x="2767" y="38"/>
                </a:cxn>
                <a:cxn ang="0">
                  <a:pos x="3357" y="265"/>
                </a:cxn>
                <a:cxn ang="0">
                  <a:pos x="3674" y="265"/>
                </a:cxn>
              </a:cxnLst>
              <a:rect l="0" t="0" r="r" b="b"/>
              <a:pathLst>
                <a:path w="3674" h="356">
                  <a:moveTo>
                    <a:pt x="0" y="356"/>
                  </a:moveTo>
                  <a:cubicBezTo>
                    <a:pt x="132" y="242"/>
                    <a:pt x="264" y="128"/>
                    <a:pt x="408" y="83"/>
                  </a:cubicBezTo>
                  <a:cubicBezTo>
                    <a:pt x="552" y="38"/>
                    <a:pt x="711" y="53"/>
                    <a:pt x="862" y="83"/>
                  </a:cubicBezTo>
                  <a:cubicBezTo>
                    <a:pt x="1013" y="113"/>
                    <a:pt x="1172" y="227"/>
                    <a:pt x="1316" y="265"/>
                  </a:cubicBezTo>
                  <a:cubicBezTo>
                    <a:pt x="1460" y="303"/>
                    <a:pt x="1603" y="318"/>
                    <a:pt x="1724" y="310"/>
                  </a:cubicBezTo>
                  <a:cubicBezTo>
                    <a:pt x="1845" y="302"/>
                    <a:pt x="1943" y="264"/>
                    <a:pt x="2041" y="219"/>
                  </a:cubicBezTo>
                  <a:cubicBezTo>
                    <a:pt x="2139" y="174"/>
                    <a:pt x="2192" y="68"/>
                    <a:pt x="2313" y="38"/>
                  </a:cubicBezTo>
                  <a:cubicBezTo>
                    <a:pt x="2434" y="8"/>
                    <a:pt x="2593" y="0"/>
                    <a:pt x="2767" y="38"/>
                  </a:cubicBezTo>
                  <a:cubicBezTo>
                    <a:pt x="2941" y="76"/>
                    <a:pt x="3206" y="227"/>
                    <a:pt x="3357" y="265"/>
                  </a:cubicBezTo>
                  <a:cubicBezTo>
                    <a:pt x="3508" y="303"/>
                    <a:pt x="3621" y="265"/>
                    <a:pt x="3674" y="265"/>
                  </a:cubicBezTo>
                </a:path>
              </a:pathLst>
            </a:custGeom>
            <a:noFill/>
            <a:ln w="25400" cap="flat" cmpd="sng">
              <a:solidFill>
                <a:srgbClr val="80008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31853" name="Text Box 109"/>
          <p:cNvSpPr txBox="1">
            <a:spLocks noChangeArrowheads="1"/>
          </p:cNvSpPr>
          <p:nvPr/>
        </p:nvSpPr>
        <p:spPr bwMode="auto">
          <a:xfrm>
            <a:off x="1023938" y="2708275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cs-CZ" sz="2000" b="0">
                <a:solidFill>
                  <a:srgbClr val="990099"/>
                </a:solidFill>
              </a:rPr>
              <a:t>5'</a:t>
            </a:r>
          </a:p>
        </p:txBody>
      </p:sp>
      <p:sp>
        <p:nvSpPr>
          <p:cNvPr id="31854" name="Text Box 110"/>
          <p:cNvSpPr txBox="1">
            <a:spLocks noChangeArrowheads="1"/>
          </p:cNvSpPr>
          <p:nvPr/>
        </p:nvSpPr>
        <p:spPr bwMode="auto">
          <a:xfrm>
            <a:off x="7629525" y="2636838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cs-CZ" sz="2000" b="0">
                <a:solidFill>
                  <a:srgbClr val="990099"/>
                </a:solidFill>
              </a:rPr>
              <a:t>3'</a:t>
            </a:r>
          </a:p>
        </p:txBody>
      </p:sp>
      <p:sp>
        <p:nvSpPr>
          <p:cNvPr id="31855" name="Text Box 111"/>
          <p:cNvSpPr txBox="1">
            <a:spLocks noChangeArrowheads="1"/>
          </p:cNvSpPr>
          <p:nvPr/>
        </p:nvSpPr>
        <p:spPr bwMode="auto">
          <a:xfrm>
            <a:off x="1047750" y="3968750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cs-CZ" sz="2000" b="0">
                <a:solidFill>
                  <a:srgbClr val="990099"/>
                </a:solidFill>
              </a:rPr>
              <a:t>5'</a:t>
            </a:r>
          </a:p>
        </p:txBody>
      </p:sp>
      <p:sp>
        <p:nvSpPr>
          <p:cNvPr id="31856" name="Text Box 112"/>
          <p:cNvSpPr txBox="1">
            <a:spLocks noChangeArrowheads="1"/>
          </p:cNvSpPr>
          <p:nvPr/>
        </p:nvSpPr>
        <p:spPr bwMode="auto">
          <a:xfrm>
            <a:off x="7672388" y="3822700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cs-CZ" sz="2000" b="0">
                <a:solidFill>
                  <a:srgbClr val="990099"/>
                </a:solidFill>
              </a:rPr>
              <a:t>3'</a:t>
            </a:r>
          </a:p>
        </p:txBody>
      </p:sp>
      <p:sp>
        <p:nvSpPr>
          <p:cNvPr id="31857" name="Text Box 113"/>
          <p:cNvSpPr txBox="1">
            <a:spLocks noChangeArrowheads="1"/>
          </p:cNvSpPr>
          <p:nvPr/>
        </p:nvSpPr>
        <p:spPr bwMode="auto">
          <a:xfrm>
            <a:off x="1023938" y="5086350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cs-CZ" sz="2000" b="0">
                <a:solidFill>
                  <a:srgbClr val="990099"/>
                </a:solidFill>
              </a:rPr>
              <a:t>5'</a:t>
            </a:r>
          </a:p>
        </p:txBody>
      </p:sp>
      <p:sp>
        <p:nvSpPr>
          <p:cNvPr id="31858" name="Text Box 114"/>
          <p:cNvSpPr txBox="1">
            <a:spLocks noChangeArrowheads="1"/>
          </p:cNvSpPr>
          <p:nvPr/>
        </p:nvSpPr>
        <p:spPr bwMode="auto">
          <a:xfrm>
            <a:off x="7648575" y="5013325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cs-CZ" sz="2000" b="0">
                <a:solidFill>
                  <a:srgbClr val="990099"/>
                </a:solidFill>
              </a:rPr>
              <a:t>3'</a:t>
            </a:r>
          </a:p>
        </p:txBody>
      </p:sp>
      <p:grpSp>
        <p:nvGrpSpPr>
          <p:cNvPr id="4" name="Group 121"/>
          <p:cNvGrpSpPr>
            <a:grpSpLocks/>
          </p:cNvGrpSpPr>
          <p:nvPr/>
        </p:nvGrpSpPr>
        <p:grpSpPr bwMode="auto">
          <a:xfrm>
            <a:off x="1528763" y="2060575"/>
            <a:ext cx="5976937" cy="900113"/>
            <a:chOff x="975" y="1298"/>
            <a:chExt cx="3765" cy="567"/>
          </a:xfrm>
        </p:grpSpPr>
        <p:sp>
          <p:nvSpPr>
            <p:cNvPr id="31831" name="Rectangle 87"/>
            <p:cNvSpPr>
              <a:spLocks noChangeArrowheads="1"/>
            </p:cNvSpPr>
            <p:nvPr/>
          </p:nvSpPr>
          <p:spPr bwMode="auto">
            <a:xfrm rot="-2242997">
              <a:off x="975" y="1592"/>
              <a:ext cx="182" cy="227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31832" name="Rectangle 88"/>
            <p:cNvSpPr>
              <a:spLocks noChangeArrowheads="1"/>
            </p:cNvSpPr>
            <p:nvPr/>
          </p:nvSpPr>
          <p:spPr bwMode="auto">
            <a:xfrm rot="780671">
              <a:off x="2448" y="1570"/>
              <a:ext cx="182" cy="22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U</a:t>
              </a:r>
            </a:p>
          </p:txBody>
        </p:sp>
        <p:sp>
          <p:nvSpPr>
            <p:cNvPr id="31833" name="Rectangle 89"/>
            <p:cNvSpPr>
              <a:spLocks noChangeArrowheads="1"/>
            </p:cNvSpPr>
            <p:nvPr/>
          </p:nvSpPr>
          <p:spPr bwMode="auto">
            <a:xfrm rot="1253476">
              <a:off x="2245" y="1502"/>
              <a:ext cx="182" cy="227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31834" name="Rectangle 90"/>
            <p:cNvSpPr>
              <a:spLocks noChangeArrowheads="1"/>
            </p:cNvSpPr>
            <p:nvPr/>
          </p:nvSpPr>
          <p:spPr bwMode="auto">
            <a:xfrm rot="1438105">
              <a:off x="2040" y="1434"/>
              <a:ext cx="182" cy="22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U</a:t>
              </a:r>
            </a:p>
          </p:txBody>
        </p:sp>
        <p:sp>
          <p:nvSpPr>
            <p:cNvPr id="31835" name="Rectangle 91"/>
            <p:cNvSpPr>
              <a:spLocks noChangeArrowheads="1"/>
            </p:cNvSpPr>
            <p:nvPr/>
          </p:nvSpPr>
          <p:spPr bwMode="auto">
            <a:xfrm rot="1035255">
              <a:off x="1837" y="1366"/>
              <a:ext cx="182" cy="22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U</a:t>
              </a:r>
            </a:p>
          </p:txBody>
        </p:sp>
        <p:sp>
          <p:nvSpPr>
            <p:cNvPr id="31836" name="Rectangle 92"/>
            <p:cNvSpPr>
              <a:spLocks noChangeArrowheads="1"/>
            </p:cNvSpPr>
            <p:nvPr/>
          </p:nvSpPr>
          <p:spPr bwMode="auto">
            <a:xfrm>
              <a:off x="1610" y="1343"/>
              <a:ext cx="182" cy="227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31837" name="Rectangle 93"/>
            <p:cNvSpPr>
              <a:spLocks noChangeArrowheads="1"/>
            </p:cNvSpPr>
            <p:nvPr/>
          </p:nvSpPr>
          <p:spPr bwMode="auto">
            <a:xfrm>
              <a:off x="2654" y="1592"/>
              <a:ext cx="182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31838" name="Rectangle 94"/>
            <p:cNvSpPr>
              <a:spLocks noChangeArrowheads="1"/>
            </p:cNvSpPr>
            <p:nvPr/>
          </p:nvSpPr>
          <p:spPr bwMode="auto">
            <a:xfrm rot="-939035">
              <a:off x="1384" y="1366"/>
              <a:ext cx="182" cy="227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31839" name="Rectangle 95"/>
            <p:cNvSpPr>
              <a:spLocks noChangeArrowheads="1"/>
            </p:cNvSpPr>
            <p:nvPr/>
          </p:nvSpPr>
          <p:spPr bwMode="auto">
            <a:xfrm rot="-1640861">
              <a:off x="1157" y="1456"/>
              <a:ext cx="182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31840" name="Rectangle 96"/>
            <p:cNvSpPr>
              <a:spLocks noChangeArrowheads="1"/>
            </p:cNvSpPr>
            <p:nvPr/>
          </p:nvSpPr>
          <p:spPr bwMode="auto">
            <a:xfrm rot="-1393539">
              <a:off x="2879" y="1547"/>
              <a:ext cx="182" cy="227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31841" name="Rectangle 97"/>
            <p:cNvSpPr>
              <a:spLocks noChangeArrowheads="1"/>
            </p:cNvSpPr>
            <p:nvPr/>
          </p:nvSpPr>
          <p:spPr bwMode="auto">
            <a:xfrm rot="780671">
              <a:off x="4352" y="1525"/>
              <a:ext cx="182" cy="227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31842" name="Rectangle 98"/>
            <p:cNvSpPr>
              <a:spLocks noChangeArrowheads="1"/>
            </p:cNvSpPr>
            <p:nvPr/>
          </p:nvSpPr>
          <p:spPr bwMode="auto">
            <a:xfrm rot="1253476">
              <a:off x="4149" y="1457"/>
              <a:ext cx="182" cy="22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U</a:t>
              </a:r>
            </a:p>
          </p:txBody>
        </p:sp>
        <p:sp>
          <p:nvSpPr>
            <p:cNvPr id="31843" name="Rectangle 99"/>
            <p:cNvSpPr>
              <a:spLocks noChangeArrowheads="1"/>
            </p:cNvSpPr>
            <p:nvPr/>
          </p:nvSpPr>
          <p:spPr bwMode="auto">
            <a:xfrm rot="1438105">
              <a:off x="3944" y="1389"/>
              <a:ext cx="182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31844" name="Rectangle 100"/>
            <p:cNvSpPr>
              <a:spLocks noChangeArrowheads="1"/>
            </p:cNvSpPr>
            <p:nvPr/>
          </p:nvSpPr>
          <p:spPr bwMode="auto">
            <a:xfrm rot="1035255">
              <a:off x="3741" y="1321"/>
              <a:ext cx="182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31845" name="Rectangle 101"/>
            <p:cNvSpPr>
              <a:spLocks noChangeArrowheads="1"/>
            </p:cNvSpPr>
            <p:nvPr/>
          </p:nvSpPr>
          <p:spPr bwMode="auto">
            <a:xfrm>
              <a:off x="3514" y="1298"/>
              <a:ext cx="182" cy="227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31846" name="Rectangle 102"/>
            <p:cNvSpPr>
              <a:spLocks noChangeArrowheads="1"/>
            </p:cNvSpPr>
            <p:nvPr/>
          </p:nvSpPr>
          <p:spPr bwMode="auto">
            <a:xfrm>
              <a:off x="4558" y="1547"/>
              <a:ext cx="182" cy="227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31847" name="Rectangle 103"/>
            <p:cNvSpPr>
              <a:spLocks noChangeArrowheads="1"/>
            </p:cNvSpPr>
            <p:nvPr/>
          </p:nvSpPr>
          <p:spPr bwMode="auto">
            <a:xfrm rot="-939035">
              <a:off x="3288" y="1321"/>
              <a:ext cx="182" cy="227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31848" name="Rectangle 104"/>
            <p:cNvSpPr>
              <a:spLocks noChangeArrowheads="1"/>
            </p:cNvSpPr>
            <p:nvPr/>
          </p:nvSpPr>
          <p:spPr bwMode="auto">
            <a:xfrm rot="-1640861">
              <a:off x="3061" y="1411"/>
              <a:ext cx="182" cy="227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cs-CZ" sz="2000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31849" name="Freeform 105"/>
            <p:cNvSpPr>
              <a:spLocks/>
            </p:cNvSpPr>
            <p:nvPr/>
          </p:nvSpPr>
          <p:spPr bwMode="auto">
            <a:xfrm>
              <a:off x="1066" y="1509"/>
              <a:ext cx="3674" cy="356"/>
            </a:xfrm>
            <a:custGeom>
              <a:avLst/>
              <a:gdLst/>
              <a:ahLst/>
              <a:cxnLst>
                <a:cxn ang="0">
                  <a:pos x="0" y="356"/>
                </a:cxn>
                <a:cxn ang="0">
                  <a:pos x="408" y="83"/>
                </a:cxn>
                <a:cxn ang="0">
                  <a:pos x="862" y="83"/>
                </a:cxn>
                <a:cxn ang="0">
                  <a:pos x="1316" y="265"/>
                </a:cxn>
                <a:cxn ang="0">
                  <a:pos x="1724" y="310"/>
                </a:cxn>
                <a:cxn ang="0">
                  <a:pos x="2041" y="219"/>
                </a:cxn>
                <a:cxn ang="0">
                  <a:pos x="2313" y="38"/>
                </a:cxn>
                <a:cxn ang="0">
                  <a:pos x="2767" y="38"/>
                </a:cxn>
                <a:cxn ang="0">
                  <a:pos x="3357" y="265"/>
                </a:cxn>
                <a:cxn ang="0">
                  <a:pos x="3674" y="265"/>
                </a:cxn>
              </a:cxnLst>
              <a:rect l="0" t="0" r="r" b="b"/>
              <a:pathLst>
                <a:path w="3674" h="356">
                  <a:moveTo>
                    <a:pt x="0" y="356"/>
                  </a:moveTo>
                  <a:cubicBezTo>
                    <a:pt x="132" y="242"/>
                    <a:pt x="264" y="128"/>
                    <a:pt x="408" y="83"/>
                  </a:cubicBezTo>
                  <a:cubicBezTo>
                    <a:pt x="552" y="38"/>
                    <a:pt x="711" y="53"/>
                    <a:pt x="862" y="83"/>
                  </a:cubicBezTo>
                  <a:cubicBezTo>
                    <a:pt x="1013" y="113"/>
                    <a:pt x="1172" y="227"/>
                    <a:pt x="1316" y="265"/>
                  </a:cubicBezTo>
                  <a:cubicBezTo>
                    <a:pt x="1460" y="303"/>
                    <a:pt x="1603" y="318"/>
                    <a:pt x="1724" y="310"/>
                  </a:cubicBezTo>
                  <a:cubicBezTo>
                    <a:pt x="1845" y="302"/>
                    <a:pt x="1943" y="264"/>
                    <a:pt x="2041" y="219"/>
                  </a:cubicBezTo>
                  <a:cubicBezTo>
                    <a:pt x="2139" y="174"/>
                    <a:pt x="2192" y="68"/>
                    <a:pt x="2313" y="38"/>
                  </a:cubicBezTo>
                  <a:cubicBezTo>
                    <a:pt x="2434" y="8"/>
                    <a:pt x="2593" y="0"/>
                    <a:pt x="2767" y="38"/>
                  </a:cubicBezTo>
                  <a:cubicBezTo>
                    <a:pt x="2941" y="76"/>
                    <a:pt x="3206" y="227"/>
                    <a:pt x="3357" y="265"/>
                  </a:cubicBezTo>
                  <a:cubicBezTo>
                    <a:pt x="3508" y="303"/>
                    <a:pt x="3621" y="265"/>
                    <a:pt x="3674" y="265"/>
                  </a:cubicBezTo>
                </a:path>
              </a:pathLst>
            </a:custGeom>
            <a:noFill/>
            <a:ln w="25400" cap="flat" cmpd="sng">
              <a:solidFill>
                <a:srgbClr val="80008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31859" name="Text Box 115"/>
            <p:cNvSpPr txBox="1">
              <a:spLocks noChangeArrowheads="1"/>
            </p:cNvSpPr>
            <p:nvPr/>
          </p:nvSpPr>
          <p:spPr bwMode="auto">
            <a:xfrm>
              <a:off x="3321" y="1532"/>
              <a:ext cx="49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600" b="0">
                  <a:solidFill>
                    <a:srgbClr val="990099"/>
                  </a:solidFill>
                </a:rPr>
                <a:t>mRNA</a:t>
              </a:r>
            </a:p>
          </p:txBody>
        </p:sp>
      </p:grpSp>
      <p:sp>
        <p:nvSpPr>
          <p:cNvPr id="31860" name="Text Box 116"/>
          <p:cNvSpPr txBox="1">
            <a:spLocks noChangeArrowheads="1"/>
          </p:cNvSpPr>
          <p:nvPr/>
        </p:nvSpPr>
        <p:spPr bwMode="auto">
          <a:xfrm>
            <a:off x="5273675" y="3584575"/>
            <a:ext cx="7794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cs-CZ" sz="1600" b="0">
                <a:solidFill>
                  <a:srgbClr val="990099"/>
                </a:solidFill>
              </a:rPr>
              <a:t>mRNA</a:t>
            </a:r>
          </a:p>
        </p:txBody>
      </p:sp>
      <p:sp>
        <p:nvSpPr>
          <p:cNvPr id="31861" name="Text Box 117"/>
          <p:cNvSpPr txBox="1">
            <a:spLocks noChangeArrowheads="1"/>
          </p:cNvSpPr>
          <p:nvPr/>
        </p:nvSpPr>
        <p:spPr bwMode="auto">
          <a:xfrm>
            <a:off x="5273675" y="4735513"/>
            <a:ext cx="7794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cs-CZ" sz="1600" b="0">
                <a:solidFill>
                  <a:srgbClr val="990099"/>
                </a:solidFill>
              </a:rPr>
              <a:t>mRNA</a:t>
            </a:r>
          </a:p>
        </p:txBody>
      </p:sp>
      <p:sp>
        <p:nvSpPr>
          <p:cNvPr id="31862" name="Rectangle 118"/>
          <p:cNvSpPr>
            <a:spLocks noChangeArrowheads="1"/>
          </p:cNvSpPr>
          <p:nvPr/>
        </p:nvSpPr>
        <p:spPr bwMode="auto">
          <a:xfrm rot="-2242997">
            <a:off x="1528763" y="2528888"/>
            <a:ext cx="288925" cy="360362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1" lang="cs-CZ" sz="2000" b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1863" name="Rectangle 119"/>
          <p:cNvSpPr>
            <a:spLocks noChangeArrowheads="1"/>
          </p:cNvSpPr>
          <p:nvPr/>
        </p:nvSpPr>
        <p:spPr bwMode="auto">
          <a:xfrm rot="-1640861">
            <a:off x="1816100" y="3465513"/>
            <a:ext cx="288925" cy="3603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1" lang="cs-CZ" sz="2000" b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31864" name="Rectangle 120"/>
          <p:cNvSpPr>
            <a:spLocks noChangeArrowheads="1"/>
          </p:cNvSpPr>
          <p:nvPr/>
        </p:nvSpPr>
        <p:spPr bwMode="auto">
          <a:xfrm rot="-939035">
            <a:off x="2176463" y="4437063"/>
            <a:ext cx="288925" cy="360362"/>
          </a:xfrm>
          <a:prstGeom prst="rect">
            <a:avLst/>
          </a:prstGeom>
          <a:solidFill>
            <a:srgbClr val="008000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1" lang="cs-CZ" sz="2000" b="0">
                <a:solidFill>
                  <a:schemeClr val="bg1"/>
                </a:solidFill>
              </a:rPr>
              <a:t>A</a:t>
            </a:r>
          </a:p>
        </p:txBody>
      </p:sp>
      <p:grpSp>
        <p:nvGrpSpPr>
          <p:cNvPr id="5" name="Group 171"/>
          <p:cNvGrpSpPr>
            <a:grpSpLocks/>
          </p:cNvGrpSpPr>
          <p:nvPr/>
        </p:nvGrpSpPr>
        <p:grpSpPr bwMode="auto">
          <a:xfrm>
            <a:off x="1252538" y="1711325"/>
            <a:ext cx="1152525" cy="715963"/>
            <a:chOff x="801" y="1078"/>
            <a:chExt cx="726" cy="451"/>
          </a:xfrm>
        </p:grpSpPr>
        <p:sp>
          <p:nvSpPr>
            <p:cNvPr id="31880" name="AutoShape 136"/>
            <p:cNvSpPr>
              <a:spLocks/>
            </p:cNvSpPr>
            <p:nvPr/>
          </p:nvSpPr>
          <p:spPr bwMode="auto">
            <a:xfrm rot="3728910">
              <a:off x="1046" y="1048"/>
              <a:ext cx="236" cy="726"/>
            </a:xfrm>
            <a:prstGeom prst="leftBrace">
              <a:avLst>
                <a:gd name="adj1" fmla="val 55031"/>
                <a:gd name="adj2" fmla="val 46597"/>
              </a:avLst>
            </a:prstGeom>
            <a:noFill/>
            <a:ln w="2540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881" name="Text Box 137"/>
            <p:cNvSpPr txBox="1">
              <a:spLocks noChangeArrowheads="1"/>
            </p:cNvSpPr>
            <p:nvPr/>
          </p:nvSpPr>
          <p:spPr bwMode="auto">
            <a:xfrm>
              <a:off x="906" y="1078"/>
              <a:ext cx="34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600">
                  <a:solidFill>
                    <a:srgbClr val="0000FF"/>
                  </a:solidFill>
                </a:rPr>
                <a:t>Thr</a:t>
              </a:r>
            </a:p>
          </p:txBody>
        </p:sp>
      </p:grpSp>
      <p:grpSp>
        <p:nvGrpSpPr>
          <p:cNvPr id="6" name="Group 177"/>
          <p:cNvGrpSpPr>
            <a:grpSpLocks/>
          </p:cNvGrpSpPr>
          <p:nvPr/>
        </p:nvGrpSpPr>
        <p:grpSpPr bwMode="auto">
          <a:xfrm>
            <a:off x="1671638" y="2755900"/>
            <a:ext cx="1152525" cy="673100"/>
            <a:chOff x="1065" y="1736"/>
            <a:chExt cx="726" cy="424"/>
          </a:xfrm>
        </p:grpSpPr>
        <p:sp>
          <p:nvSpPr>
            <p:cNvPr id="31882" name="AutoShape 138"/>
            <p:cNvSpPr>
              <a:spLocks/>
            </p:cNvSpPr>
            <p:nvPr/>
          </p:nvSpPr>
          <p:spPr bwMode="auto">
            <a:xfrm rot="4661739">
              <a:off x="1310" y="1679"/>
              <a:ext cx="236" cy="726"/>
            </a:xfrm>
            <a:prstGeom prst="leftBrace">
              <a:avLst>
                <a:gd name="adj1" fmla="val 55031"/>
                <a:gd name="adj2" fmla="val 46597"/>
              </a:avLst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883" name="Text Box 139"/>
            <p:cNvSpPr txBox="1">
              <a:spLocks noChangeArrowheads="1"/>
            </p:cNvSpPr>
            <p:nvPr/>
          </p:nvSpPr>
          <p:spPr bwMode="auto">
            <a:xfrm>
              <a:off x="1260" y="1736"/>
              <a:ext cx="30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600">
                  <a:solidFill>
                    <a:srgbClr val="FF0000"/>
                  </a:solidFill>
                </a:rPr>
                <a:t>Gln</a:t>
              </a:r>
            </a:p>
          </p:txBody>
        </p:sp>
      </p:grpSp>
      <p:grpSp>
        <p:nvGrpSpPr>
          <p:cNvPr id="7" name="Group 182"/>
          <p:cNvGrpSpPr>
            <a:grpSpLocks/>
          </p:cNvGrpSpPr>
          <p:nvPr/>
        </p:nvGrpSpPr>
        <p:grpSpPr bwMode="auto">
          <a:xfrm>
            <a:off x="2105025" y="3763963"/>
            <a:ext cx="1152525" cy="744537"/>
            <a:chOff x="1338" y="2371"/>
            <a:chExt cx="726" cy="469"/>
          </a:xfrm>
        </p:grpSpPr>
        <p:sp>
          <p:nvSpPr>
            <p:cNvPr id="31884" name="AutoShape 140"/>
            <p:cNvSpPr>
              <a:spLocks/>
            </p:cNvSpPr>
            <p:nvPr/>
          </p:nvSpPr>
          <p:spPr bwMode="auto">
            <a:xfrm rot="5400000">
              <a:off x="1583" y="2359"/>
              <a:ext cx="236" cy="726"/>
            </a:xfrm>
            <a:prstGeom prst="leftBrace">
              <a:avLst>
                <a:gd name="adj1" fmla="val 55031"/>
                <a:gd name="adj2" fmla="val 46597"/>
              </a:avLst>
            </a:prstGeom>
            <a:noFill/>
            <a:ln w="25400">
              <a:solidFill>
                <a:srgbClr val="00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885" name="Text Box 141"/>
            <p:cNvSpPr txBox="1">
              <a:spLocks noChangeArrowheads="1"/>
            </p:cNvSpPr>
            <p:nvPr/>
          </p:nvSpPr>
          <p:spPr bwMode="auto">
            <a:xfrm>
              <a:off x="1588" y="2371"/>
              <a:ext cx="33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600">
                  <a:solidFill>
                    <a:srgbClr val="009900"/>
                  </a:solidFill>
                </a:rPr>
                <a:t>Ser</a:t>
              </a:r>
            </a:p>
          </p:txBody>
        </p:sp>
      </p:grpSp>
      <p:grpSp>
        <p:nvGrpSpPr>
          <p:cNvPr id="8" name="Group 172"/>
          <p:cNvGrpSpPr>
            <a:grpSpLocks/>
          </p:cNvGrpSpPr>
          <p:nvPr/>
        </p:nvGrpSpPr>
        <p:grpSpPr bwMode="auto">
          <a:xfrm>
            <a:off x="2536825" y="1676400"/>
            <a:ext cx="1079500" cy="603250"/>
            <a:chOff x="1610" y="1056"/>
            <a:chExt cx="680" cy="380"/>
          </a:xfrm>
        </p:grpSpPr>
        <p:sp>
          <p:nvSpPr>
            <p:cNvPr id="31889" name="AutoShape 145"/>
            <p:cNvSpPr>
              <a:spLocks/>
            </p:cNvSpPr>
            <p:nvPr/>
          </p:nvSpPr>
          <p:spPr bwMode="auto">
            <a:xfrm rot="6308102">
              <a:off x="1832" y="978"/>
              <a:ext cx="236" cy="680"/>
            </a:xfrm>
            <a:prstGeom prst="leftBrace">
              <a:avLst>
                <a:gd name="adj1" fmla="val 51544"/>
                <a:gd name="adj2" fmla="val 46597"/>
              </a:avLst>
            </a:prstGeom>
            <a:noFill/>
            <a:ln w="2540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890" name="Text Box 146"/>
            <p:cNvSpPr txBox="1">
              <a:spLocks noChangeArrowheads="1"/>
            </p:cNvSpPr>
            <p:nvPr/>
          </p:nvSpPr>
          <p:spPr bwMode="auto">
            <a:xfrm>
              <a:off x="1882" y="1056"/>
              <a:ext cx="3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600">
                  <a:solidFill>
                    <a:srgbClr val="0000FF"/>
                  </a:solidFill>
                </a:rPr>
                <a:t>Val</a:t>
              </a:r>
            </a:p>
          </p:txBody>
        </p:sp>
      </p:grpSp>
      <p:grpSp>
        <p:nvGrpSpPr>
          <p:cNvPr id="9" name="Group 173"/>
          <p:cNvGrpSpPr>
            <a:grpSpLocks/>
          </p:cNvGrpSpPr>
          <p:nvPr/>
        </p:nvGrpSpPr>
        <p:grpSpPr bwMode="auto">
          <a:xfrm>
            <a:off x="3613150" y="1773238"/>
            <a:ext cx="936625" cy="739775"/>
            <a:chOff x="2288" y="1117"/>
            <a:chExt cx="590" cy="466"/>
          </a:xfrm>
        </p:grpSpPr>
        <p:sp>
          <p:nvSpPr>
            <p:cNvPr id="31891" name="AutoShape 147"/>
            <p:cNvSpPr>
              <a:spLocks/>
            </p:cNvSpPr>
            <p:nvPr/>
          </p:nvSpPr>
          <p:spPr bwMode="auto">
            <a:xfrm rot="6308102">
              <a:off x="2465" y="1170"/>
              <a:ext cx="236" cy="590"/>
            </a:xfrm>
            <a:prstGeom prst="leftBrace">
              <a:avLst>
                <a:gd name="adj1" fmla="val 44722"/>
                <a:gd name="adj2" fmla="val 46597"/>
              </a:avLst>
            </a:prstGeom>
            <a:noFill/>
            <a:ln w="2540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903" name="Text Box 159"/>
            <p:cNvSpPr txBox="1">
              <a:spLocks noChangeArrowheads="1"/>
            </p:cNvSpPr>
            <p:nvPr/>
          </p:nvSpPr>
          <p:spPr bwMode="auto">
            <a:xfrm>
              <a:off x="2517" y="1117"/>
              <a:ext cx="3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600">
                  <a:solidFill>
                    <a:srgbClr val="0000FF"/>
                  </a:solidFill>
                </a:rPr>
                <a:t>Val</a:t>
              </a:r>
            </a:p>
          </p:txBody>
        </p:sp>
      </p:grpSp>
      <p:grpSp>
        <p:nvGrpSpPr>
          <p:cNvPr id="10" name="Group 174"/>
          <p:cNvGrpSpPr>
            <a:grpSpLocks/>
          </p:cNvGrpSpPr>
          <p:nvPr/>
        </p:nvGrpSpPr>
        <p:grpSpPr bwMode="auto">
          <a:xfrm>
            <a:off x="4337050" y="1628775"/>
            <a:ext cx="1079500" cy="661988"/>
            <a:chOff x="2744" y="1026"/>
            <a:chExt cx="680" cy="417"/>
          </a:xfrm>
        </p:grpSpPr>
        <p:sp>
          <p:nvSpPr>
            <p:cNvPr id="31892" name="AutoShape 148"/>
            <p:cNvSpPr>
              <a:spLocks/>
            </p:cNvSpPr>
            <p:nvPr/>
          </p:nvSpPr>
          <p:spPr bwMode="auto">
            <a:xfrm rot="3930345">
              <a:off x="2966" y="985"/>
              <a:ext cx="236" cy="680"/>
            </a:xfrm>
            <a:prstGeom prst="leftBrace">
              <a:avLst>
                <a:gd name="adj1" fmla="val 51544"/>
                <a:gd name="adj2" fmla="val 46597"/>
              </a:avLst>
            </a:prstGeom>
            <a:noFill/>
            <a:ln w="2540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904" name="Text Box 160"/>
            <p:cNvSpPr txBox="1">
              <a:spLocks noChangeArrowheads="1"/>
            </p:cNvSpPr>
            <p:nvPr/>
          </p:nvSpPr>
          <p:spPr bwMode="auto">
            <a:xfrm>
              <a:off x="2880" y="1026"/>
              <a:ext cx="3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600">
                  <a:solidFill>
                    <a:srgbClr val="0000FF"/>
                  </a:solidFill>
                </a:rPr>
                <a:t>Lys</a:t>
              </a:r>
            </a:p>
          </p:txBody>
        </p:sp>
      </p:grpSp>
      <p:grpSp>
        <p:nvGrpSpPr>
          <p:cNvPr id="11" name="Group 175"/>
          <p:cNvGrpSpPr>
            <a:grpSpLocks/>
          </p:cNvGrpSpPr>
          <p:nvPr/>
        </p:nvGrpSpPr>
        <p:grpSpPr bwMode="auto">
          <a:xfrm>
            <a:off x="5561013" y="1533525"/>
            <a:ext cx="1079500" cy="685800"/>
            <a:chOff x="3515" y="966"/>
            <a:chExt cx="680" cy="432"/>
          </a:xfrm>
        </p:grpSpPr>
        <p:sp>
          <p:nvSpPr>
            <p:cNvPr id="31893" name="AutoShape 149"/>
            <p:cNvSpPr>
              <a:spLocks/>
            </p:cNvSpPr>
            <p:nvPr/>
          </p:nvSpPr>
          <p:spPr bwMode="auto">
            <a:xfrm rot="6308102">
              <a:off x="3737" y="940"/>
              <a:ext cx="236" cy="680"/>
            </a:xfrm>
            <a:prstGeom prst="leftBrace">
              <a:avLst>
                <a:gd name="adj1" fmla="val 51544"/>
                <a:gd name="adj2" fmla="val 46597"/>
              </a:avLst>
            </a:prstGeom>
            <a:noFill/>
            <a:ln w="2540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905" name="Text Box 161"/>
            <p:cNvSpPr txBox="1">
              <a:spLocks noChangeArrowheads="1"/>
            </p:cNvSpPr>
            <p:nvPr/>
          </p:nvSpPr>
          <p:spPr bwMode="auto">
            <a:xfrm>
              <a:off x="3775" y="966"/>
              <a:ext cx="3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600">
                  <a:solidFill>
                    <a:srgbClr val="0000FF"/>
                  </a:solidFill>
                </a:rPr>
                <a:t>Ala</a:t>
              </a:r>
            </a:p>
          </p:txBody>
        </p:sp>
      </p:grpSp>
      <p:grpSp>
        <p:nvGrpSpPr>
          <p:cNvPr id="12" name="Group 176"/>
          <p:cNvGrpSpPr>
            <a:grpSpLocks/>
          </p:cNvGrpSpPr>
          <p:nvPr/>
        </p:nvGrpSpPr>
        <p:grpSpPr bwMode="auto">
          <a:xfrm>
            <a:off x="6651625" y="1700213"/>
            <a:ext cx="1477963" cy="776287"/>
            <a:chOff x="4202" y="1071"/>
            <a:chExt cx="931" cy="489"/>
          </a:xfrm>
        </p:grpSpPr>
        <p:sp>
          <p:nvSpPr>
            <p:cNvPr id="31894" name="AutoShape 150"/>
            <p:cNvSpPr>
              <a:spLocks/>
            </p:cNvSpPr>
            <p:nvPr/>
          </p:nvSpPr>
          <p:spPr bwMode="auto">
            <a:xfrm rot="6308102">
              <a:off x="4360" y="1128"/>
              <a:ext cx="274" cy="589"/>
            </a:xfrm>
            <a:prstGeom prst="leftBrace">
              <a:avLst>
                <a:gd name="adj1" fmla="val 38455"/>
                <a:gd name="adj2" fmla="val 46597"/>
              </a:avLst>
            </a:prstGeom>
            <a:noFill/>
            <a:ln w="2540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906" name="Text Box 162"/>
            <p:cNvSpPr txBox="1">
              <a:spLocks noChangeArrowheads="1"/>
            </p:cNvSpPr>
            <p:nvPr/>
          </p:nvSpPr>
          <p:spPr bwMode="auto">
            <a:xfrm>
              <a:off x="4332" y="1071"/>
              <a:ext cx="8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600">
                  <a:solidFill>
                    <a:srgbClr val="0000FF"/>
                  </a:solidFill>
                </a:rPr>
                <a:t>Stop kodon</a:t>
              </a:r>
            </a:p>
          </p:txBody>
        </p:sp>
      </p:grpSp>
      <p:grpSp>
        <p:nvGrpSpPr>
          <p:cNvPr id="13" name="Group 178"/>
          <p:cNvGrpSpPr>
            <a:grpSpLocks/>
          </p:cNvGrpSpPr>
          <p:nvPr/>
        </p:nvGrpSpPr>
        <p:grpSpPr bwMode="auto">
          <a:xfrm>
            <a:off x="2884488" y="2924175"/>
            <a:ext cx="1079500" cy="574675"/>
            <a:chOff x="1829" y="1842"/>
            <a:chExt cx="680" cy="362"/>
          </a:xfrm>
        </p:grpSpPr>
        <p:sp>
          <p:nvSpPr>
            <p:cNvPr id="31895" name="AutoShape 151"/>
            <p:cNvSpPr>
              <a:spLocks/>
            </p:cNvSpPr>
            <p:nvPr/>
          </p:nvSpPr>
          <p:spPr bwMode="auto">
            <a:xfrm rot="6308102">
              <a:off x="2078" y="1774"/>
              <a:ext cx="181" cy="680"/>
            </a:xfrm>
            <a:prstGeom prst="leftBrace">
              <a:avLst>
                <a:gd name="adj1" fmla="val 67207"/>
                <a:gd name="adj2" fmla="val 46597"/>
              </a:avLst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907" name="Text Box 163"/>
            <p:cNvSpPr txBox="1">
              <a:spLocks noChangeArrowheads="1"/>
            </p:cNvSpPr>
            <p:nvPr/>
          </p:nvSpPr>
          <p:spPr bwMode="auto">
            <a:xfrm>
              <a:off x="2064" y="1842"/>
              <a:ext cx="32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600">
                  <a:solidFill>
                    <a:srgbClr val="FF0000"/>
                  </a:solidFill>
                </a:rPr>
                <a:t>Leu</a:t>
              </a:r>
            </a:p>
          </p:txBody>
        </p:sp>
      </p:grpSp>
      <p:grpSp>
        <p:nvGrpSpPr>
          <p:cNvPr id="14" name="Group 179"/>
          <p:cNvGrpSpPr>
            <a:grpSpLocks/>
          </p:cNvGrpSpPr>
          <p:nvPr/>
        </p:nvGrpSpPr>
        <p:grpSpPr bwMode="auto">
          <a:xfrm>
            <a:off x="3910013" y="3021013"/>
            <a:ext cx="866775" cy="669925"/>
            <a:chOff x="2475" y="1903"/>
            <a:chExt cx="546" cy="422"/>
          </a:xfrm>
        </p:grpSpPr>
        <p:sp>
          <p:nvSpPr>
            <p:cNvPr id="31896" name="AutoShape 152"/>
            <p:cNvSpPr>
              <a:spLocks/>
            </p:cNvSpPr>
            <p:nvPr/>
          </p:nvSpPr>
          <p:spPr bwMode="auto">
            <a:xfrm rot="5038544">
              <a:off x="2665" y="1969"/>
              <a:ext cx="166" cy="546"/>
            </a:xfrm>
            <a:prstGeom prst="leftBrace">
              <a:avLst>
                <a:gd name="adj1" fmla="val 58839"/>
                <a:gd name="adj2" fmla="val 46597"/>
              </a:avLst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908" name="Text Box 164"/>
            <p:cNvSpPr txBox="1">
              <a:spLocks noChangeArrowheads="1"/>
            </p:cNvSpPr>
            <p:nvPr/>
          </p:nvSpPr>
          <p:spPr bwMode="auto">
            <a:xfrm>
              <a:off x="2608" y="1903"/>
              <a:ext cx="33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600">
                  <a:solidFill>
                    <a:srgbClr val="FF0000"/>
                  </a:solidFill>
                </a:rPr>
                <a:t>Ser</a:t>
              </a:r>
            </a:p>
          </p:txBody>
        </p:sp>
      </p:grpSp>
      <p:grpSp>
        <p:nvGrpSpPr>
          <p:cNvPr id="15" name="Group 180"/>
          <p:cNvGrpSpPr>
            <a:grpSpLocks/>
          </p:cNvGrpSpPr>
          <p:nvPr/>
        </p:nvGrpSpPr>
        <p:grpSpPr bwMode="auto">
          <a:xfrm>
            <a:off x="4695825" y="2757488"/>
            <a:ext cx="1150938" cy="661987"/>
            <a:chOff x="2970" y="1737"/>
            <a:chExt cx="725" cy="417"/>
          </a:xfrm>
        </p:grpSpPr>
        <p:sp>
          <p:nvSpPr>
            <p:cNvPr id="31897" name="AutoShape 153"/>
            <p:cNvSpPr>
              <a:spLocks/>
            </p:cNvSpPr>
            <p:nvPr/>
          </p:nvSpPr>
          <p:spPr bwMode="auto">
            <a:xfrm rot="4533431">
              <a:off x="3215" y="1673"/>
              <a:ext cx="236" cy="725"/>
            </a:xfrm>
            <a:prstGeom prst="leftBrace">
              <a:avLst>
                <a:gd name="adj1" fmla="val 54955"/>
                <a:gd name="adj2" fmla="val 46597"/>
              </a:avLst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909" name="Text Box 165"/>
            <p:cNvSpPr txBox="1">
              <a:spLocks noChangeArrowheads="1"/>
            </p:cNvSpPr>
            <p:nvPr/>
          </p:nvSpPr>
          <p:spPr bwMode="auto">
            <a:xfrm>
              <a:off x="3140" y="1737"/>
              <a:ext cx="34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600">
                  <a:solidFill>
                    <a:srgbClr val="FF0000"/>
                  </a:solidFill>
                </a:rPr>
                <a:t>Arg</a:t>
              </a:r>
            </a:p>
          </p:txBody>
        </p:sp>
      </p:grpSp>
      <p:grpSp>
        <p:nvGrpSpPr>
          <p:cNvPr id="16" name="Group 181"/>
          <p:cNvGrpSpPr>
            <a:grpSpLocks/>
          </p:cNvGrpSpPr>
          <p:nvPr/>
        </p:nvGrpSpPr>
        <p:grpSpPr bwMode="auto">
          <a:xfrm>
            <a:off x="5921375" y="2757488"/>
            <a:ext cx="1079500" cy="671512"/>
            <a:chOff x="3742" y="1737"/>
            <a:chExt cx="680" cy="423"/>
          </a:xfrm>
        </p:grpSpPr>
        <p:sp>
          <p:nvSpPr>
            <p:cNvPr id="31898" name="AutoShape 154"/>
            <p:cNvSpPr>
              <a:spLocks/>
            </p:cNvSpPr>
            <p:nvPr/>
          </p:nvSpPr>
          <p:spPr bwMode="auto">
            <a:xfrm rot="6308102">
              <a:off x="3964" y="1702"/>
              <a:ext cx="236" cy="680"/>
            </a:xfrm>
            <a:prstGeom prst="leftBrace">
              <a:avLst>
                <a:gd name="adj1" fmla="val 51544"/>
                <a:gd name="adj2" fmla="val 46597"/>
              </a:avLst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910" name="Text Box 166"/>
            <p:cNvSpPr txBox="1">
              <a:spLocks noChangeArrowheads="1"/>
            </p:cNvSpPr>
            <p:nvPr/>
          </p:nvSpPr>
          <p:spPr bwMode="auto">
            <a:xfrm>
              <a:off x="4001" y="1737"/>
              <a:ext cx="31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600">
                  <a:solidFill>
                    <a:srgbClr val="FF0000"/>
                  </a:solidFill>
                </a:rPr>
                <a:t>Pro</a:t>
              </a:r>
            </a:p>
          </p:txBody>
        </p:sp>
      </p:grpSp>
      <p:grpSp>
        <p:nvGrpSpPr>
          <p:cNvPr id="17" name="Group 183"/>
          <p:cNvGrpSpPr>
            <a:grpSpLocks/>
          </p:cNvGrpSpPr>
          <p:nvPr/>
        </p:nvGrpSpPr>
        <p:grpSpPr bwMode="auto">
          <a:xfrm>
            <a:off x="3244850" y="4005263"/>
            <a:ext cx="1020763" cy="638175"/>
            <a:chOff x="2056" y="2523"/>
            <a:chExt cx="643" cy="402"/>
          </a:xfrm>
        </p:grpSpPr>
        <p:sp>
          <p:nvSpPr>
            <p:cNvPr id="31899" name="AutoShape 155"/>
            <p:cNvSpPr>
              <a:spLocks/>
            </p:cNvSpPr>
            <p:nvPr/>
          </p:nvSpPr>
          <p:spPr bwMode="auto">
            <a:xfrm rot="6308102">
              <a:off x="2288" y="2513"/>
              <a:ext cx="180" cy="643"/>
            </a:xfrm>
            <a:prstGeom prst="leftBrace">
              <a:avLst>
                <a:gd name="adj1" fmla="val 63903"/>
                <a:gd name="adj2" fmla="val 46597"/>
              </a:avLst>
            </a:prstGeom>
            <a:noFill/>
            <a:ln w="25400">
              <a:solidFill>
                <a:srgbClr val="00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911" name="Text Box 167"/>
            <p:cNvSpPr txBox="1">
              <a:spLocks noChangeArrowheads="1"/>
            </p:cNvSpPr>
            <p:nvPr/>
          </p:nvSpPr>
          <p:spPr bwMode="auto">
            <a:xfrm>
              <a:off x="2290" y="2523"/>
              <a:ext cx="3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600">
                  <a:solidFill>
                    <a:srgbClr val="009900"/>
                  </a:solidFill>
                </a:rPr>
                <a:t>Cys</a:t>
              </a:r>
            </a:p>
          </p:txBody>
        </p:sp>
      </p:grpSp>
      <p:grpSp>
        <p:nvGrpSpPr>
          <p:cNvPr id="18" name="Group 184"/>
          <p:cNvGrpSpPr>
            <a:grpSpLocks/>
          </p:cNvGrpSpPr>
          <p:nvPr/>
        </p:nvGrpSpPr>
        <p:grpSpPr bwMode="auto">
          <a:xfrm>
            <a:off x="4146550" y="4052888"/>
            <a:ext cx="935038" cy="608012"/>
            <a:chOff x="2624" y="2553"/>
            <a:chExt cx="589" cy="383"/>
          </a:xfrm>
        </p:grpSpPr>
        <p:sp>
          <p:nvSpPr>
            <p:cNvPr id="31900" name="AutoShape 156"/>
            <p:cNvSpPr>
              <a:spLocks/>
            </p:cNvSpPr>
            <p:nvPr/>
          </p:nvSpPr>
          <p:spPr bwMode="auto">
            <a:xfrm rot="4147318">
              <a:off x="2846" y="2569"/>
              <a:ext cx="145" cy="589"/>
            </a:xfrm>
            <a:prstGeom prst="leftBrace">
              <a:avLst>
                <a:gd name="adj1" fmla="val 76954"/>
                <a:gd name="adj2" fmla="val 47676"/>
              </a:avLst>
            </a:prstGeom>
            <a:noFill/>
            <a:ln w="25400">
              <a:solidFill>
                <a:srgbClr val="00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912" name="Text Box 168"/>
            <p:cNvSpPr txBox="1">
              <a:spLocks noChangeArrowheads="1"/>
            </p:cNvSpPr>
            <p:nvPr/>
          </p:nvSpPr>
          <p:spPr bwMode="auto">
            <a:xfrm>
              <a:off x="2731" y="2553"/>
              <a:ext cx="30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600">
                  <a:solidFill>
                    <a:srgbClr val="009900"/>
                  </a:solidFill>
                </a:rPr>
                <a:t>Gln</a:t>
              </a:r>
            </a:p>
          </p:txBody>
        </p:sp>
      </p:grpSp>
      <p:grpSp>
        <p:nvGrpSpPr>
          <p:cNvPr id="19" name="Group 185"/>
          <p:cNvGrpSpPr>
            <a:grpSpLocks/>
          </p:cNvGrpSpPr>
          <p:nvPr/>
        </p:nvGrpSpPr>
        <p:grpSpPr bwMode="auto">
          <a:xfrm>
            <a:off x="5129213" y="3765550"/>
            <a:ext cx="1150937" cy="685800"/>
            <a:chOff x="3243" y="2372"/>
            <a:chExt cx="725" cy="432"/>
          </a:xfrm>
        </p:grpSpPr>
        <p:sp>
          <p:nvSpPr>
            <p:cNvPr id="31901" name="AutoShape 157"/>
            <p:cNvSpPr>
              <a:spLocks/>
            </p:cNvSpPr>
            <p:nvPr/>
          </p:nvSpPr>
          <p:spPr bwMode="auto">
            <a:xfrm rot="5400000">
              <a:off x="3488" y="2323"/>
              <a:ext cx="236" cy="725"/>
            </a:xfrm>
            <a:prstGeom prst="leftBrace">
              <a:avLst>
                <a:gd name="adj1" fmla="val 54955"/>
                <a:gd name="adj2" fmla="val 46597"/>
              </a:avLst>
            </a:prstGeom>
            <a:noFill/>
            <a:ln w="25400">
              <a:solidFill>
                <a:srgbClr val="00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913" name="Text Box 169"/>
            <p:cNvSpPr txBox="1">
              <a:spLocks noChangeArrowheads="1"/>
            </p:cNvSpPr>
            <p:nvPr/>
          </p:nvSpPr>
          <p:spPr bwMode="auto">
            <a:xfrm>
              <a:off x="3457" y="2372"/>
              <a:ext cx="30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600">
                  <a:solidFill>
                    <a:srgbClr val="009900"/>
                  </a:solidFill>
                </a:rPr>
                <a:t>Gly</a:t>
              </a:r>
            </a:p>
          </p:txBody>
        </p:sp>
      </p:grpSp>
      <p:grpSp>
        <p:nvGrpSpPr>
          <p:cNvPr id="20" name="Group 186"/>
          <p:cNvGrpSpPr>
            <a:grpSpLocks/>
          </p:cNvGrpSpPr>
          <p:nvPr/>
        </p:nvGrpSpPr>
        <p:grpSpPr bwMode="auto">
          <a:xfrm>
            <a:off x="6337300" y="3981450"/>
            <a:ext cx="944563" cy="581025"/>
            <a:chOff x="4004" y="2508"/>
            <a:chExt cx="595" cy="366"/>
          </a:xfrm>
        </p:grpSpPr>
        <p:sp>
          <p:nvSpPr>
            <p:cNvPr id="31902" name="AutoShape 158"/>
            <p:cNvSpPr>
              <a:spLocks/>
            </p:cNvSpPr>
            <p:nvPr/>
          </p:nvSpPr>
          <p:spPr bwMode="auto">
            <a:xfrm rot="6498189">
              <a:off x="4220" y="2495"/>
              <a:ext cx="163" cy="595"/>
            </a:xfrm>
            <a:prstGeom prst="leftBrace">
              <a:avLst>
                <a:gd name="adj1" fmla="val 65300"/>
                <a:gd name="adj2" fmla="val 46597"/>
              </a:avLst>
            </a:prstGeom>
            <a:noFill/>
            <a:ln w="25400">
              <a:solidFill>
                <a:srgbClr val="00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914" name="Text Box 170"/>
            <p:cNvSpPr txBox="1">
              <a:spLocks noChangeArrowheads="1"/>
            </p:cNvSpPr>
            <p:nvPr/>
          </p:nvSpPr>
          <p:spPr bwMode="auto">
            <a:xfrm>
              <a:off x="4228" y="2508"/>
              <a:ext cx="32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cs-CZ" sz="1600">
                  <a:solidFill>
                    <a:srgbClr val="009900"/>
                  </a:solidFill>
                </a:rPr>
                <a:t>Leu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31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31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31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1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31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31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31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31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31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500"/>
                            </p:stCondLst>
                            <p:childTnLst>
                              <p:par>
                                <p:cTn id="6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1000"/>
                                        <p:tgtEl>
                                          <p:spTgt spid="31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0"/>
                            </p:stCondLst>
                            <p:childTnLst>
                              <p:par>
                                <p:cTn id="7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500"/>
                            </p:stCondLst>
                            <p:childTnLst>
                              <p:par>
                                <p:cTn id="7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000"/>
                            </p:stCondLst>
                            <p:childTnLst>
                              <p:par>
                                <p:cTn id="8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6500"/>
                            </p:stCondLst>
                            <p:childTnLst>
                              <p:par>
                                <p:cTn id="8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7000"/>
                            </p:stCondLst>
                            <p:childTnLst>
                              <p:par>
                                <p:cTn id="8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7500"/>
                            </p:stCondLst>
                            <p:childTnLst>
                              <p:par>
                                <p:cTn id="9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1000"/>
                                        <p:tgtEl>
                                          <p:spTgt spid="31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8500"/>
                            </p:stCondLst>
                            <p:childTnLst>
                              <p:par>
                                <p:cTn id="9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9000"/>
                            </p:stCondLst>
                            <p:childTnLst>
                              <p:par>
                                <p:cTn id="10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9500"/>
                            </p:stCondLst>
                            <p:childTnLst>
                              <p:par>
                                <p:cTn id="10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53" grpId="0"/>
      <p:bldP spid="31854" grpId="0"/>
      <p:bldP spid="31855" grpId="0"/>
      <p:bldP spid="31856" grpId="0"/>
      <p:bldP spid="31857" grpId="0"/>
      <p:bldP spid="31858" grpId="0"/>
      <p:bldP spid="31860" grpId="0"/>
      <p:bldP spid="31861" grpId="0"/>
      <p:bldP spid="31862" grpId="0" animBg="1"/>
      <p:bldP spid="31863" grpId="0" animBg="1"/>
      <p:bldP spid="3186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958" name="Group 238"/>
          <p:cNvGraphicFramePr>
            <a:graphicFrameLocks noGrp="1"/>
          </p:cNvGraphicFramePr>
          <p:nvPr/>
        </p:nvGraphicFramePr>
        <p:xfrm>
          <a:off x="-36513" y="7938"/>
          <a:ext cx="9223376" cy="6397627"/>
        </p:xfrm>
        <a:graphic>
          <a:graphicData uri="http://schemas.openxmlformats.org/drawingml/2006/table">
            <a:tbl>
              <a:tblPr/>
              <a:tblGrid>
                <a:gridCol w="863601"/>
                <a:gridCol w="293687"/>
                <a:gridCol w="1384300"/>
                <a:gridCol w="1371600"/>
                <a:gridCol w="2481263"/>
                <a:gridCol w="1636712"/>
                <a:gridCol w="327025"/>
                <a:gridCol w="865188"/>
              </a:tblGrid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 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 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Druhý nukleotid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 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 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 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 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U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 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 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 rowSpan="1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První nukleotid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U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UUU fenyalanin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UCU serin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UAU tyrosin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UGU cystein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U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Třetí nukleotid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UUC fenyalanin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UCC serin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UAC tyrosin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UGC cystein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492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UUA leucin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UCA serin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UAA stop kodon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UGA stop kodon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873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UUG leucin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UCG serin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UAG stop kodon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UGG tryptofan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492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CUU leucin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CCU prolin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CAU histidin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CGU arginin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U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492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CUC leucin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CCC prolin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CAC histidin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CGC arginin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5083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CUA leucin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CCA prolin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CAA glutamin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CGA arginin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9052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CUG leucin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CCG prolin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CAG glutamin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CGG arginin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6036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AUU isoleucin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ACU threonin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AAU asparagin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AGU serin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U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492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AUC isoleucin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ACC threonin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AAC asparagin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AGC serin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492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AUA isoleucin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ACA threonin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AAA lysin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AGA arginin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492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AUG methionin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ACG threonin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AAG lysin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AGG arginin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492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GUU valin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GCU alanin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GAU kyselina asparagová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GGU glycin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U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492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GUC valin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GCC alanin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GAC kyselina asparagová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GGC glycin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492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GUA valin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GCA alanin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GAA kyselina glutamová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GGA glycin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6353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GUG valin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GCG alanin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GAG kyselina glutamová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GGG glycin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1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2682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1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0846" name="AutoShape 126"/>
          <p:cNvSpPr>
            <a:spLocks noChangeArrowheads="1"/>
          </p:cNvSpPr>
          <p:nvPr/>
        </p:nvSpPr>
        <p:spPr bwMode="auto">
          <a:xfrm>
            <a:off x="2339975" y="4233863"/>
            <a:ext cx="1871663" cy="431800"/>
          </a:xfrm>
          <a:prstGeom prst="wedgeRectCallout">
            <a:avLst>
              <a:gd name="adj1" fmla="val -43722"/>
              <a:gd name="adj2" fmla="val 73162"/>
            </a:avLst>
          </a:prstGeom>
          <a:solidFill>
            <a:schemeClr val="bg1"/>
          </a:solidFill>
          <a:ln w="6350">
            <a:solidFill>
              <a:srgbClr val="CC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kumimoji="1" lang="cs-CZ" sz="1600">
                <a:solidFill>
                  <a:srgbClr val="CC00FF"/>
                </a:solidFill>
              </a:rPr>
              <a:t>Iniciační kodon</a:t>
            </a:r>
          </a:p>
        </p:txBody>
      </p:sp>
      <p:sp>
        <p:nvSpPr>
          <p:cNvPr id="30847" name="AutoShape 127"/>
          <p:cNvSpPr>
            <a:spLocks noChangeArrowheads="1"/>
          </p:cNvSpPr>
          <p:nvPr/>
        </p:nvSpPr>
        <p:spPr bwMode="auto">
          <a:xfrm>
            <a:off x="5291138" y="273050"/>
            <a:ext cx="2089150" cy="431800"/>
          </a:xfrm>
          <a:prstGeom prst="wedgeRectCallout">
            <a:avLst>
              <a:gd name="adj1" fmla="val -65500"/>
              <a:gd name="adj2" fmla="val 219486"/>
            </a:avLst>
          </a:prstGeom>
          <a:solidFill>
            <a:schemeClr val="bg1"/>
          </a:solidFill>
          <a:ln w="6350">
            <a:solidFill>
              <a:srgbClr val="CC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kumimoji="1" lang="cs-CZ" sz="1600">
                <a:solidFill>
                  <a:schemeClr val="tx1"/>
                </a:solidFill>
              </a:rPr>
              <a:t>Terminační kodony</a:t>
            </a:r>
          </a:p>
        </p:txBody>
      </p:sp>
      <p:sp>
        <p:nvSpPr>
          <p:cNvPr id="30848" name="AutoShape 128"/>
          <p:cNvSpPr>
            <a:spLocks noChangeArrowheads="1"/>
          </p:cNvSpPr>
          <p:nvPr/>
        </p:nvSpPr>
        <p:spPr bwMode="auto">
          <a:xfrm>
            <a:off x="5291138" y="273050"/>
            <a:ext cx="2089150" cy="431800"/>
          </a:xfrm>
          <a:prstGeom prst="wedgeRectCallout">
            <a:avLst>
              <a:gd name="adj1" fmla="val 54560"/>
              <a:gd name="adj2" fmla="val 232722"/>
            </a:avLst>
          </a:prstGeom>
          <a:solidFill>
            <a:schemeClr val="bg1"/>
          </a:solidFill>
          <a:ln w="6350">
            <a:solidFill>
              <a:srgbClr val="CC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kumimoji="1" lang="cs-CZ" sz="1600">
                <a:solidFill>
                  <a:schemeClr val="tx1"/>
                </a:solidFill>
              </a:rPr>
              <a:t>Terminační kodony</a:t>
            </a:r>
          </a:p>
        </p:txBody>
      </p:sp>
      <p:sp>
        <p:nvSpPr>
          <p:cNvPr id="30850" name="AutoShape 130"/>
          <p:cNvSpPr>
            <a:spLocks noChangeArrowheads="1"/>
          </p:cNvSpPr>
          <p:nvPr/>
        </p:nvSpPr>
        <p:spPr bwMode="auto">
          <a:xfrm>
            <a:off x="5291138" y="273050"/>
            <a:ext cx="2089150" cy="431800"/>
          </a:xfrm>
          <a:prstGeom prst="wedgeRectCallout">
            <a:avLst>
              <a:gd name="adj1" fmla="val -48935"/>
              <a:gd name="adj2" fmla="val 316546"/>
            </a:avLst>
          </a:prstGeom>
          <a:solidFill>
            <a:schemeClr val="bg1"/>
          </a:solidFill>
          <a:ln w="6350">
            <a:solidFill>
              <a:srgbClr val="CC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kumimoji="1" lang="cs-CZ" sz="1600">
                <a:solidFill>
                  <a:srgbClr val="CC00FF"/>
                </a:solidFill>
              </a:rPr>
              <a:t>Terminační kodony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0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0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30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0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46" grpId="0" animBg="1"/>
      <p:bldP spid="30847" grpId="0" animBg="1"/>
      <p:bldP spid="30848" grpId="0" animBg="1"/>
      <p:bldP spid="3085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381328"/>
          </a:xfrm>
        </p:spPr>
        <p:txBody>
          <a:bodyPr>
            <a:normAutofit/>
          </a:bodyPr>
          <a:lstStyle/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Kodony v mRNA nerozpoznávají přímo aminokyseliny, které specifikují. </a:t>
            </a:r>
          </a:p>
          <a:p>
            <a:r>
              <a:rPr lang="cs-CZ" sz="1800" b="1" dirty="0" smtClean="0">
                <a:latin typeface="Arial" pitchFamily="34" charset="0"/>
                <a:cs typeface="Arial" pitchFamily="34" charset="0"/>
              </a:rPr>
              <a:t>Translace mRNA do proteinu závisí na </a:t>
            </a:r>
            <a:r>
              <a:rPr lang="cs-CZ" sz="1800" b="1" dirty="0" err="1" smtClean="0">
                <a:latin typeface="Arial" pitchFamily="34" charset="0"/>
                <a:cs typeface="Arial" pitchFamily="34" charset="0"/>
              </a:rPr>
              <a:t>tRNA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 (transferová RNA)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Ke každému kodonu mRNA přísluší 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antikodon </a:t>
            </a:r>
            <a:r>
              <a:rPr lang="cs-CZ" sz="1800" b="1" dirty="0" err="1" smtClean="0">
                <a:latin typeface="Arial" pitchFamily="34" charset="0"/>
                <a:cs typeface="Arial" pitchFamily="34" charset="0"/>
              </a:rPr>
              <a:t>tRNA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, a tím 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aminokyselina, kterou </a:t>
            </a:r>
            <a:r>
              <a:rPr lang="cs-CZ" sz="1800" b="1" dirty="0" err="1" smtClean="0">
                <a:latin typeface="Arial" pitchFamily="34" charset="0"/>
                <a:cs typeface="Arial" pitchFamily="34" charset="0"/>
              </a:rPr>
              <a:t>tRNA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 přináší.</a:t>
            </a:r>
          </a:p>
          <a:p>
            <a:r>
              <a:rPr lang="cs-CZ" sz="1800" b="1" dirty="0" err="1" smtClean="0">
                <a:latin typeface="Arial" pitchFamily="34" charset="0"/>
                <a:cs typeface="Arial" pitchFamily="34" charset="0"/>
              </a:rPr>
              <a:t>tRNA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 vzniká transkripcí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Struktura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tRNA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připomíná jetelový list, 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představuje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soubor nejméně20 různých typů molekul,má jednořetězcové i dvouřetězcové oblasti, nejčastěji se v ní vyskytují minoritní dusíkaté báze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cs-CZ" sz="1800" dirty="0">
                <a:latin typeface="Arial" pitchFamily="34" charset="0"/>
                <a:cs typeface="Arial" pitchFamily="34" charset="0"/>
              </a:rPr>
              <a:t>N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a molekule jsou dvě nesmírně důležitá místa- 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antikodonová smyčka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aminokyselinový stonek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, ten má koncovou sekvenci –CCA, na níž je navázaná odpovídající aminokyselina, dokud není poskytnuta pro tvorbu polypeptidového řetězce.</a:t>
            </a:r>
            <a:endParaRPr lang="cs-CZ" dirty="0"/>
          </a:p>
        </p:txBody>
      </p:sp>
      <p:pic>
        <p:nvPicPr>
          <p:cNvPr id="7" name="Picture 24" descr="struktura tRNA"/>
          <p:cNvPicPr>
            <a:picLocks noChangeAspect="1" noChangeArrowheads="1"/>
          </p:cNvPicPr>
          <p:nvPr/>
        </p:nvPicPr>
        <p:blipFill>
          <a:blip r:embed="rId2" cstate="print"/>
          <a:srcRect r="54303"/>
          <a:stretch>
            <a:fillRect/>
          </a:stretch>
        </p:blipFill>
        <p:spPr bwMode="auto">
          <a:xfrm>
            <a:off x="3131840" y="4040857"/>
            <a:ext cx="2088232" cy="2817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18"/>
          <p:cNvSpPr>
            <a:spLocks noChangeShapeType="1"/>
          </p:cNvSpPr>
          <p:nvPr/>
        </p:nvSpPr>
        <p:spPr bwMode="auto">
          <a:xfrm flipV="1">
            <a:off x="4572000" y="4300357"/>
            <a:ext cx="944562" cy="0"/>
          </a:xfrm>
          <a:prstGeom prst="line">
            <a:avLst/>
          </a:prstGeom>
          <a:noFill/>
          <a:ln w="25400">
            <a:solidFill>
              <a:srgbClr val="339966"/>
            </a:solidFill>
            <a:miter lim="800000"/>
            <a:headEnd/>
            <a:tailEnd type="arrow" w="lg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9" name="Line 19"/>
          <p:cNvSpPr>
            <a:spLocks noChangeShapeType="1"/>
          </p:cNvSpPr>
          <p:nvPr/>
        </p:nvSpPr>
        <p:spPr bwMode="auto">
          <a:xfrm flipH="1" flipV="1">
            <a:off x="2771800" y="6028549"/>
            <a:ext cx="1385887" cy="333375"/>
          </a:xfrm>
          <a:prstGeom prst="line">
            <a:avLst/>
          </a:prstGeom>
          <a:noFill/>
          <a:ln w="25400">
            <a:solidFill>
              <a:srgbClr val="339966"/>
            </a:solidFill>
            <a:miter lim="800000"/>
            <a:headEnd/>
            <a:tailEnd type="arrow" w="lg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5508104" y="4156341"/>
            <a:ext cx="28432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kumimoji="1" lang="cs-CZ" sz="1600" dirty="0">
                <a:solidFill>
                  <a:srgbClr val="008000"/>
                </a:solidFill>
              </a:rPr>
              <a:t>Touto částí váže příslušné aminokyseliny</a:t>
            </a:r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0" y="5812525"/>
            <a:ext cx="28432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kumimoji="1" lang="cs-CZ" sz="1600" dirty="0">
                <a:solidFill>
                  <a:srgbClr val="008000"/>
                </a:solidFill>
              </a:rPr>
              <a:t>Touto částí se páruje s kodonem v mRNA</a:t>
            </a:r>
          </a:p>
        </p:txBody>
      </p:sp>
      <p:sp>
        <p:nvSpPr>
          <p:cNvPr id="19" name="Rectangle 185"/>
          <p:cNvSpPr>
            <a:spLocks noChangeArrowheads="1"/>
          </p:cNvSpPr>
          <p:nvPr/>
        </p:nvSpPr>
        <p:spPr bwMode="auto">
          <a:xfrm>
            <a:off x="1314450" y="7938"/>
            <a:ext cx="6497638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cs-CZ" sz="4000" dirty="0" err="1" smtClean="0">
                <a:latin typeface="Arial" pitchFamily="34" charset="0"/>
                <a:cs typeface="Arial" pitchFamily="34" charset="0"/>
              </a:rPr>
              <a:t>tRNA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animBg="1"/>
      <p:bldP spid="9" grpId="0" animBg="1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764704"/>
            <a:ext cx="8507288" cy="5937523"/>
          </a:xfrm>
        </p:spPr>
        <p:txBody>
          <a:bodyPr>
            <a:normAutofit/>
          </a:bodyPr>
          <a:lstStyle/>
          <a:p>
            <a:pPr marL="514350" indent="-514350"/>
            <a:r>
              <a:rPr lang="cs-CZ" sz="1800" dirty="0">
                <a:latin typeface="Arial" pitchFamily="34" charset="0"/>
                <a:cs typeface="Arial" pitchFamily="34" charset="0"/>
              </a:rPr>
              <a:t>A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minokyselina se navazuje na aminokyselinový stonek při procesu 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nabíjení </a:t>
            </a:r>
            <a:r>
              <a:rPr lang="cs-CZ" sz="1800" b="1" dirty="0" err="1" smtClean="0">
                <a:latin typeface="Arial" pitchFamily="34" charset="0"/>
                <a:cs typeface="Arial" pitchFamily="34" charset="0"/>
              </a:rPr>
              <a:t>tRNA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914400" lvl="1" indent="-514350">
              <a:buFont typeface="+mj-lt"/>
              <a:buAutoNum type="arabicParenR"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aktivace aminokyseliny- reakce s ATP </a:t>
            </a:r>
          </a:p>
          <a:p>
            <a:pPr marL="914400" lvl="1" indent="-514350">
              <a:buFont typeface="+mj-lt"/>
              <a:buAutoNum type="arabicParenR"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napojení aktivované aminokyseliny na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tRNA</a:t>
            </a: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Proces vyžaduje katalytický účinek enzymu </a:t>
            </a:r>
            <a:r>
              <a:rPr lang="cs-CZ" sz="1800" b="1" dirty="0" err="1" smtClean="0">
                <a:latin typeface="Arial" pitchFamily="34" charset="0"/>
                <a:cs typeface="Arial" pitchFamily="34" charset="0"/>
              </a:rPr>
              <a:t>aminoacyl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cs-CZ" sz="1800" b="1" dirty="0" err="1" smtClean="0">
                <a:latin typeface="Arial" pitchFamily="34" charset="0"/>
                <a:cs typeface="Arial" pitchFamily="34" charset="0"/>
              </a:rPr>
              <a:t>tRNA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cs-CZ" sz="1800" b="1" dirty="0" err="1" smtClean="0">
                <a:latin typeface="Arial" pitchFamily="34" charset="0"/>
                <a:cs typeface="Arial" pitchFamily="34" charset="0"/>
              </a:rPr>
              <a:t>synthetasy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- pro každou aminokyselinu jiný enzym.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Požadovanou energii odebírá 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hydrolýzou ATP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buNone/>
            </a:pPr>
            <a:endParaRPr lang="cs-CZ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t="3262" r="1001"/>
          <a:stretch>
            <a:fillRect/>
          </a:stretch>
        </p:blipFill>
        <p:spPr bwMode="auto">
          <a:xfrm>
            <a:off x="457200" y="3068960"/>
            <a:ext cx="8147248" cy="2195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237312"/>
          </a:xfrm>
        </p:spPr>
        <p:txBody>
          <a:bodyPr>
            <a:normAutofit/>
          </a:bodyPr>
          <a:lstStyle/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Ribozomy 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jsou místem proteosyntézy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V eukaryotické buňce je jich řádově 10</a:t>
            </a:r>
            <a:r>
              <a:rPr lang="cs-CZ" sz="1800" baseline="30000" dirty="0" smtClean="0">
                <a:latin typeface="Arial" pitchFamily="34" charset="0"/>
                <a:cs typeface="Arial" pitchFamily="34" charset="0"/>
              </a:rPr>
              <a:t>6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v prokaryotické 10</a:t>
            </a:r>
            <a:r>
              <a:rPr lang="cs-CZ" sz="1800" baseline="30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.</a:t>
            </a:r>
            <a:endParaRPr lang="cs-CZ" sz="1800" baseline="30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800" b="1" dirty="0" smtClean="0">
                <a:latin typeface="Arial" pitchFamily="34" charset="0"/>
                <a:cs typeface="Arial" pitchFamily="34" charset="0"/>
              </a:rPr>
              <a:t>Eukaryotní ribozomy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jsou typu 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80 S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(velká podjednotka 60 S, malá podjednotka 40 S), 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prokaryotní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jsou typu 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70 S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(velká podjednotka 50 S, malá podjednotka 30 S).</a:t>
            </a:r>
          </a:p>
          <a:p>
            <a:r>
              <a:rPr lang="cs-CZ" sz="1800" b="1" dirty="0" smtClean="0">
                <a:latin typeface="Arial" pitchFamily="34" charset="0"/>
                <a:cs typeface="Arial" pitchFamily="34" charset="0"/>
              </a:rPr>
              <a:t>Eukaryotní ribozomy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jsou 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volné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nebo jsou 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součástí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drsného endoplazmatického retikula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V eukaryotních buňkách se 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v semiautonomních organelách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mitochondrie, plastidy vyskytují 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ribozomy prokaryotního typu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Ribozomy jsou 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tvořeny </a:t>
            </a:r>
            <a:r>
              <a:rPr lang="cs-CZ" sz="1800" b="1" dirty="0" err="1" smtClean="0">
                <a:latin typeface="Arial" pitchFamily="34" charset="0"/>
                <a:cs typeface="Arial" pitchFamily="34" charset="0"/>
              </a:rPr>
              <a:t>rRNA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vzniká transkripcí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syntetizuje se v jadérku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, které je uloženo v jádře)- katalytická funkce 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proteiny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- pouze stabilizační funkce.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Každý ribozom obsahuje 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čtyři vazebná místa pro molekuly RNA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jedno pro mRNA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tři pro </a:t>
            </a:r>
            <a:r>
              <a:rPr lang="cs-CZ" sz="1800" b="1" dirty="0" err="1" smtClean="0">
                <a:latin typeface="Arial" pitchFamily="34" charset="0"/>
                <a:cs typeface="Arial" pitchFamily="34" charset="0"/>
              </a:rPr>
              <a:t>tRNA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E (exit) místo, A (aminoacylové) místo a P (peptidové) místo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.</a:t>
            </a:r>
            <a:endParaRPr lang="cs-CZ" sz="1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Ribozomy se skládají ze dvou podjednotek- 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velká a malá podjednotka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Malá podjednotka zodpovídá za nasednutí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tRNA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na kodon mRNA. Velká podjednotka katalyzuje vznik peptidové vazby mezi aminokyselinou a polypeptidovým řetězcem.</a:t>
            </a:r>
          </a:p>
          <a:p>
            <a:endParaRPr lang="cs-CZ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185"/>
          <p:cNvSpPr>
            <a:spLocks noChangeArrowheads="1"/>
          </p:cNvSpPr>
          <p:nvPr/>
        </p:nvSpPr>
        <p:spPr bwMode="auto">
          <a:xfrm>
            <a:off x="1314450" y="7938"/>
            <a:ext cx="6497638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cs-CZ" sz="4000" dirty="0" smtClean="0">
                <a:latin typeface="Arial" pitchFamily="34" charset="0"/>
                <a:cs typeface="Arial" pitchFamily="34" charset="0"/>
              </a:rPr>
              <a:t>Ribozomy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0"/>
            <a:ext cx="720080" cy="637786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7"/>
          <p:cNvGrpSpPr>
            <a:grpSpLocks noGrp="1"/>
          </p:cNvGrpSpPr>
          <p:nvPr>
            <p:ph idx="1"/>
          </p:nvPr>
        </p:nvGrpSpPr>
        <p:grpSpPr bwMode="auto">
          <a:xfrm>
            <a:off x="611560" y="620688"/>
            <a:ext cx="8045845" cy="4525963"/>
            <a:chOff x="400" y="1224"/>
            <a:chExt cx="2452" cy="1843"/>
          </a:xfrm>
        </p:grpSpPr>
        <p:sp>
          <p:nvSpPr>
            <p:cNvPr id="5" name="Text Box 16"/>
            <p:cNvSpPr txBox="1">
              <a:spLocks noChangeArrowheads="1"/>
            </p:cNvSpPr>
            <p:nvPr/>
          </p:nvSpPr>
          <p:spPr bwMode="auto">
            <a:xfrm>
              <a:off x="400" y="1224"/>
              <a:ext cx="539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b">
              <a:spAutoFit/>
            </a:bodyPr>
            <a:lstStyle/>
            <a:p>
              <a:r>
                <a:rPr lang="cs-CZ"/>
                <a:t>E-místo</a:t>
              </a:r>
            </a:p>
          </p:txBody>
        </p:sp>
        <p:sp>
          <p:nvSpPr>
            <p:cNvPr id="6" name="Text Box 17"/>
            <p:cNvSpPr txBox="1">
              <a:spLocks noChangeArrowheads="1"/>
            </p:cNvSpPr>
            <p:nvPr/>
          </p:nvSpPr>
          <p:spPr bwMode="auto">
            <a:xfrm>
              <a:off x="997" y="1224"/>
              <a:ext cx="529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b">
              <a:spAutoFit/>
            </a:bodyPr>
            <a:lstStyle/>
            <a:p>
              <a:r>
                <a:rPr lang="cs-CZ"/>
                <a:t>P-místo</a:t>
              </a:r>
            </a:p>
          </p:txBody>
        </p:sp>
        <p:sp>
          <p:nvSpPr>
            <p:cNvPr id="7" name="Text Box 18"/>
            <p:cNvSpPr txBox="1">
              <a:spLocks noChangeArrowheads="1"/>
            </p:cNvSpPr>
            <p:nvPr/>
          </p:nvSpPr>
          <p:spPr bwMode="auto">
            <a:xfrm>
              <a:off x="1576" y="1224"/>
              <a:ext cx="551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b">
              <a:spAutoFit/>
            </a:bodyPr>
            <a:lstStyle/>
            <a:p>
              <a:r>
                <a:rPr lang="cs-CZ"/>
                <a:t>A-místo</a:t>
              </a:r>
            </a:p>
          </p:txBody>
        </p:sp>
        <p:sp>
          <p:nvSpPr>
            <p:cNvPr id="8" name="Text Box 19"/>
            <p:cNvSpPr txBox="1">
              <a:spLocks noChangeArrowheads="1"/>
            </p:cNvSpPr>
            <p:nvPr/>
          </p:nvSpPr>
          <p:spPr bwMode="auto">
            <a:xfrm>
              <a:off x="2030" y="1501"/>
              <a:ext cx="822" cy="37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="b">
              <a:spAutoFit/>
            </a:bodyPr>
            <a:lstStyle/>
            <a:p>
              <a:r>
                <a:rPr lang="cs-CZ" dirty="0"/>
                <a:t>Velká </a:t>
              </a:r>
            </a:p>
            <a:p>
              <a:r>
                <a:rPr lang="cs-CZ" dirty="0" smtClean="0"/>
                <a:t>ribozomální </a:t>
              </a:r>
              <a:endParaRPr lang="cs-CZ" dirty="0"/>
            </a:p>
            <a:p>
              <a:r>
                <a:rPr lang="cs-CZ" dirty="0"/>
                <a:t>jednotka</a:t>
              </a:r>
            </a:p>
          </p:txBody>
        </p:sp>
        <p:sp>
          <p:nvSpPr>
            <p:cNvPr id="9" name="Text Box 20"/>
            <p:cNvSpPr txBox="1">
              <a:spLocks noChangeArrowheads="1"/>
            </p:cNvSpPr>
            <p:nvPr/>
          </p:nvSpPr>
          <p:spPr bwMode="auto">
            <a:xfrm>
              <a:off x="2149" y="2266"/>
              <a:ext cx="409" cy="37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b">
              <a:spAutoFit/>
            </a:bodyPr>
            <a:lstStyle/>
            <a:p>
              <a:r>
                <a:rPr lang="cs-CZ" dirty="0"/>
                <a:t>Malá </a:t>
              </a:r>
            </a:p>
            <a:p>
              <a:r>
                <a:rPr lang="cs-CZ" dirty="0" smtClean="0"/>
                <a:t>ribozomální </a:t>
              </a:r>
              <a:endParaRPr lang="cs-CZ" dirty="0"/>
            </a:p>
            <a:p>
              <a:r>
                <a:rPr lang="cs-CZ" dirty="0"/>
                <a:t>jednotka</a:t>
              </a:r>
            </a:p>
          </p:txBody>
        </p:sp>
        <p:grpSp>
          <p:nvGrpSpPr>
            <p:cNvPr id="10" name="Group 21"/>
            <p:cNvGrpSpPr>
              <a:grpSpLocks/>
            </p:cNvGrpSpPr>
            <p:nvPr/>
          </p:nvGrpSpPr>
          <p:grpSpPr bwMode="auto">
            <a:xfrm>
              <a:off x="810" y="1650"/>
              <a:ext cx="964" cy="887"/>
              <a:chOff x="130" y="1716"/>
              <a:chExt cx="964" cy="887"/>
            </a:xfrm>
          </p:grpSpPr>
          <p:grpSp>
            <p:nvGrpSpPr>
              <p:cNvPr id="18" name="Group 22"/>
              <p:cNvGrpSpPr>
                <a:grpSpLocks/>
              </p:cNvGrpSpPr>
              <p:nvPr/>
            </p:nvGrpSpPr>
            <p:grpSpPr bwMode="auto">
              <a:xfrm>
                <a:off x="130" y="1716"/>
                <a:ext cx="962" cy="887"/>
                <a:chOff x="1043" y="3109"/>
                <a:chExt cx="962" cy="887"/>
              </a:xfrm>
            </p:grpSpPr>
            <p:sp>
              <p:nvSpPr>
                <p:cNvPr id="21" name="AutoShape 23"/>
                <p:cNvSpPr>
                  <a:spLocks noChangeArrowheads="1"/>
                </p:cNvSpPr>
                <p:nvPr/>
              </p:nvSpPr>
              <p:spPr bwMode="auto">
                <a:xfrm rot="13195">
                  <a:off x="1052" y="3641"/>
                  <a:ext cx="953" cy="355"/>
                </a:xfrm>
                <a:prstGeom prst="roundRect">
                  <a:avLst>
                    <a:gd name="adj" fmla="val 43171"/>
                  </a:avLst>
                </a:prstGeom>
                <a:solidFill>
                  <a:srgbClr val="00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22" name="Freeform 24"/>
                <p:cNvSpPr>
                  <a:spLocks/>
                </p:cNvSpPr>
                <p:nvPr/>
              </p:nvSpPr>
              <p:spPr bwMode="auto">
                <a:xfrm>
                  <a:off x="1043" y="3109"/>
                  <a:ext cx="952" cy="537"/>
                </a:xfrm>
                <a:custGeom>
                  <a:avLst/>
                  <a:gdLst/>
                  <a:ahLst/>
                  <a:cxnLst>
                    <a:cxn ang="0">
                      <a:pos x="438" y="30"/>
                    </a:cxn>
                    <a:cxn ang="0">
                      <a:pos x="256" y="30"/>
                    </a:cxn>
                    <a:cxn ang="0">
                      <a:pos x="166" y="120"/>
                    </a:cxn>
                    <a:cxn ang="0">
                      <a:pos x="30" y="347"/>
                    </a:cxn>
                    <a:cxn ang="0">
                      <a:pos x="75" y="574"/>
                    </a:cxn>
                    <a:cxn ang="0">
                      <a:pos x="483" y="619"/>
                    </a:cxn>
                    <a:cxn ang="0">
                      <a:pos x="846" y="529"/>
                    </a:cxn>
                    <a:cxn ang="0">
                      <a:pos x="755" y="211"/>
                    </a:cxn>
                    <a:cxn ang="0">
                      <a:pos x="619" y="30"/>
                    </a:cxn>
                    <a:cxn ang="0">
                      <a:pos x="347" y="30"/>
                    </a:cxn>
                  </a:cxnLst>
                  <a:rect l="0" t="0" r="r" b="b"/>
                  <a:pathLst>
                    <a:path w="891" h="626">
                      <a:moveTo>
                        <a:pt x="438" y="30"/>
                      </a:moveTo>
                      <a:cubicBezTo>
                        <a:pt x="369" y="22"/>
                        <a:pt x="301" y="15"/>
                        <a:pt x="256" y="30"/>
                      </a:cubicBezTo>
                      <a:cubicBezTo>
                        <a:pt x="211" y="45"/>
                        <a:pt x="204" y="67"/>
                        <a:pt x="166" y="120"/>
                      </a:cubicBezTo>
                      <a:cubicBezTo>
                        <a:pt x="128" y="173"/>
                        <a:pt x="45" y="271"/>
                        <a:pt x="30" y="347"/>
                      </a:cubicBezTo>
                      <a:cubicBezTo>
                        <a:pt x="15" y="423"/>
                        <a:pt x="0" y="529"/>
                        <a:pt x="75" y="574"/>
                      </a:cubicBezTo>
                      <a:cubicBezTo>
                        <a:pt x="150" y="619"/>
                        <a:pt x="355" y="626"/>
                        <a:pt x="483" y="619"/>
                      </a:cubicBezTo>
                      <a:cubicBezTo>
                        <a:pt x="611" y="612"/>
                        <a:pt x="801" y="597"/>
                        <a:pt x="846" y="529"/>
                      </a:cubicBezTo>
                      <a:cubicBezTo>
                        <a:pt x="891" y="461"/>
                        <a:pt x="793" y="294"/>
                        <a:pt x="755" y="211"/>
                      </a:cubicBezTo>
                      <a:cubicBezTo>
                        <a:pt x="717" y="128"/>
                        <a:pt x="687" y="60"/>
                        <a:pt x="619" y="30"/>
                      </a:cubicBezTo>
                      <a:cubicBezTo>
                        <a:pt x="551" y="0"/>
                        <a:pt x="449" y="15"/>
                        <a:pt x="347" y="30"/>
                      </a:cubicBezTo>
                    </a:path>
                  </a:pathLst>
                </a:custGeom>
                <a:solidFill>
                  <a:srgbClr val="009900"/>
                </a:solidFill>
                <a:ln w="9525" cap="flat" cmpd="sng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wrap="none"/>
                <a:lstStyle/>
                <a:p>
                  <a:endParaRPr lang="cs-CZ"/>
                </a:p>
              </p:txBody>
            </p:sp>
            <p:sp>
              <p:nvSpPr>
                <p:cNvPr id="23" name="AutoShape 25"/>
                <p:cNvSpPr>
                  <a:spLocks noChangeArrowheads="1"/>
                </p:cNvSpPr>
                <p:nvPr/>
              </p:nvSpPr>
              <p:spPr bwMode="auto">
                <a:xfrm>
                  <a:off x="1406" y="3351"/>
                  <a:ext cx="227" cy="5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cs-CZ" dirty="0"/>
                    <a:t>P</a:t>
                  </a:r>
                </a:p>
                <a:p>
                  <a:pPr algn="ctr"/>
                  <a:endParaRPr lang="cs-CZ" dirty="0"/>
                </a:p>
              </p:txBody>
            </p:sp>
            <p:sp>
              <p:nvSpPr>
                <p:cNvPr id="24" name="AutoShape 26"/>
                <p:cNvSpPr>
                  <a:spLocks noChangeArrowheads="1"/>
                </p:cNvSpPr>
                <p:nvPr/>
              </p:nvSpPr>
              <p:spPr bwMode="auto">
                <a:xfrm>
                  <a:off x="1639" y="3350"/>
                  <a:ext cx="227" cy="538"/>
                </a:xfrm>
                <a:prstGeom prst="roundRect">
                  <a:avLst>
                    <a:gd name="adj" fmla="val 41852"/>
                  </a:avLst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cs-CZ" dirty="0"/>
                    <a:t>A</a:t>
                  </a:r>
                </a:p>
                <a:p>
                  <a:pPr algn="ctr"/>
                  <a:endParaRPr lang="cs-CZ" dirty="0"/>
                </a:p>
              </p:txBody>
            </p:sp>
            <p:sp>
              <p:nvSpPr>
                <p:cNvPr id="25" name="AutoShape 27"/>
                <p:cNvSpPr>
                  <a:spLocks noChangeArrowheads="1"/>
                </p:cNvSpPr>
                <p:nvPr/>
              </p:nvSpPr>
              <p:spPr bwMode="auto">
                <a:xfrm>
                  <a:off x="1179" y="3351"/>
                  <a:ext cx="227" cy="39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cs-CZ"/>
                    <a:t>E</a:t>
                  </a:r>
                </a:p>
              </p:txBody>
            </p:sp>
          </p:grpSp>
          <p:sp>
            <p:nvSpPr>
              <p:cNvPr id="19" name="Line 28"/>
              <p:cNvSpPr>
                <a:spLocks noChangeShapeType="1"/>
              </p:cNvSpPr>
              <p:nvPr/>
            </p:nvSpPr>
            <p:spPr bwMode="auto">
              <a:xfrm>
                <a:off x="130" y="2358"/>
                <a:ext cx="9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anchor="b"/>
              <a:lstStyle/>
              <a:p>
                <a:endParaRPr lang="cs-CZ"/>
              </a:p>
            </p:txBody>
          </p:sp>
          <p:sp>
            <p:nvSpPr>
              <p:cNvPr id="20" name="Line 29"/>
              <p:cNvSpPr>
                <a:spLocks noChangeShapeType="1"/>
              </p:cNvSpPr>
              <p:nvPr/>
            </p:nvSpPr>
            <p:spPr bwMode="auto">
              <a:xfrm>
                <a:off x="130" y="2472"/>
                <a:ext cx="9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anchor="b"/>
              <a:lstStyle/>
              <a:p>
                <a:endParaRPr lang="cs-CZ"/>
              </a:p>
            </p:txBody>
          </p:sp>
        </p:grpSp>
        <p:sp>
          <p:nvSpPr>
            <p:cNvPr id="11" name="Line 30"/>
            <p:cNvSpPr>
              <a:spLocks noChangeShapeType="1"/>
            </p:cNvSpPr>
            <p:nvPr/>
          </p:nvSpPr>
          <p:spPr bwMode="auto">
            <a:xfrm>
              <a:off x="697" y="1395"/>
              <a:ext cx="369" cy="59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/>
            <a:lstStyle/>
            <a:p>
              <a:endParaRPr lang="cs-CZ"/>
            </a:p>
          </p:txBody>
        </p:sp>
        <p:sp>
          <p:nvSpPr>
            <p:cNvPr id="12" name="Line 31"/>
            <p:cNvSpPr>
              <a:spLocks noChangeShapeType="1"/>
            </p:cNvSpPr>
            <p:nvPr/>
          </p:nvSpPr>
          <p:spPr bwMode="auto">
            <a:xfrm>
              <a:off x="1264" y="1395"/>
              <a:ext cx="0" cy="59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/>
            <a:lstStyle/>
            <a:p>
              <a:endParaRPr lang="cs-CZ"/>
            </a:p>
          </p:txBody>
        </p:sp>
        <p:sp>
          <p:nvSpPr>
            <p:cNvPr id="13" name="Line 32"/>
            <p:cNvSpPr>
              <a:spLocks noChangeShapeType="1"/>
            </p:cNvSpPr>
            <p:nvPr/>
          </p:nvSpPr>
          <p:spPr bwMode="auto">
            <a:xfrm flipH="1">
              <a:off x="1519" y="1395"/>
              <a:ext cx="227" cy="59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/>
            <a:lstStyle/>
            <a:p>
              <a:endParaRPr lang="cs-CZ"/>
            </a:p>
          </p:txBody>
        </p:sp>
        <p:sp>
          <p:nvSpPr>
            <p:cNvPr id="14" name="Line 33"/>
            <p:cNvSpPr>
              <a:spLocks noChangeShapeType="1"/>
            </p:cNvSpPr>
            <p:nvPr/>
          </p:nvSpPr>
          <p:spPr bwMode="auto">
            <a:xfrm flipV="1">
              <a:off x="1689" y="1706"/>
              <a:ext cx="341" cy="22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/>
            <a:lstStyle/>
            <a:p>
              <a:endParaRPr lang="cs-CZ"/>
            </a:p>
          </p:txBody>
        </p:sp>
        <p:sp>
          <p:nvSpPr>
            <p:cNvPr id="15" name="Line 34"/>
            <p:cNvSpPr>
              <a:spLocks noChangeShapeType="1"/>
            </p:cNvSpPr>
            <p:nvPr/>
          </p:nvSpPr>
          <p:spPr bwMode="auto">
            <a:xfrm>
              <a:off x="1774" y="2358"/>
              <a:ext cx="39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/>
            <a:lstStyle/>
            <a:p>
              <a:endParaRPr lang="cs-CZ"/>
            </a:p>
          </p:txBody>
        </p:sp>
        <p:sp>
          <p:nvSpPr>
            <p:cNvPr id="16" name="Line 35"/>
            <p:cNvSpPr>
              <a:spLocks noChangeShapeType="1"/>
            </p:cNvSpPr>
            <p:nvPr/>
          </p:nvSpPr>
          <p:spPr bwMode="auto">
            <a:xfrm flipH="1">
              <a:off x="896" y="2358"/>
              <a:ext cx="170" cy="51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/>
            <a:lstStyle/>
            <a:p>
              <a:endParaRPr lang="cs-CZ"/>
            </a:p>
          </p:txBody>
        </p:sp>
        <p:sp>
          <p:nvSpPr>
            <p:cNvPr id="17" name="Text Box 36"/>
            <p:cNvSpPr txBox="1">
              <a:spLocks noChangeArrowheads="1"/>
            </p:cNvSpPr>
            <p:nvPr/>
          </p:nvSpPr>
          <p:spPr bwMode="auto">
            <a:xfrm>
              <a:off x="667" y="2875"/>
              <a:ext cx="1502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b">
              <a:spAutoFit/>
            </a:bodyPr>
            <a:lstStyle/>
            <a:p>
              <a:r>
                <a:rPr lang="cs-CZ"/>
                <a:t>Vazebné místo pro mRNA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1533</TotalTime>
  <Words>1755</Words>
  <Application>Microsoft Office PowerPoint</Application>
  <PresentationFormat>Předvádění na obrazovce (4:3)</PresentationFormat>
  <Paragraphs>707</Paragraphs>
  <Slides>26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Tok</vt:lpstr>
      <vt:lpstr>Translace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 </vt:lpstr>
      <vt:lpstr>Snímek 19</vt:lpstr>
      <vt:lpstr>Snímek 20</vt:lpstr>
      <vt:lpstr>Snímek 21</vt:lpstr>
      <vt:lpstr>Snímek 22</vt:lpstr>
      <vt:lpstr>Terminace translace</vt:lpstr>
      <vt:lpstr>Terminace translace</vt:lpstr>
      <vt:lpstr>Snímek 25</vt:lpstr>
      <vt:lpstr>Snímek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Sára</dc:creator>
  <cp:lastModifiedBy>Sára</cp:lastModifiedBy>
  <cp:revision>92</cp:revision>
  <dcterms:created xsi:type="dcterms:W3CDTF">2014-02-20T12:06:12Z</dcterms:created>
  <dcterms:modified xsi:type="dcterms:W3CDTF">2014-02-23T09:31:40Z</dcterms:modified>
</cp:coreProperties>
</file>