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  <p:sldId id="257" r:id="rId6"/>
    <p:sldId id="262" r:id="rId7"/>
    <p:sldId id="263" r:id="rId8"/>
    <p:sldId id="265" r:id="rId9"/>
    <p:sldId id="264" r:id="rId10"/>
    <p:sldId id="266" r:id="rId11"/>
    <p:sldId id="25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290" y="-7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64CFEC6-E9B3-4B2E-8C4E-D5EC532C7889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D1ECE3A6-0BA4-44C9-9F97-01D759BD2615}">
      <dgm:prSet phldrT="[Text]"/>
      <dgm:spPr/>
      <dgm:t>
        <a:bodyPr/>
        <a:lstStyle/>
        <a:p>
          <a:r>
            <a:rPr lang="cs-CZ" dirty="0" smtClean="0"/>
            <a:t>Zdroj iontů</a:t>
          </a:r>
          <a:endParaRPr lang="cs-CZ" dirty="0"/>
        </a:p>
      </dgm:t>
    </dgm:pt>
    <dgm:pt modelId="{BA981AAD-C5D3-43E3-A1C8-E37674C61C86}" type="parTrans" cxnId="{EF91949B-37B9-4D10-BAE5-734EE3020587}">
      <dgm:prSet/>
      <dgm:spPr/>
      <dgm:t>
        <a:bodyPr/>
        <a:lstStyle/>
        <a:p>
          <a:endParaRPr lang="cs-CZ"/>
        </a:p>
      </dgm:t>
    </dgm:pt>
    <dgm:pt modelId="{D914D235-098F-45EC-AF32-CAD047D0F0DA}" type="sibTrans" cxnId="{EF91949B-37B9-4D10-BAE5-734EE3020587}">
      <dgm:prSet/>
      <dgm:spPr/>
      <dgm:t>
        <a:bodyPr/>
        <a:lstStyle/>
        <a:p>
          <a:endParaRPr lang="cs-CZ"/>
        </a:p>
      </dgm:t>
    </dgm:pt>
    <dgm:pt modelId="{995E1F1E-21BC-4840-ADD0-901F26FDCF85}">
      <dgm:prSet phldrT="[Text]"/>
      <dgm:spPr/>
      <dgm:t>
        <a:bodyPr/>
        <a:lstStyle/>
        <a:p>
          <a:r>
            <a:rPr lang="cs-CZ" dirty="0" smtClean="0"/>
            <a:t>Analyzátor</a:t>
          </a:r>
          <a:endParaRPr lang="cs-CZ" dirty="0"/>
        </a:p>
      </dgm:t>
    </dgm:pt>
    <dgm:pt modelId="{6D99E0A4-ACDC-48AF-B012-F0A88C8CA6AD}" type="parTrans" cxnId="{2E0B0A54-3433-476E-82F6-5032DCF0708E}">
      <dgm:prSet/>
      <dgm:spPr/>
      <dgm:t>
        <a:bodyPr/>
        <a:lstStyle/>
        <a:p>
          <a:endParaRPr lang="cs-CZ"/>
        </a:p>
      </dgm:t>
    </dgm:pt>
    <dgm:pt modelId="{791A7466-1ECD-4236-A9B0-081EB2469A98}" type="sibTrans" cxnId="{2E0B0A54-3433-476E-82F6-5032DCF0708E}">
      <dgm:prSet/>
      <dgm:spPr/>
      <dgm:t>
        <a:bodyPr/>
        <a:lstStyle/>
        <a:p>
          <a:endParaRPr lang="cs-CZ"/>
        </a:p>
      </dgm:t>
    </dgm:pt>
    <dgm:pt modelId="{AE0122F8-E95D-4F11-866B-89232E5AC306}">
      <dgm:prSet phldrT="[Text]"/>
      <dgm:spPr/>
      <dgm:t>
        <a:bodyPr/>
        <a:lstStyle/>
        <a:p>
          <a:r>
            <a:rPr lang="cs-CZ" dirty="0" smtClean="0"/>
            <a:t>Detektor</a:t>
          </a:r>
          <a:endParaRPr lang="cs-CZ" dirty="0"/>
        </a:p>
      </dgm:t>
    </dgm:pt>
    <dgm:pt modelId="{E7D181FE-6E90-4A20-9D47-32C3245E3FC1}" type="parTrans" cxnId="{A53FDB0D-1450-414C-A325-883AE1C0D9BD}">
      <dgm:prSet/>
      <dgm:spPr/>
      <dgm:t>
        <a:bodyPr/>
        <a:lstStyle/>
        <a:p>
          <a:endParaRPr lang="cs-CZ"/>
        </a:p>
      </dgm:t>
    </dgm:pt>
    <dgm:pt modelId="{04D63C2E-084F-490C-90C1-3E589E293465}" type="sibTrans" cxnId="{A53FDB0D-1450-414C-A325-883AE1C0D9BD}">
      <dgm:prSet/>
      <dgm:spPr/>
      <dgm:t>
        <a:bodyPr/>
        <a:lstStyle/>
        <a:p>
          <a:endParaRPr lang="cs-CZ"/>
        </a:p>
      </dgm:t>
    </dgm:pt>
    <dgm:pt modelId="{526793A9-A66A-46E2-9ABD-47613D96E586}" type="pres">
      <dgm:prSet presAssocID="{F64CFEC6-E9B3-4B2E-8C4E-D5EC532C7889}" presName="CompostProcess" presStyleCnt="0">
        <dgm:presLayoutVars>
          <dgm:dir/>
          <dgm:resizeHandles val="exact"/>
        </dgm:presLayoutVars>
      </dgm:prSet>
      <dgm:spPr/>
    </dgm:pt>
    <dgm:pt modelId="{B0F94511-456F-45CE-8045-2D159EDAC883}" type="pres">
      <dgm:prSet presAssocID="{F64CFEC6-E9B3-4B2E-8C4E-D5EC532C7889}" presName="arrow" presStyleLbl="bgShp" presStyleIdx="0" presStyleCnt="1"/>
      <dgm:spPr/>
    </dgm:pt>
    <dgm:pt modelId="{F542618B-7979-497D-94F9-C54DA026C992}" type="pres">
      <dgm:prSet presAssocID="{F64CFEC6-E9B3-4B2E-8C4E-D5EC532C7889}" presName="linearProcess" presStyleCnt="0"/>
      <dgm:spPr/>
    </dgm:pt>
    <dgm:pt modelId="{0880983C-79E2-494B-A786-8A76BB337A42}" type="pres">
      <dgm:prSet presAssocID="{D1ECE3A6-0BA4-44C9-9F97-01D759BD2615}" presName="textNode" presStyleLbl="node1" presStyleIdx="0" presStyleCnt="3">
        <dgm:presLayoutVars>
          <dgm:bulletEnabled val="1"/>
        </dgm:presLayoutVars>
      </dgm:prSet>
      <dgm:spPr/>
    </dgm:pt>
    <dgm:pt modelId="{FEF1871A-F083-4EB0-A062-D8A0247E6EB9}" type="pres">
      <dgm:prSet presAssocID="{D914D235-098F-45EC-AF32-CAD047D0F0DA}" presName="sibTrans" presStyleCnt="0"/>
      <dgm:spPr/>
    </dgm:pt>
    <dgm:pt modelId="{19FE4EA2-B3BB-45F1-9F26-E04A6253F375}" type="pres">
      <dgm:prSet presAssocID="{995E1F1E-21BC-4840-ADD0-901F26FDCF85}" presName="textNode" presStyleLbl="node1" presStyleIdx="1" presStyleCnt="3">
        <dgm:presLayoutVars>
          <dgm:bulletEnabled val="1"/>
        </dgm:presLayoutVars>
      </dgm:prSet>
      <dgm:spPr/>
    </dgm:pt>
    <dgm:pt modelId="{43E27FE2-7FCD-478C-8DD5-664BA697B59C}" type="pres">
      <dgm:prSet presAssocID="{791A7466-1ECD-4236-A9B0-081EB2469A98}" presName="sibTrans" presStyleCnt="0"/>
      <dgm:spPr/>
    </dgm:pt>
    <dgm:pt modelId="{3232FAC8-0D81-4995-909D-0D4C0B449D1D}" type="pres">
      <dgm:prSet presAssocID="{AE0122F8-E95D-4F11-866B-89232E5AC306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B086FB30-2040-4645-AC12-5FF127FB907E}" type="presOf" srcId="{AE0122F8-E95D-4F11-866B-89232E5AC306}" destId="{3232FAC8-0D81-4995-909D-0D4C0B449D1D}" srcOrd="0" destOrd="0" presId="urn:microsoft.com/office/officeart/2005/8/layout/hProcess9"/>
    <dgm:cxn modelId="{2E0B0A54-3433-476E-82F6-5032DCF0708E}" srcId="{F64CFEC6-E9B3-4B2E-8C4E-D5EC532C7889}" destId="{995E1F1E-21BC-4840-ADD0-901F26FDCF85}" srcOrd="1" destOrd="0" parTransId="{6D99E0A4-ACDC-48AF-B012-F0A88C8CA6AD}" sibTransId="{791A7466-1ECD-4236-A9B0-081EB2469A98}"/>
    <dgm:cxn modelId="{0F0EE8E7-02E4-484C-BD14-30F3BAAB38EF}" type="presOf" srcId="{995E1F1E-21BC-4840-ADD0-901F26FDCF85}" destId="{19FE4EA2-B3BB-45F1-9F26-E04A6253F375}" srcOrd="0" destOrd="0" presId="urn:microsoft.com/office/officeart/2005/8/layout/hProcess9"/>
    <dgm:cxn modelId="{EF91949B-37B9-4D10-BAE5-734EE3020587}" srcId="{F64CFEC6-E9B3-4B2E-8C4E-D5EC532C7889}" destId="{D1ECE3A6-0BA4-44C9-9F97-01D759BD2615}" srcOrd="0" destOrd="0" parTransId="{BA981AAD-C5D3-43E3-A1C8-E37674C61C86}" sibTransId="{D914D235-098F-45EC-AF32-CAD047D0F0DA}"/>
    <dgm:cxn modelId="{8524B86C-EB10-4378-9C1C-349363ED0AFF}" type="presOf" srcId="{F64CFEC6-E9B3-4B2E-8C4E-D5EC532C7889}" destId="{526793A9-A66A-46E2-9ABD-47613D96E586}" srcOrd="0" destOrd="0" presId="urn:microsoft.com/office/officeart/2005/8/layout/hProcess9"/>
    <dgm:cxn modelId="{C4DC7DA0-0CE8-4D35-8DE2-013806A334F4}" type="presOf" srcId="{D1ECE3A6-0BA4-44C9-9F97-01D759BD2615}" destId="{0880983C-79E2-494B-A786-8A76BB337A42}" srcOrd="0" destOrd="0" presId="urn:microsoft.com/office/officeart/2005/8/layout/hProcess9"/>
    <dgm:cxn modelId="{A53FDB0D-1450-414C-A325-883AE1C0D9BD}" srcId="{F64CFEC6-E9B3-4B2E-8C4E-D5EC532C7889}" destId="{AE0122F8-E95D-4F11-866B-89232E5AC306}" srcOrd="2" destOrd="0" parTransId="{E7D181FE-6E90-4A20-9D47-32C3245E3FC1}" sibTransId="{04D63C2E-084F-490C-90C1-3E589E293465}"/>
    <dgm:cxn modelId="{C3CA9841-B00E-4C2A-BFA1-939D69F7ADDD}" type="presParOf" srcId="{526793A9-A66A-46E2-9ABD-47613D96E586}" destId="{B0F94511-456F-45CE-8045-2D159EDAC883}" srcOrd="0" destOrd="0" presId="urn:microsoft.com/office/officeart/2005/8/layout/hProcess9"/>
    <dgm:cxn modelId="{63E1C422-59D0-4F5D-AD47-BA58DC45FF97}" type="presParOf" srcId="{526793A9-A66A-46E2-9ABD-47613D96E586}" destId="{F542618B-7979-497D-94F9-C54DA026C992}" srcOrd="1" destOrd="0" presId="urn:microsoft.com/office/officeart/2005/8/layout/hProcess9"/>
    <dgm:cxn modelId="{6D4A5442-8FA4-4F0A-9770-E510047E7847}" type="presParOf" srcId="{F542618B-7979-497D-94F9-C54DA026C992}" destId="{0880983C-79E2-494B-A786-8A76BB337A42}" srcOrd="0" destOrd="0" presId="urn:microsoft.com/office/officeart/2005/8/layout/hProcess9"/>
    <dgm:cxn modelId="{E42A7065-FC7C-4E3F-B223-9EF233BB2D9C}" type="presParOf" srcId="{F542618B-7979-497D-94F9-C54DA026C992}" destId="{FEF1871A-F083-4EB0-A062-D8A0247E6EB9}" srcOrd="1" destOrd="0" presId="urn:microsoft.com/office/officeart/2005/8/layout/hProcess9"/>
    <dgm:cxn modelId="{F6346280-B8B1-4F8C-86C1-87A1EA18C8B5}" type="presParOf" srcId="{F542618B-7979-497D-94F9-C54DA026C992}" destId="{19FE4EA2-B3BB-45F1-9F26-E04A6253F375}" srcOrd="2" destOrd="0" presId="urn:microsoft.com/office/officeart/2005/8/layout/hProcess9"/>
    <dgm:cxn modelId="{268C32C1-F4D1-4844-BD5D-4A185E20F5F8}" type="presParOf" srcId="{F542618B-7979-497D-94F9-C54DA026C992}" destId="{43E27FE2-7FCD-478C-8DD5-664BA697B59C}" srcOrd="3" destOrd="0" presId="urn:microsoft.com/office/officeart/2005/8/layout/hProcess9"/>
    <dgm:cxn modelId="{EEF27225-593D-4347-8DC2-7DFB1F1C5A66}" type="presParOf" srcId="{F542618B-7979-497D-94F9-C54DA026C992}" destId="{3232FAC8-0D81-4995-909D-0D4C0B449D1D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F94511-456F-45CE-8045-2D159EDAC883}">
      <dsp:nvSpPr>
        <dsp:cNvPr id="0" name=""/>
        <dsp:cNvSpPr/>
      </dsp:nvSpPr>
      <dsp:spPr>
        <a:xfrm>
          <a:off x="457199" y="0"/>
          <a:ext cx="5181600" cy="4064000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880983C-79E2-494B-A786-8A76BB337A42}">
      <dsp:nvSpPr>
        <dsp:cNvPr id="0" name=""/>
        <dsp:cNvSpPr/>
      </dsp:nvSpPr>
      <dsp:spPr>
        <a:xfrm>
          <a:off x="1632" y="1219199"/>
          <a:ext cx="1940523" cy="1625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kern="1200" dirty="0" smtClean="0"/>
            <a:t>Zdroj iontů</a:t>
          </a:r>
          <a:endParaRPr lang="cs-CZ" sz="2800" kern="1200" dirty="0"/>
        </a:p>
      </dsp:txBody>
      <dsp:txXfrm>
        <a:off x="80987" y="1298554"/>
        <a:ext cx="1781813" cy="1466890"/>
      </dsp:txXfrm>
    </dsp:sp>
    <dsp:sp modelId="{19FE4EA2-B3BB-45F1-9F26-E04A6253F375}">
      <dsp:nvSpPr>
        <dsp:cNvPr id="0" name=""/>
        <dsp:cNvSpPr/>
      </dsp:nvSpPr>
      <dsp:spPr>
        <a:xfrm>
          <a:off x="2077738" y="1219199"/>
          <a:ext cx="1940523" cy="1625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kern="1200" dirty="0" smtClean="0"/>
            <a:t>Analyzátor</a:t>
          </a:r>
          <a:endParaRPr lang="cs-CZ" sz="2800" kern="1200" dirty="0"/>
        </a:p>
      </dsp:txBody>
      <dsp:txXfrm>
        <a:off x="2157093" y="1298554"/>
        <a:ext cx="1781813" cy="1466890"/>
      </dsp:txXfrm>
    </dsp:sp>
    <dsp:sp modelId="{3232FAC8-0D81-4995-909D-0D4C0B449D1D}">
      <dsp:nvSpPr>
        <dsp:cNvPr id="0" name=""/>
        <dsp:cNvSpPr/>
      </dsp:nvSpPr>
      <dsp:spPr>
        <a:xfrm>
          <a:off x="4153844" y="1219199"/>
          <a:ext cx="1940523" cy="1625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kern="1200" dirty="0" smtClean="0"/>
            <a:t>Detektor</a:t>
          </a:r>
          <a:endParaRPr lang="cs-CZ" sz="2800" kern="1200" dirty="0"/>
        </a:p>
      </dsp:txBody>
      <dsp:txXfrm>
        <a:off x="4233199" y="1298554"/>
        <a:ext cx="1781813" cy="146689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BAB19-0944-4FDA-A049-1C3D84DDD352}" type="datetimeFigureOut">
              <a:rPr lang="cs-CZ" smtClean="0"/>
              <a:t>21.10.2013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98760-35A0-4313-BA0E-6A8494BBE0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86643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BAB19-0944-4FDA-A049-1C3D84DDD352}" type="datetimeFigureOut">
              <a:rPr lang="cs-CZ" smtClean="0"/>
              <a:t>21.10.2013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98760-35A0-4313-BA0E-6A8494BBE0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95169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BAB19-0944-4FDA-A049-1C3D84DDD352}" type="datetimeFigureOut">
              <a:rPr lang="cs-CZ" smtClean="0"/>
              <a:t>21.10.2013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98760-35A0-4313-BA0E-6A8494BBE0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83413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BAB19-0944-4FDA-A049-1C3D84DDD352}" type="datetimeFigureOut">
              <a:rPr lang="cs-CZ" smtClean="0"/>
              <a:t>21.10.2013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98760-35A0-4313-BA0E-6A8494BBE0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58593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BAB19-0944-4FDA-A049-1C3D84DDD352}" type="datetimeFigureOut">
              <a:rPr lang="cs-CZ" smtClean="0"/>
              <a:t>21.10.2013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98760-35A0-4313-BA0E-6A8494BBE0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7793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BAB19-0944-4FDA-A049-1C3D84DDD352}" type="datetimeFigureOut">
              <a:rPr lang="cs-CZ" smtClean="0"/>
              <a:t>21.10.2013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98760-35A0-4313-BA0E-6A8494BBE0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94476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BAB19-0944-4FDA-A049-1C3D84DDD352}" type="datetimeFigureOut">
              <a:rPr lang="cs-CZ" smtClean="0"/>
              <a:t>21.10.2013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98760-35A0-4313-BA0E-6A8494BBE0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88382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BAB19-0944-4FDA-A049-1C3D84DDD352}" type="datetimeFigureOut">
              <a:rPr lang="cs-CZ" smtClean="0"/>
              <a:t>21.10.2013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98760-35A0-4313-BA0E-6A8494BBE0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44597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BAB19-0944-4FDA-A049-1C3D84DDD352}" type="datetimeFigureOut">
              <a:rPr lang="cs-CZ" smtClean="0"/>
              <a:t>21.10.2013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98760-35A0-4313-BA0E-6A8494BBE0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31650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BAB19-0944-4FDA-A049-1C3D84DDD352}" type="datetimeFigureOut">
              <a:rPr lang="cs-CZ" smtClean="0"/>
              <a:t>21.10.2013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98760-35A0-4313-BA0E-6A8494BBE0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26300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BAB19-0944-4FDA-A049-1C3D84DDD352}" type="datetimeFigureOut">
              <a:rPr lang="cs-CZ" smtClean="0"/>
              <a:t>21.10.2013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98760-35A0-4313-BA0E-6A8494BBE0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32576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2BAB19-0944-4FDA-A049-1C3D84DDD352}" type="datetimeFigureOut">
              <a:rPr lang="cs-CZ" smtClean="0"/>
              <a:t>21.10.2013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698760-35A0-4313-BA0E-6A8494BBE0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57669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jpeg"/><Relationship Id="rId4" Type="http://schemas.openxmlformats.org/officeDocument/2006/relationships/image" Target="../media/image13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gif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MS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 smtClean="0"/>
              <a:t>Mass</a:t>
            </a:r>
            <a:r>
              <a:rPr lang="cs-CZ" dirty="0" smtClean="0"/>
              <a:t> </a:t>
            </a:r>
            <a:r>
              <a:rPr lang="cs-CZ" dirty="0" err="1" smtClean="0"/>
              <a:t>spectrometry</a:t>
            </a:r>
            <a:endParaRPr lang="cs-CZ" dirty="0" smtClean="0"/>
          </a:p>
          <a:p>
            <a:r>
              <a:rPr lang="cs-CZ" dirty="0" smtClean="0"/>
              <a:t>Hmotnostní spektrometrie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19418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100" y="332656"/>
            <a:ext cx="8023348" cy="31919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3288629"/>
            <a:ext cx="7992888" cy="31777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74377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NMR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 smtClean="0"/>
              <a:t>Nuclear</a:t>
            </a:r>
            <a:r>
              <a:rPr lang="cs-CZ" dirty="0" smtClean="0"/>
              <a:t> </a:t>
            </a:r>
            <a:r>
              <a:rPr lang="cs-CZ" dirty="0" err="1" smtClean="0"/>
              <a:t>magnetic</a:t>
            </a:r>
            <a:r>
              <a:rPr lang="cs-CZ" dirty="0" smtClean="0"/>
              <a:t> resonance</a:t>
            </a:r>
          </a:p>
          <a:p>
            <a:r>
              <a:rPr lang="cs-CZ" dirty="0" smtClean="0"/>
              <a:t>Nukleární magnetická rezonance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58622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Skupina 6"/>
          <p:cNvGrpSpPr/>
          <p:nvPr/>
        </p:nvGrpSpPr>
        <p:grpSpPr>
          <a:xfrm>
            <a:off x="395536" y="1196752"/>
            <a:ext cx="8568952" cy="4896543"/>
            <a:chOff x="1619672" y="1628799"/>
            <a:chExt cx="5904656" cy="3024336"/>
          </a:xfrm>
        </p:grpSpPr>
        <p:sp>
          <p:nvSpPr>
            <p:cNvPr id="4" name="Obdélník se zakulaceným rohem na stejné straně 3"/>
            <p:cNvSpPr/>
            <p:nvPr/>
          </p:nvSpPr>
          <p:spPr>
            <a:xfrm rot="10800000">
              <a:off x="4139950" y="1628799"/>
              <a:ext cx="792088" cy="3024336"/>
            </a:xfrm>
            <a:prstGeom prst="round2SameRect">
              <a:avLst>
                <a:gd name="adj1" fmla="val 50000"/>
                <a:gd name="adj2" fmla="val 0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" rtlCol="0" anchor="ctr"/>
            <a:lstStyle/>
            <a:p>
              <a:pPr algn="ctr"/>
              <a:r>
                <a:rPr lang="cs-CZ" sz="4000" b="1" dirty="0" smtClean="0"/>
                <a:t>vzorek</a:t>
              </a:r>
              <a:endParaRPr lang="cs-CZ" sz="4000" b="1" dirty="0"/>
            </a:p>
          </p:txBody>
        </p:sp>
        <p:sp>
          <p:nvSpPr>
            <p:cNvPr id="5" name="Šipka doprava 4"/>
            <p:cNvSpPr/>
            <p:nvPr/>
          </p:nvSpPr>
          <p:spPr>
            <a:xfrm>
              <a:off x="1619672" y="1916831"/>
              <a:ext cx="2304256" cy="2448272"/>
            </a:xfrm>
            <a:prstGeom prst="rightArrow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dirty="0" smtClean="0"/>
                <a:t>Radiofrekvenční generátor</a:t>
              </a:r>
              <a:endParaRPr lang="cs-CZ" dirty="0"/>
            </a:p>
          </p:txBody>
        </p:sp>
        <p:sp>
          <p:nvSpPr>
            <p:cNvPr id="6" name="Šipka doprava 5"/>
            <p:cNvSpPr/>
            <p:nvPr/>
          </p:nvSpPr>
          <p:spPr>
            <a:xfrm>
              <a:off x="5220072" y="1916831"/>
              <a:ext cx="2304256" cy="2448272"/>
            </a:xfrm>
            <a:prstGeom prst="rightArrow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dirty="0" smtClean="0"/>
                <a:t>Detektor</a:t>
              </a:r>
              <a:endParaRPr lang="cs-CZ" dirty="0"/>
            </a:p>
          </p:txBody>
        </p:sp>
      </p:grpSp>
    </p:spTree>
    <p:extLst>
      <p:ext uri="{BB962C8B-B14F-4D97-AF65-F5344CB8AC3E}">
        <p14:creationId xmlns:p14="http://schemas.microsoft.com/office/powerpoint/2010/main" val="3216078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Skupina 6"/>
          <p:cNvGrpSpPr/>
          <p:nvPr/>
        </p:nvGrpSpPr>
        <p:grpSpPr>
          <a:xfrm>
            <a:off x="395536" y="1196752"/>
            <a:ext cx="8568952" cy="4896543"/>
            <a:chOff x="1619672" y="1628799"/>
            <a:chExt cx="5904656" cy="3024336"/>
          </a:xfrm>
        </p:grpSpPr>
        <p:sp>
          <p:nvSpPr>
            <p:cNvPr id="4" name="Obdélník se zakulaceným rohem na stejné straně 3"/>
            <p:cNvSpPr/>
            <p:nvPr/>
          </p:nvSpPr>
          <p:spPr>
            <a:xfrm rot="10800000">
              <a:off x="4139950" y="1628799"/>
              <a:ext cx="792088" cy="3024336"/>
            </a:xfrm>
            <a:prstGeom prst="round2SameRect">
              <a:avLst>
                <a:gd name="adj1" fmla="val 50000"/>
                <a:gd name="adj2" fmla="val 0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" rtlCol="0" anchor="ctr"/>
            <a:lstStyle/>
            <a:p>
              <a:pPr algn="ctr"/>
              <a:r>
                <a:rPr lang="cs-CZ" sz="4000" b="1" dirty="0" smtClean="0"/>
                <a:t>vzorek</a:t>
              </a:r>
              <a:endParaRPr lang="cs-CZ" sz="4000" b="1" dirty="0"/>
            </a:p>
          </p:txBody>
        </p:sp>
        <p:sp>
          <p:nvSpPr>
            <p:cNvPr id="5" name="Šipka doprava 4"/>
            <p:cNvSpPr/>
            <p:nvPr/>
          </p:nvSpPr>
          <p:spPr>
            <a:xfrm>
              <a:off x="1619672" y="1916831"/>
              <a:ext cx="2304256" cy="2448272"/>
            </a:xfrm>
            <a:prstGeom prst="rightArrow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dirty="0" smtClean="0"/>
                <a:t>Radiofrekvenční generátor</a:t>
              </a:r>
              <a:endParaRPr lang="cs-CZ" dirty="0"/>
            </a:p>
          </p:txBody>
        </p:sp>
        <p:sp>
          <p:nvSpPr>
            <p:cNvPr id="6" name="Šipka doprava 5"/>
            <p:cNvSpPr/>
            <p:nvPr/>
          </p:nvSpPr>
          <p:spPr>
            <a:xfrm>
              <a:off x="5220072" y="1916831"/>
              <a:ext cx="2304256" cy="2448272"/>
            </a:xfrm>
            <a:prstGeom prst="rightArrow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dirty="0" smtClean="0"/>
                <a:t>Detektor</a:t>
              </a:r>
              <a:endParaRPr lang="cs-CZ" dirty="0"/>
            </a:p>
          </p:txBody>
        </p:sp>
      </p:grpSp>
      <p:grpSp>
        <p:nvGrpSpPr>
          <p:cNvPr id="8" name="Skupina 7"/>
          <p:cNvGrpSpPr/>
          <p:nvPr/>
        </p:nvGrpSpPr>
        <p:grpSpPr>
          <a:xfrm>
            <a:off x="1208280" y="1448781"/>
            <a:ext cx="6282703" cy="4284475"/>
            <a:chOff x="1331641" y="1268760"/>
            <a:chExt cx="5904656" cy="3888432"/>
          </a:xfrm>
        </p:grpSpPr>
        <p:sp>
          <p:nvSpPr>
            <p:cNvPr id="9" name="Obdélník 8"/>
            <p:cNvSpPr/>
            <p:nvPr/>
          </p:nvSpPr>
          <p:spPr>
            <a:xfrm>
              <a:off x="1331641" y="1268760"/>
              <a:ext cx="5904656" cy="3888432"/>
            </a:xfrm>
            <a:prstGeom prst="rect">
              <a:avLst/>
            </a:prstGeom>
            <a:ln w="635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pic>
          <p:nvPicPr>
            <p:cNvPr id="10" name="Picture 4" descr="http://pad2.whstatic.com/images/3/3d/Barking-dog-erase-8.jp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4609080" y="1853590"/>
              <a:ext cx="1502021" cy="140630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" name="Picture 8" descr="http://www.aldenskennels.com/blog/wp-content/uploads/2011/06/Stop-Barking-Dog.jpg-JPEG-Image-584x479-pixels_1307941765924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52574" y="3207196"/>
              <a:ext cx="1839753" cy="144594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" name="Picture 6" descr="http://www.clker.com/cliparts/2/c/b/b/1195424566775835907johnny_automatic_barking_dog.svg.hi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13034" y="2594842"/>
              <a:ext cx="1368150" cy="151256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Picture 10" descr="http://www.petsafe.net/blog/wp-content/uploads/understanding-barking.jpg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67334" y="2045592"/>
              <a:ext cx="2381250" cy="21907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568271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C:\Documents and Settings\Robin Kryštůfek\Dokumenty\Downloads\b11 couple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523" y="764704"/>
            <a:ext cx="8608965" cy="56464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36114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80928"/>
            <a:ext cx="8229600" cy="1143000"/>
          </a:xfrm>
        </p:spPr>
        <p:txBody>
          <a:bodyPr/>
          <a:lstStyle/>
          <a:p>
            <a:r>
              <a:rPr lang="cs-CZ" dirty="0" smtClean="0"/>
              <a:t>Děkuji za pozornost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77544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1131743382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07954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817835"/>
            <a:ext cx="8229600" cy="1143000"/>
          </a:xfrm>
        </p:spPr>
        <p:txBody>
          <a:bodyPr/>
          <a:lstStyle/>
          <a:p>
            <a:r>
              <a:rPr lang="cs-CZ" dirty="0" smtClean="0"/>
              <a:t>Zdroj iontů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143397"/>
            <a:ext cx="8229600" cy="4525963"/>
          </a:xfrm>
        </p:spPr>
        <p:txBody>
          <a:bodyPr/>
          <a:lstStyle/>
          <a:p>
            <a:r>
              <a:rPr lang="cs-CZ" dirty="0"/>
              <a:t>Elektronová ionizace (EI</a:t>
            </a:r>
            <a:r>
              <a:rPr lang="cs-CZ" dirty="0" smtClean="0"/>
              <a:t>)</a:t>
            </a:r>
          </a:p>
          <a:p>
            <a:r>
              <a:rPr lang="cs-CZ" dirty="0"/>
              <a:t>Chemická ionizace (CI</a:t>
            </a:r>
            <a:r>
              <a:rPr lang="cs-CZ" dirty="0" smtClean="0"/>
              <a:t>)</a:t>
            </a:r>
          </a:p>
          <a:p>
            <a:r>
              <a:rPr lang="cs-CZ" dirty="0" err="1"/>
              <a:t>Elektrosprejová</a:t>
            </a:r>
            <a:r>
              <a:rPr lang="cs-CZ" dirty="0"/>
              <a:t> ionizace (ESI</a:t>
            </a:r>
            <a:r>
              <a:rPr lang="cs-CZ" dirty="0" smtClean="0"/>
              <a:t>)</a:t>
            </a:r>
          </a:p>
          <a:p>
            <a:r>
              <a:rPr lang="es-ES" dirty="0"/>
              <a:t>Matricí asistovaná LASERová desorpce (MALDI</a:t>
            </a:r>
            <a:r>
              <a:rPr lang="es-ES" dirty="0" smtClean="0"/>
              <a:t>)</a:t>
            </a:r>
            <a:endParaRPr lang="cs-CZ" dirty="0" smtClean="0"/>
          </a:p>
          <a:p>
            <a:r>
              <a:rPr lang="cs-CZ" dirty="0" smtClean="0"/>
              <a:t>Ionizace indukčně </a:t>
            </a:r>
            <a:r>
              <a:rPr lang="cs-CZ" dirty="0"/>
              <a:t>vázanou plazmou (ICP)</a:t>
            </a:r>
          </a:p>
        </p:txBody>
      </p:sp>
    </p:spTree>
    <p:extLst>
      <p:ext uri="{BB962C8B-B14F-4D97-AF65-F5344CB8AC3E}">
        <p14:creationId xmlns:p14="http://schemas.microsoft.com/office/powerpoint/2010/main" val="3858210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817835"/>
            <a:ext cx="8229600" cy="1143000"/>
          </a:xfrm>
        </p:spPr>
        <p:txBody>
          <a:bodyPr/>
          <a:lstStyle/>
          <a:p>
            <a:r>
              <a:rPr lang="cs-CZ" dirty="0" smtClean="0"/>
              <a:t>Zdroj iontů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143397"/>
            <a:ext cx="8229600" cy="4525963"/>
          </a:xfrm>
        </p:spPr>
        <p:txBody>
          <a:bodyPr/>
          <a:lstStyle/>
          <a:p>
            <a:r>
              <a:rPr lang="cs-CZ" dirty="0"/>
              <a:t>Elektronová ionizace (EI</a:t>
            </a:r>
            <a:r>
              <a:rPr lang="cs-CZ" dirty="0" smtClean="0"/>
              <a:t>)</a:t>
            </a:r>
          </a:p>
          <a:p>
            <a:r>
              <a:rPr lang="cs-CZ" dirty="0"/>
              <a:t>Chemická ionizace (CI</a:t>
            </a:r>
            <a:r>
              <a:rPr lang="cs-CZ" dirty="0" smtClean="0"/>
              <a:t>)</a:t>
            </a:r>
          </a:p>
          <a:p>
            <a:r>
              <a:rPr lang="cs-CZ" dirty="0" err="1"/>
              <a:t>Elektrosprejová</a:t>
            </a:r>
            <a:r>
              <a:rPr lang="cs-CZ" dirty="0"/>
              <a:t> ionizace (ESI</a:t>
            </a:r>
            <a:r>
              <a:rPr lang="cs-CZ" dirty="0" smtClean="0"/>
              <a:t>)</a:t>
            </a:r>
          </a:p>
          <a:p>
            <a:r>
              <a:rPr lang="es-ES" dirty="0"/>
              <a:t>Matricí asistovaná LASERová desorpce (MALDI</a:t>
            </a:r>
            <a:r>
              <a:rPr lang="es-ES" dirty="0" smtClean="0"/>
              <a:t>)</a:t>
            </a:r>
            <a:endParaRPr lang="cs-CZ" dirty="0" smtClean="0"/>
          </a:p>
          <a:p>
            <a:r>
              <a:rPr lang="cs-CZ" dirty="0" smtClean="0"/>
              <a:t>Ionizace indukčně </a:t>
            </a:r>
            <a:r>
              <a:rPr lang="cs-CZ" dirty="0"/>
              <a:t>vázanou plazmou (ICP)</a:t>
            </a:r>
          </a:p>
        </p:txBody>
      </p:sp>
      <p:pic>
        <p:nvPicPr>
          <p:cNvPr id="2054" name="Picture 6" descr="http://images.all-free-download.com/images/graphiclarge/cooking_pot_clip_art_1370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665094"/>
            <a:ext cx="3944703" cy="5356226"/>
          </a:xfrm>
          <a:prstGeom prst="rect">
            <a:avLst/>
          </a:prstGeom>
          <a:ln w="12700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39639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\mathbf{F}=m\mathbf{a}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5901" y="2744399"/>
            <a:ext cx="830506" cy="1786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\mathbf{F} = q \mathbf{v} \times \mathbf{B}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5901" y="1415338"/>
            <a:ext cx="1227705" cy="2296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F = |q| v B \sin \alpha\,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5901" y="1801193"/>
            <a:ext cx="1576758" cy="2551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F = |q| v B\,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5901" y="2165653"/>
            <a:ext cx="1119378" cy="2934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" name="Přímá spojnice se šipkou 6"/>
          <p:cNvCxnSpPr/>
          <p:nvPr/>
        </p:nvCxnSpPr>
        <p:spPr>
          <a:xfrm>
            <a:off x="4616627" y="3441078"/>
            <a:ext cx="154688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se šipkou 8"/>
          <p:cNvCxnSpPr/>
          <p:nvPr/>
        </p:nvCxnSpPr>
        <p:spPr>
          <a:xfrm flipV="1">
            <a:off x="4616627" y="1468974"/>
            <a:ext cx="0" cy="127542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1" name="Ovál 10"/>
          <p:cNvSpPr/>
          <p:nvPr/>
        </p:nvSpPr>
        <p:spPr>
          <a:xfrm>
            <a:off x="4445230" y="3259377"/>
            <a:ext cx="342794" cy="36340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7" name="Přímá spojnice se šipkou 16"/>
          <p:cNvCxnSpPr/>
          <p:nvPr/>
        </p:nvCxnSpPr>
        <p:spPr>
          <a:xfrm flipV="1">
            <a:off x="5062255" y="1468973"/>
            <a:ext cx="0" cy="127542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8" name="Přímá spojnice se šipkou 17"/>
          <p:cNvCxnSpPr/>
          <p:nvPr/>
        </p:nvCxnSpPr>
        <p:spPr>
          <a:xfrm flipV="1">
            <a:off x="5517221" y="1468974"/>
            <a:ext cx="0" cy="127542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9" name="Přímá spojnice se šipkou 18"/>
          <p:cNvCxnSpPr/>
          <p:nvPr/>
        </p:nvCxnSpPr>
        <p:spPr>
          <a:xfrm flipV="1">
            <a:off x="5962849" y="1468973"/>
            <a:ext cx="0" cy="127542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0" name="Přímá spojnice se šipkou 19"/>
          <p:cNvCxnSpPr/>
          <p:nvPr/>
        </p:nvCxnSpPr>
        <p:spPr>
          <a:xfrm flipV="1">
            <a:off x="6436493" y="1468971"/>
            <a:ext cx="0" cy="127542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1" name="Přímá spojnice se šipkou 20"/>
          <p:cNvCxnSpPr/>
          <p:nvPr/>
        </p:nvCxnSpPr>
        <p:spPr>
          <a:xfrm flipV="1">
            <a:off x="6882121" y="1468970"/>
            <a:ext cx="0" cy="127542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2" name="Přímá spojnice se šipkou 21"/>
          <p:cNvCxnSpPr/>
          <p:nvPr/>
        </p:nvCxnSpPr>
        <p:spPr>
          <a:xfrm flipV="1">
            <a:off x="7337087" y="1468971"/>
            <a:ext cx="0" cy="127542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3" name="Přímá spojnice se šipkou 22"/>
          <p:cNvCxnSpPr/>
          <p:nvPr/>
        </p:nvCxnSpPr>
        <p:spPr>
          <a:xfrm flipV="1">
            <a:off x="7782715" y="1468970"/>
            <a:ext cx="0" cy="127542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4" name="Přímá spojnice se šipkou 23"/>
          <p:cNvCxnSpPr/>
          <p:nvPr/>
        </p:nvCxnSpPr>
        <p:spPr>
          <a:xfrm flipV="1">
            <a:off x="4628120" y="4116324"/>
            <a:ext cx="0" cy="127542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5" name="Přímá spojnice se šipkou 24"/>
          <p:cNvCxnSpPr/>
          <p:nvPr/>
        </p:nvCxnSpPr>
        <p:spPr>
          <a:xfrm flipV="1">
            <a:off x="5073748" y="4116323"/>
            <a:ext cx="0" cy="127542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6" name="Přímá spojnice se šipkou 25"/>
          <p:cNvCxnSpPr/>
          <p:nvPr/>
        </p:nvCxnSpPr>
        <p:spPr>
          <a:xfrm flipV="1">
            <a:off x="5528714" y="4116324"/>
            <a:ext cx="0" cy="127542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7" name="Přímá spojnice se šipkou 26"/>
          <p:cNvCxnSpPr/>
          <p:nvPr/>
        </p:nvCxnSpPr>
        <p:spPr>
          <a:xfrm flipV="1">
            <a:off x="5974342" y="4116323"/>
            <a:ext cx="0" cy="127542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8" name="Přímá spojnice se šipkou 27"/>
          <p:cNvCxnSpPr/>
          <p:nvPr/>
        </p:nvCxnSpPr>
        <p:spPr>
          <a:xfrm flipV="1">
            <a:off x="6447986" y="4116322"/>
            <a:ext cx="0" cy="127542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9" name="Přímá spojnice se šipkou 28"/>
          <p:cNvCxnSpPr/>
          <p:nvPr/>
        </p:nvCxnSpPr>
        <p:spPr>
          <a:xfrm flipV="1">
            <a:off x="6893614" y="4116320"/>
            <a:ext cx="0" cy="127542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0" name="Přímá spojnice se šipkou 29"/>
          <p:cNvCxnSpPr/>
          <p:nvPr/>
        </p:nvCxnSpPr>
        <p:spPr>
          <a:xfrm flipV="1">
            <a:off x="7348580" y="4116322"/>
            <a:ext cx="0" cy="127542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1" name="Přímá spojnice se šipkou 30"/>
          <p:cNvCxnSpPr/>
          <p:nvPr/>
        </p:nvCxnSpPr>
        <p:spPr>
          <a:xfrm flipV="1">
            <a:off x="7794208" y="4116320"/>
            <a:ext cx="0" cy="127542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3" name="Přímá spojnice se šipkou 12"/>
          <p:cNvCxnSpPr/>
          <p:nvPr/>
        </p:nvCxnSpPr>
        <p:spPr>
          <a:xfrm flipH="1">
            <a:off x="3524707" y="3441078"/>
            <a:ext cx="1091920" cy="131295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14" name="TextovéPole 13"/>
          <p:cNvSpPr txBox="1"/>
          <p:nvPr/>
        </p:nvSpPr>
        <p:spPr>
          <a:xfrm>
            <a:off x="3777480" y="3779748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/>
              <a:t>F</a:t>
            </a:r>
          </a:p>
        </p:txBody>
      </p:sp>
      <p:sp>
        <p:nvSpPr>
          <p:cNvPr id="15" name="TextovéPole 14"/>
          <p:cNvSpPr txBox="1"/>
          <p:nvPr/>
        </p:nvSpPr>
        <p:spPr>
          <a:xfrm>
            <a:off x="7969688" y="1918270"/>
            <a:ext cx="3145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B</a:t>
            </a:r>
            <a:endParaRPr lang="cs-CZ" b="1" dirty="0"/>
          </a:p>
        </p:txBody>
      </p:sp>
      <p:sp>
        <p:nvSpPr>
          <p:cNvPr id="36" name="TextovéPole 35"/>
          <p:cNvSpPr txBox="1"/>
          <p:nvPr/>
        </p:nvSpPr>
        <p:spPr>
          <a:xfrm>
            <a:off x="7983379" y="4506653"/>
            <a:ext cx="3145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B</a:t>
            </a:r>
            <a:endParaRPr lang="cs-CZ" b="1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5334710" y="3059668"/>
            <a:ext cx="293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/>
              <a:t>v</a:t>
            </a:r>
          </a:p>
        </p:txBody>
      </p:sp>
    </p:spTree>
    <p:extLst>
      <p:ext uri="{BB962C8B-B14F-4D97-AF65-F5344CB8AC3E}">
        <p14:creationId xmlns:p14="http://schemas.microsoft.com/office/powerpoint/2010/main" val="4210696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\mathbf{F}=m\mathbf{a}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5901" y="2744399"/>
            <a:ext cx="830506" cy="1786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\mathbf{F} = q \mathbf{v} \times \mathbf{B}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5901" y="1415338"/>
            <a:ext cx="1227705" cy="2296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F = |q| v B \sin \alpha\,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5901" y="1801193"/>
            <a:ext cx="1576758" cy="2551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F = |q| v B\,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5901" y="2165653"/>
            <a:ext cx="1119378" cy="2934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" name="Přímá spojnice se šipkou 6"/>
          <p:cNvCxnSpPr/>
          <p:nvPr/>
        </p:nvCxnSpPr>
        <p:spPr>
          <a:xfrm>
            <a:off x="4616627" y="3441078"/>
            <a:ext cx="154688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se šipkou 8"/>
          <p:cNvCxnSpPr/>
          <p:nvPr/>
        </p:nvCxnSpPr>
        <p:spPr>
          <a:xfrm flipV="1">
            <a:off x="4616627" y="1468974"/>
            <a:ext cx="0" cy="127542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1" name="Ovál 10"/>
          <p:cNvSpPr/>
          <p:nvPr/>
        </p:nvSpPr>
        <p:spPr>
          <a:xfrm>
            <a:off x="4445230" y="3259377"/>
            <a:ext cx="342794" cy="36340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7" name="Přímá spojnice se šipkou 16"/>
          <p:cNvCxnSpPr/>
          <p:nvPr/>
        </p:nvCxnSpPr>
        <p:spPr>
          <a:xfrm flipV="1">
            <a:off x="5062255" y="1468973"/>
            <a:ext cx="0" cy="127542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8" name="Přímá spojnice se šipkou 17"/>
          <p:cNvCxnSpPr/>
          <p:nvPr/>
        </p:nvCxnSpPr>
        <p:spPr>
          <a:xfrm flipV="1">
            <a:off x="5517221" y="1468974"/>
            <a:ext cx="0" cy="127542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9" name="Přímá spojnice se šipkou 18"/>
          <p:cNvCxnSpPr/>
          <p:nvPr/>
        </p:nvCxnSpPr>
        <p:spPr>
          <a:xfrm flipV="1">
            <a:off x="5962849" y="1468973"/>
            <a:ext cx="0" cy="127542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0" name="Přímá spojnice se šipkou 19"/>
          <p:cNvCxnSpPr/>
          <p:nvPr/>
        </p:nvCxnSpPr>
        <p:spPr>
          <a:xfrm flipV="1">
            <a:off x="6436493" y="1468971"/>
            <a:ext cx="0" cy="127542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1" name="Přímá spojnice se šipkou 20"/>
          <p:cNvCxnSpPr/>
          <p:nvPr/>
        </p:nvCxnSpPr>
        <p:spPr>
          <a:xfrm flipV="1">
            <a:off x="6882121" y="1468970"/>
            <a:ext cx="0" cy="127542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2" name="Přímá spojnice se šipkou 21"/>
          <p:cNvCxnSpPr/>
          <p:nvPr/>
        </p:nvCxnSpPr>
        <p:spPr>
          <a:xfrm flipV="1">
            <a:off x="7337087" y="1468971"/>
            <a:ext cx="0" cy="127542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3" name="Přímá spojnice se šipkou 22"/>
          <p:cNvCxnSpPr/>
          <p:nvPr/>
        </p:nvCxnSpPr>
        <p:spPr>
          <a:xfrm flipV="1">
            <a:off x="7782715" y="1468970"/>
            <a:ext cx="0" cy="127542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4" name="Přímá spojnice se šipkou 23"/>
          <p:cNvCxnSpPr/>
          <p:nvPr/>
        </p:nvCxnSpPr>
        <p:spPr>
          <a:xfrm flipV="1">
            <a:off x="4628120" y="4116324"/>
            <a:ext cx="0" cy="127542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5" name="Přímá spojnice se šipkou 24"/>
          <p:cNvCxnSpPr/>
          <p:nvPr/>
        </p:nvCxnSpPr>
        <p:spPr>
          <a:xfrm flipV="1">
            <a:off x="5073748" y="4116323"/>
            <a:ext cx="0" cy="127542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6" name="Přímá spojnice se šipkou 25"/>
          <p:cNvCxnSpPr/>
          <p:nvPr/>
        </p:nvCxnSpPr>
        <p:spPr>
          <a:xfrm flipV="1">
            <a:off x="5528714" y="4116324"/>
            <a:ext cx="0" cy="127542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7" name="Přímá spojnice se šipkou 26"/>
          <p:cNvCxnSpPr/>
          <p:nvPr/>
        </p:nvCxnSpPr>
        <p:spPr>
          <a:xfrm flipV="1">
            <a:off x="5974342" y="4116323"/>
            <a:ext cx="0" cy="127542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8" name="Přímá spojnice se šipkou 27"/>
          <p:cNvCxnSpPr/>
          <p:nvPr/>
        </p:nvCxnSpPr>
        <p:spPr>
          <a:xfrm flipV="1">
            <a:off x="6447986" y="4116322"/>
            <a:ext cx="0" cy="127542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9" name="Přímá spojnice se šipkou 28"/>
          <p:cNvCxnSpPr/>
          <p:nvPr/>
        </p:nvCxnSpPr>
        <p:spPr>
          <a:xfrm flipV="1">
            <a:off x="6893614" y="4116320"/>
            <a:ext cx="0" cy="127542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0" name="Přímá spojnice se šipkou 29"/>
          <p:cNvCxnSpPr/>
          <p:nvPr/>
        </p:nvCxnSpPr>
        <p:spPr>
          <a:xfrm flipV="1">
            <a:off x="7348580" y="4116322"/>
            <a:ext cx="0" cy="127542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1" name="Přímá spojnice se šipkou 30"/>
          <p:cNvCxnSpPr/>
          <p:nvPr/>
        </p:nvCxnSpPr>
        <p:spPr>
          <a:xfrm flipV="1">
            <a:off x="7794208" y="4116320"/>
            <a:ext cx="0" cy="127542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3" name="Přímá spojnice se šipkou 12"/>
          <p:cNvCxnSpPr/>
          <p:nvPr/>
        </p:nvCxnSpPr>
        <p:spPr>
          <a:xfrm flipH="1">
            <a:off x="3524707" y="3441078"/>
            <a:ext cx="1091920" cy="131295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14" name="TextovéPole 13"/>
          <p:cNvSpPr txBox="1"/>
          <p:nvPr/>
        </p:nvSpPr>
        <p:spPr>
          <a:xfrm>
            <a:off x="3777480" y="3779748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/>
              <a:t>F</a:t>
            </a:r>
          </a:p>
        </p:txBody>
      </p:sp>
      <p:sp>
        <p:nvSpPr>
          <p:cNvPr id="15" name="TextovéPole 14"/>
          <p:cNvSpPr txBox="1"/>
          <p:nvPr/>
        </p:nvSpPr>
        <p:spPr>
          <a:xfrm>
            <a:off x="7969688" y="1918270"/>
            <a:ext cx="3145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B</a:t>
            </a:r>
            <a:endParaRPr lang="cs-CZ" b="1" dirty="0"/>
          </a:p>
        </p:txBody>
      </p:sp>
      <p:sp>
        <p:nvSpPr>
          <p:cNvPr id="36" name="TextovéPole 35"/>
          <p:cNvSpPr txBox="1"/>
          <p:nvPr/>
        </p:nvSpPr>
        <p:spPr>
          <a:xfrm>
            <a:off x="7983379" y="4506653"/>
            <a:ext cx="3145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B</a:t>
            </a:r>
            <a:endParaRPr lang="cs-CZ" b="1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5334710" y="3059668"/>
            <a:ext cx="293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/>
              <a:t>v</a:t>
            </a:r>
          </a:p>
        </p:txBody>
      </p:sp>
      <p:pic>
        <p:nvPicPr>
          <p:cNvPr id="3074" name="Picture 2" descr="http://www.usu.edu/coreacademy/Materials/ClipArt/sorting.gi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1674" y="1055954"/>
            <a:ext cx="5612892" cy="4746092"/>
          </a:xfrm>
          <a:prstGeom prst="rect">
            <a:avLst/>
          </a:prstGeom>
          <a:ln w="12700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87258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Přímá spojnice 9"/>
          <p:cNvCxnSpPr/>
          <p:nvPr/>
        </p:nvCxnSpPr>
        <p:spPr>
          <a:xfrm>
            <a:off x="6453702" y="692696"/>
            <a:ext cx="0" cy="547260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2" name="Volný tvar 11"/>
          <p:cNvSpPr/>
          <p:nvPr/>
        </p:nvSpPr>
        <p:spPr>
          <a:xfrm>
            <a:off x="1219200" y="3448050"/>
            <a:ext cx="5238750" cy="1428750"/>
          </a:xfrm>
          <a:custGeom>
            <a:avLst/>
            <a:gdLst>
              <a:gd name="connsiteX0" fmla="*/ 0 w 5238750"/>
              <a:gd name="connsiteY0" fmla="*/ 0 h 1428750"/>
              <a:gd name="connsiteX1" fmla="*/ 2857500 w 5238750"/>
              <a:gd name="connsiteY1" fmla="*/ 476250 h 1428750"/>
              <a:gd name="connsiteX2" fmla="*/ 5238750 w 5238750"/>
              <a:gd name="connsiteY2" fmla="*/ 1428750 h 1428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238750" h="1428750">
                <a:moveTo>
                  <a:pt x="0" y="0"/>
                </a:moveTo>
                <a:cubicBezTo>
                  <a:pt x="992187" y="119062"/>
                  <a:pt x="1984375" y="238125"/>
                  <a:pt x="2857500" y="476250"/>
                </a:cubicBezTo>
                <a:cubicBezTo>
                  <a:pt x="3730625" y="714375"/>
                  <a:pt x="4845050" y="1336675"/>
                  <a:pt x="5238750" y="1428750"/>
                </a:cubicBezTo>
              </a:path>
            </a:pathLst>
          </a:cu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Volný tvar 12"/>
          <p:cNvSpPr/>
          <p:nvPr/>
        </p:nvSpPr>
        <p:spPr>
          <a:xfrm>
            <a:off x="1219200" y="1543050"/>
            <a:ext cx="5219700" cy="1885950"/>
          </a:xfrm>
          <a:custGeom>
            <a:avLst/>
            <a:gdLst>
              <a:gd name="connsiteX0" fmla="*/ 0 w 5219700"/>
              <a:gd name="connsiteY0" fmla="*/ 1885950 h 1885950"/>
              <a:gd name="connsiteX1" fmla="*/ 3067050 w 5219700"/>
              <a:gd name="connsiteY1" fmla="*/ 1162050 h 1885950"/>
              <a:gd name="connsiteX2" fmla="*/ 5219700 w 5219700"/>
              <a:gd name="connsiteY2" fmla="*/ 0 h 1885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219700" h="1885950">
                <a:moveTo>
                  <a:pt x="0" y="1885950"/>
                </a:moveTo>
                <a:cubicBezTo>
                  <a:pt x="1098550" y="1681162"/>
                  <a:pt x="2197100" y="1476375"/>
                  <a:pt x="3067050" y="1162050"/>
                </a:cubicBezTo>
                <a:cubicBezTo>
                  <a:pt x="3937000" y="847725"/>
                  <a:pt x="4816475" y="158750"/>
                  <a:pt x="5219700" y="0"/>
                </a:cubicBezTo>
              </a:path>
            </a:pathLst>
          </a:cu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Volný tvar 15"/>
          <p:cNvSpPr/>
          <p:nvPr/>
        </p:nvSpPr>
        <p:spPr>
          <a:xfrm>
            <a:off x="1219200" y="2266950"/>
            <a:ext cx="5219700" cy="1162050"/>
          </a:xfrm>
          <a:custGeom>
            <a:avLst/>
            <a:gdLst>
              <a:gd name="connsiteX0" fmla="*/ 0 w 5219700"/>
              <a:gd name="connsiteY0" fmla="*/ 1162050 h 1162050"/>
              <a:gd name="connsiteX1" fmla="*/ 3238500 w 5219700"/>
              <a:gd name="connsiteY1" fmla="*/ 838200 h 1162050"/>
              <a:gd name="connsiteX2" fmla="*/ 5219700 w 5219700"/>
              <a:gd name="connsiteY2" fmla="*/ 0 h 1162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219700" h="1162050">
                <a:moveTo>
                  <a:pt x="0" y="1162050"/>
                </a:moveTo>
                <a:cubicBezTo>
                  <a:pt x="1184275" y="1096962"/>
                  <a:pt x="2368550" y="1031875"/>
                  <a:pt x="3238500" y="838200"/>
                </a:cubicBezTo>
                <a:cubicBezTo>
                  <a:pt x="4108450" y="644525"/>
                  <a:pt x="4664075" y="322262"/>
                  <a:pt x="5219700" y="0"/>
                </a:cubicBezTo>
              </a:path>
            </a:pathLst>
          </a:cu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vál 4"/>
          <p:cNvSpPr/>
          <p:nvPr/>
        </p:nvSpPr>
        <p:spPr>
          <a:xfrm>
            <a:off x="1043608" y="3259377"/>
            <a:ext cx="342794" cy="36340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TextovéPole 17"/>
          <p:cNvSpPr txBox="1"/>
          <p:nvPr/>
        </p:nvSpPr>
        <p:spPr>
          <a:xfrm>
            <a:off x="6516216" y="836712"/>
            <a:ext cx="5501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m/z</a:t>
            </a:r>
            <a:endParaRPr lang="cs-CZ" dirty="0"/>
          </a:p>
        </p:txBody>
      </p:sp>
      <p:sp>
        <p:nvSpPr>
          <p:cNvPr id="19" name="Šipka doprava 18"/>
          <p:cNvSpPr/>
          <p:nvPr/>
        </p:nvSpPr>
        <p:spPr>
          <a:xfrm>
            <a:off x="6791291" y="2595947"/>
            <a:ext cx="1525125" cy="166610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 smtClean="0"/>
              <a:t>Výstup</a:t>
            </a:r>
            <a:endParaRPr lang="cs-CZ" b="1" dirty="0"/>
          </a:p>
        </p:txBody>
      </p:sp>
      <p:sp>
        <p:nvSpPr>
          <p:cNvPr id="20" name="TextovéPole 19"/>
          <p:cNvSpPr txBox="1"/>
          <p:nvPr/>
        </p:nvSpPr>
        <p:spPr>
          <a:xfrm>
            <a:off x="5745636" y="692696"/>
            <a:ext cx="46519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4400" b="1" dirty="0" smtClean="0"/>
              <a:t>+</a:t>
            </a:r>
            <a:endParaRPr lang="cs-CZ" b="1" dirty="0"/>
          </a:p>
        </p:txBody>
      </p:sp>
      <p:sp>
        <p:nvSpPr>
          <p:cNvPr id="22" name="TextovéPole 21"/>
          <p:cNvSpPr txBox="1"/>
          <p:nvPr/>
        </p:nvSpPr>
        <p:spPr>
          <a:xfrm>
            <a:off x="5798386" y="5383709"/>
            <a:ext cx="35779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cs-CZ" sz="4400" b="1" dirty="0"/>
              <a:t>-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55556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Přímá spojnice 9"/>
          <p:cNvCxnSpPr/>
          <p:nvPr/>
        </p:nvCxnSpPr>
        <p:spPr>
          <a:xfrm>
            <a:off x="6453702" y="692696"/>
            <a:ext cx="0" cy="547260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2" name="Volný tvar 11"/>
          <p:cNvSpPr/>
          <p:nvPr/>
        </p:nvSpPr>
        <p:spPr>
          <a:xfrm>
            <a:off x="1219200" y="3448050"/>
            <a:ext cx="5238750" cy="1428750"/>
          </a:xfrm>
          <a:custGeom>
            <a:avLst/>
            <a:gdLst>
              <a:gd name="connsiteX0" fmla="*/ 0 w 5238750"/>
              <a:gd name="connsiteY0" fmla="*/ 0 h 1428750"/>
              <a:gd name="connsiteX1" fmla="*/ 2857500 w 5238750"/>
              <a:gd name="connsiteY1" fmla="*/ 476250 h 1428750"/>
              <a:gd name="connsiteX2" fmla="*/ 5238750 w 5238750"/>
              <a:gd name="connsiteY2" fmla="*/ 1428750 h 1428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238750" h="1428750">
                <a:moveTo>
                  <a:pt x="0" y="0"/>
                </a:moveTo>
                <a:cubicBezTo>
                  <a:pt x="992187" y="119062"/>
                  <a:pt x="1984375" y="238125"/>
                  <a:pt x="2857500" y="476250"/>
                </a:cubicBezTo>
                <a:cubicBezTo>
                  <a:pt x="3730625" y="714375"/>
                  <a:pt x="4845050" y="1336675"/>
                  <a:pt x="5238750" y="1428750"/>
                </a:cubicBezTo>
              </a:path>
            </a:pathLst>
          </a:cu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Volný tvar 12"/>
          <p:cNvSpPr/>
          <p:nvPr/>
        </p:nvSpPr>
        <p:spPr>
          <a:xfrm>
            <a:off x="1219200" y="1543050"/>
            <a:ext cx="5219700" cy="1885950"/>
          </a:xfrm>
          <a:custGeom>
            <a:avLst/>
            <a:gdLst>
              <a:gd name="connsiteX0" fmla="*/ 0 w 5219700"/>
              <a:gd name="connsiteY0" fmla="*/ 1885950 h 1885950"/>
              <a:gd name="connsiteX1" fmla="*/ 3067050 w 5219700"/>
              <a:gd name="connsiteY1" fmla="*/ 1162050 h 1885950"/>
              <a:gd name="connsiteX2" fmla="*/ 5219700 w 5219700"/>
              <a:gd name="connsiteY2" fmla="*/ 0 h 1885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219700" h="1885950">
                <a:moveTo>
                  <a:pt x="0" y="1885950"/>
                </a:moveTo>
                <a:cubicBezTo>
                  <a:pt x="1098550" y="1681162"/>
                  <a:pt x="2197100" y="1476375"/>
                  <a:pt x="3067050" y="1162050"/>
                </a:cubicBezTo>
                <a:cubicBezTo>
                  <a:pt x="3937000" y="847725"/>
                  <a:pt x="4816475" y="158750"/>
                  <a:pt x="5219700" y="0"/>
                </a:cubicBezTo>
              </a:path>
            </a:pathLst>
          </a:cu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Volný tvar 15"/>
          <p:cNvSpPr/>
          <p:nvPr/>
        </p:nvSpPr>
        <p:spPr>
          <a:xfrm>
            <a:off x="1219200" y="2266950"/>
            <a:ext cx="5219700" cy="1162050"/>
          </a:xfrm>
          <a:custGeom>
            <a:avLst/>
            <a:gdLst>
              <a:gd name="connsiteX0" fmla="*/ 0 w 5219700"/>
              <a:gd name="connsiteY0" fmla="*/ 1162050 h 1162050"/>
              <a:gd name="connsiteX1" fmla="*/ 3238500 w 5219700"/>
              <a:gd name="connsiteY1" fmla="*/ 838200 h 1162050"/>
              <a:gd name="connsiteX2" fmla="*/ 5219700 w 5219700"/>
              <a:gd name="connsiteY2" fmla="*/ 0 h 1162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219700" h="1162050">
                <a:moveTo>
                  <a:pt x="0" y="1162050"/>
                </a:moveTo>
                <a:cubicBezTo>
                  <a:pt x="1184275" y="1096962"/>
                  <a:pt x="2368550" y="1031875"/>
                  <a:pt x="3238500" y="838200"/>
                </a:cubicBezTo>
                <a:cubicBezTo>
                  <a:pt x="4108450" y="644525"/>
                  <a:pt x="4664075" y="322262"/>
                  <a:pt x="5219700" y="0"/>
                </a:cubicBezTo>
              </a:path>
            </a:pathLst>
          </a:cu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vál 4"/>
          <p:cNvSpPr/>
          <p:nvPr/>
        </p:nvSpPr>
        <p:spPr>
          <a:xfrm>
            <a:off x="1043608" y="3259377"/>
            <a:ext cx="342794" cy="36340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TextovéPole 17"/>
          <p:cNvSpPr txBox="1"/>
          <p:nvPr/>
        </p:nvSpPr>
        <p:spPr>
          <a:xfrm>
            <a:off x="6516216" y="836712"/>
            <a:ext cx="5501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m/z</a:t>
            </a:r>
            <a:endParaRPr lang="cs-CZ" dirty="0"/>
          </a:p>
        </p:txBody>
      </p:sp>
      <p:sp>
        <p:nvSpPr>
          <p:cNvPr id="19" name="Šipka doprava 18"/>
          <p:cNvSpPr/>
          <p:nvPr/>
        </p:nvSpPr>
        <p:spPr>
          <a:xfrm>
            <a:off x="6791291" y="2595947"/>
            <a:ext cx="1525125" cy="166610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 smtClean="0"/>
              <a:t>Výstup</a:t>
            </a:r>
            <a:endParaRPr lang="cs-CZ" b="1" dirty="0"/>
          </a:p>
        </p:txBody>
      </p:sp>
      <p:sp>
        <p:nvSpPr>
          <p:cNvPr id="20" name="TextovéPole 19"/>
          <p:cNvSpPr txBox="1"/>
          <p:nvPr/>
        </p:nvSpPr>
        <p:spPr>
          <a:xfrm>
            <a:off x="5745636" y="692696"/>
            <a:ext cx="46519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4400" b="1" dirty="0" smtClean="0"/>
              <a:t>+</a:t>
            </a:r>
            <a:endParaRPr lang="cs-CZ" b="1" dirty="0"/>
          </a:p>
        </p:txBody>
      </p:sp>
      <p:sp>
        <p:nvSpPr>
          <p:cNvPr id="22" name="TextovéPole 21"/>
          <p:cNvSpPr txBox="1"/>
          <p:nvPr/>
        </p:nvSpPr>
        <p:spPr>
          <a:xfrm>
            <a:off x="5798386" y="5383709"/>
            <a:ext cx="35779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cs-CZ" sz="4400" b="1" dirty="0"/>
              <a:t>-</a:t>
            </a:r>
            <a:endParaRPr lang="cs-CZ" b="1" dirty="0"/>
          </a:p>
        </p:txBody>
      </p:sp>
      <p:pic>
        <p:nvPicPr>
          <p:cNvPr id="5122" name="Picture 2" descr="http://assets.handipoints.com/stamps/happy/entertainment/tv_ink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7863" y="891737"/>
            <a:ext cx="3768353" cy="4876692"/>
          </a:xfrm>
          <a:prstGeom prst="rect">
            <a:avLst/>
          </a:prstGeom>
          <a:ln w="12700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88492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http://static.ddmcdn.com/gif/mass-spectrometry-experimen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0884" y="567988"/>
            <a:ext cx="5741436" cy="54133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6660232" y="6228020"/>
            <a:ext cx="21074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HowStuffWorks.com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20906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</TotalTime>
  <Words>106</Words>
  <Application>Microsoft Office PowerPoint</Application>
  <PresentationFormat>Předvádění na obrazovce (4:3)</PresentationFormat>
  <Paragraphs>45</Paragraphs>
  <Slides>15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Motiv systému Office</vt:lpstr>
      <vt:lpstr>MS</vt:lpstr>
      <vt:lpstr>Prezentace aplikace PowerPoint</vt:lpstr>
      <vt:lpstr>Zdroj iontů</vt:lpstr>
      <vt:lpstr>Zdroj iontů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NMR</vt:lpstr>
      <vt:lpstr>Prezentace aplikace PowerPoint</vt:lpstr>
      <vt:lpstr>Prezentace aplikace PowerPoint</vt:lpstr>
      <vt:lpstr>Prezentace aplikace PowerPoint</vt:lpstr>
      <vt:lpstr>Děkuji za pozornost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MS</dc:title>
  <dc:creator>Robin Kryštůfek</dc:creator>
  <cp:lastModifiedBy>Robin Kryštůfek</cp:lastModifiedBy>
  <cp:revision>9</cp:revision>
  <dcterms:created xsi:type="dcterms:W3CDTF">2013-10-21T18:48:51Z</dcterms:created>
  <dcterms:modified xsi:type="dcterms:W3CDTF">2013-10-21T20:25:51Z</dcterms:modified>
</cp:coreProperties>
</file>