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0" r:id="rId4"/>
    <p:sldId id="264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51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7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79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0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1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7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A0E1-F671-4CB1-B52D-2F1988A04701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1522-6331-4056-A6A1-C4098AC8B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gram.cz/role-medii-v-modernich-dejinach/cim-se-lisi-postaveni-cloveka-v-tradicni-a-moderni-spolecnosti-2" TargetMode="External"/><Relationship Id="rId2" Type="http://schemas.openxmlformats.org/officeDocument/2006/relationships/hyperlink" Target="http://mediagram.cz/role-medii-v-modernich-dejinach/jak-spolecnost-komunikoval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budete dělat?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Psát, psát a psát…</a:t>
            </a:r>
          </a:p>
          <a:p>
            <a:r>
              <a:rPr lang="cs-CZ" dirty="0" smtClean="0"/>
              <a:t>Sledovat některá média, pokoušet se proniknout „za  kulisy“; ptát se, pochybovat, kritizovat </a:t>
            </a:r>
          </a:p>
          <a:p>
            <a:r>
              <a:rPr lang="cs-CZ" dirty="0" smtClean="0"/>
              <a:t>Dvakrát vydáte časopis (jednou za pololetí) </a:t>
            </a:r>
          </a:p>
          <a:p>
            <a:r>
              <a:rPr lang="cs-CZ" dirty="0" smtClean="0"/>
              <a:t>Budete mít možnost setkat se s několika lidmi „z branže“ (případně si je pozvat)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48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zprávy vybírají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neočekávanější událost, tím lépe</a:t>
            </a:r>
          </a:p>
          <a:p>
            <a:r>
              <a:rPr lang="cs-CZ" dirty="0" smtClean="0"/>
              <a:t>Co možná jednoznačná a jasná informace</a:t>
            </a:r>
          </a:p>
          <a:p>
            <a:r>
              <a:rPr lang="cs-CZ" dirty="0" smtClean="0"/>
              <a:t>Zpráva snadno pochopitelná publiku nebo odpovídající jeho očekávání </a:t>
            </a:r>
          </a:p>
          <a:p>
            <a:r>
              <a:rPr lang="cs-CZ" dirty="0" smtClean="0"/>
              <a:t>Opakovaná informace (</a:t>
            </a:r>
            <a:r>
              <a:rPr lang="cs-CZ" dirty="0" err="1" smtClean="0"/>
              <a:t>seriálovost</a:t>
            </a:r>
            <a:r>
              <a:rPr lang="cs-CZ" dirty="0" smtClean="0"/>
              <a:t>; často umělé nastavování)</a:t>
            </a:r>
          </a:p>
          <a:p>
            <a:r>
              <a:rPr lang="cs-CZ" dirty="0" smtClean="0"/>
              <a:t>Zpráva o „elitních“ národech</a:t>
            </a:r>
          </a:p>
          <a:p>
            <a:r>
              <a:rPr lang="cs-CZ" dirty="0" smtClean="0"/>
              <a:t>Zpráva vztahující se k „elitním“ osobám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36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Zpravodajské hodnoty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Význačnost</a:t>
            </a:r>
          </a:p>
          <a:p>
            <a:r>
              <a:rPr lang="cs-CZ" dirty="0" smtClean="0"/>
              <a:t>Personalizace</a:t>
            </a:r>
          </a:p>
          <a:p>
            <a:r>
              <a:rPr lang="cs-CZ" dirty="0" smtClean="0"/>
              <a:t>Negativita</a:t>
            </a:r>
          </a:p>
          <a:p>
            <a:r>
              <a:rPr lang="cs-CZ" dirty="0" smtClean="0"/>
              <a:t>Překvapení</a:t>
            </a:r>
          </a:p>
          <a:p>
            <a:r>
              <a:rPr lang="cs-CZ" dirty="0" smtClean="0"/>
              <a:t>Blízkost</a:t>
            </a:r>
          </a:p>
          <a:p>
            <a:r>
              <a:rPr lang="cs-CZ" dirty="0" smtClean="0"/>
              <a:t>Variace</a:t>
            </a:r>
          </a:p>
          <a:p>
            <a:r>
              <a:rPr lang="cs-CZ" dirty="0" err="1" smtClean="0"/>
              <a:t>Průběžnost</a:t>
            </a:r>
            <a:endParaRPr lang="cs-CZ" dirty="0" smtClean="0"/>
          </a:p>
          <a:p>
            <a:r>
              <a:rPr lang="cs-CZ" smtClean="0"/>
              <a:t>Následky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20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– základní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 zpovídaném člověku musíte vědět a znát absolutní maximum. </a:t>
            </a:r>
          </a:p>
          <a:p>
            <a:r>
              <a:rPr lang="cs-CZ" dirty="0" smtClean="0"/>
              <a:t>Nevědět je urážlivé.</a:t>
            </a:r>
          </a:p>
          <a:p>
            <a:r>
              <a:rPr lang="cs-CZ" dirty="0" smtClean="0"/>
              <a:t>Jen tak můžu jít do detailů. </a:t>
            </a:r>
          </a:p>
          <a:p>
            <a:r>
              <a:rPr lang="cs-CZ" dirty="0" smtClean="0"/>
              <a:t>Nespoléhat, že se doptám.</a:t>
            </a:r>
          </a:p>
          <a:p>
            <a:r>
              <a:rPr lang="cs-CZ" dirty="0" smtClean="0"/>
              <a:t>Problém – mám pocit, že všechno už řekl.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47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Neměl bych předem vědět, jakou odpověď chci slyšet. </a:t>
            </a:r>
          </a:p>
          <a:p>
            <a:r>
              <a:rPr lang="cs-CZ" dirty="0" smtClean="0"/>
              <a:t>Nešvar - problém sugestivních otázek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začátku klást několik nezávažných otázek pro navození atmosféry, zbavím zpovídaného nervozity. Nebo otázky snazší.</a:t>
            </a:r>
            <a:endParaRPr lang="cs-CZ" dirty="0" smtClean="0"/>
          </a:p>
          <a:p>
            <a:r>
              <a:rPr lang="cs-CZ" dirty="0" smtClean="0"/>
              <a:t>Má právo na otázku neodpovědět! (No comment je také odpověď.)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11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Základem dobrého rozhovoru je naslouchání. </a:t>
            </a:r>
          </a:p>
          <a:p>
            <a:r>
              <a:rPr lang="cs-CZ" dirty="0" smtClean="0"/>
              <a:t>Chtít se </a:t>
            </a:r>
            <a:r>
              <a:rPr lang="cs-CZ" dirty="0" smtClean="0"/>
              <a:t>něco dozvědět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Dávejte zájem najevo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Hlídejte, jestli tázaný opravdu odpovídá na otázky – umění stopnout.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7618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4. Nepůsobí dobře, když všechny otázky čtu z papíru (mít je s sebou samozřejmě můžu). </a:t>
            </a:r>
          </a:p>
          <a:p>
            <a:r>
              <a:rPr lang="cs-CZ" dirty="0" smtClean="0"/>
              <a:t>Otázky – alespoň na některých místech -  vycházejí z odpovědí!!! </a:t>
            </a:r>
          </a:p>
          <a:p>
            <a:r>
              <a:rPr lang="cs-CZ" dirty="0" smtClean="0"/>
              <a:t>Nenechávat spadnout odpovědi pod stůl! </a:t>
            </a:r>
            <a:endParaRPr lang="cs-CZ" dirty="0"/>
          </a:p>
          <a:p>
            <a:r>
              <a:rPr lang="cs-CZ" dirty="0" smtClean="0"/>
              <a:t>Nedělejte rozhovory po e-mailu (a sami se sebou). </a:t>
            </a:r>
          </a:p>
        </p:txBody>
      </p:sp>
    </p:spTree>
    <p:extLst>
      <p:ext uri="{BB962C8B-B14F-4D97-AF65-F5344CB8AC3E}">
        <p14:creationId xmlns:p14="http://schemas.microsoft.com/office/powerpoint/2010/main" val="292898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5. Rozhovor má určitou strukturu – vede odněkud někam. </a:t>
            </a:r>
          </a:p>
          <a:p>
            <a:r>
              <a:rPr lang="cs-CZ" dirty="0" smtClean="0"/>
              <a:t>Sledujete určitou dějovou linku. </a:t>
            </a:r>
          </a:p>
          <a:p>
            <a:r>
              <a:rPr lang="cs-CZ" dirty="0" smtClean="0"/>
              <a:t>I na malé ploše je možné otisknout smysluplný rozhovor, věnovat se třeba jedné otázce, kterou je možné rozvést a vyčerpat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Rozhovor by měl mít gradaci, ideálně směřovat k pointě. </a:t>
            </a:r>
            <a:endParaRPr lang="cs-CZ" dirty="0"/>
          </a:p>
          <a:p>
            <a:r>
              <a:rPr lang="cs-CZ" dirty="0" smtClean="0"/>
              <a:t>Střídat delší a kratší odpovědi (můžu proházet).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16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Nahrané odpovědi se upravují. </a:t>
            </a:r>
          </a:p>
          <a:p>
            <a:r>
              <a:rPr lang="cs-CZ" dirty="0" smtClean="0"/>
              <a:t>Pryč dáváme výplňová slova, ale také přeformulujeme některé věty. </a:t>
            </a:r>
          </a:p>
          <a:p>
            <a:r>
              <a:rPr lang="cs-CZ" dirty="0" smtClean="0"/>
              <a:t>Škrtáme ve vlastních otázkách. </a:t>
            </a:r>
          </a:p>
          <a:p>
            <a:r>
              <a:rPr lang="cs-CZ" dirty="0" smtClean="0"/>
              <a:t>Pokud si jen zapisujeme, píšeme si to podstatné. </a:t>
            </a:r>
          </a:p>
          <a:p>
            <a:r>
              <a:rPr lang="cs-CZ" dirty="0" smtClean="0"/>
              <a:t>Musíme zachytit dikci a styl zpovídaného.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79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 - 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Autorizace povinná není!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03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Rozhovory – typy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Klasický (čistý)</a:t>
            </a:r>
          </a:p>
          <a:p>
            <a:r>
              <a:rPr lang="cs-CZ" dirty="0" smtClean="0"/>
              <a:t>Zpracovaný</a:t>
            </a:r>
          </a:p>
          <a:p>
            <a:r>
              <a:rPr lang="cs-CZ" dirty="0" smtClean="0"/>
              <a:t>Monologický</a:t>
            </a:r>
          </a:p>
          <a:p>
            <a:r>
              <a:rPr lang="cs-CZ" dirty="0" smtClean="0"/>
              <a:t>Rozhovor realizovaný rozpravou</a:t>
            </a:r>
          </a:p>
          <a:p>
            <a:r>
              <a:rPr lang="cs-CZ" smtClean="0"/>
              <a:t>Reportážní rozhovor</a:t>
            </a:r>
          </a:p>
        </p:txBody>
      </p:sp>
    </p:spTree>
    <p:extLst>
      <p:ext uri="{BB962C8B-B14F-4D97-AF65-F5344CB8AC3E}">
        <p14:creationId xmlns:p14="http://schemas.microsoft.com/office/powerpoint/2010/main" val="260701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budete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Diskutovat o nejrůznějších tématech jako je novinářská etika, objektivita zpravodajství, situace na mediálním trhu, regulace médií, média a politika, autorské právo, stereotypy v médiích, propaganda, reklama, násilí v médiích, práce s obrazem, mluvená žurnalistika a nonverbální komunikace…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16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budete psát?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zprávu</a:t>
            </a:r>
          </a:p>
          <a:p>
            <a:pPr marL="0" indent="0">
              <a:buNone/>
            </a:pPr>
            <a:r>
              <a:rPr lang="cs-CZ" dirty="0" smtClean="0"/>
              <a:t>  rozhovor</a:t>
            </a:r>
          </a:p>
          <a:p>
            <a:pPr marL="0" indent="0">
              <a:buNone/>
            </a:pPr>
            <a:r>
              <a:rPr lang="cs-CZ" dirty="0" smtClean="0"/>
              <a:t>  reportáž</a:t>
            </a:r>
          </a:p>
          <a:p>
            <a:pPr marL="0" indent="0">
              <a:buNone/>
            </a:pPr>
            <a:r>
              <a:rPr lang="cs-CZ" dirty="0" smtClean="0"/>
              <a:t>  kritiku/recenzi</a:t>
            </a:r>
          </a:p>
          <a:p>
            <a:pPr marL="0" indent="0">
              <a:buNone/>
            </a:pPr>
            <a:r>
              <a:rPr lang="cs-CZ" dirty="0" smtClean="0"/>
              <a:t>  fejeton </a:t>
            </a:r>
          </a:p>
          <a:p>
            <a:pPr marL="0" indent="0">
              <a:buNone/>
            </a:pPr>
            <a:r>
              <a:rPr lang="cs-CZ" dirty="0" smtClean="0"/>
              <a:t>  sloupek</a:t>
            </a:r>
          </a:p>
          <a:p>
            <a:pPr marL="0" indent="0">
              <a:buNone/>
            </a:pPr>
            <a:r>
              <a:rPr lang="cs-CZ" dirty="0" smtClean="0"/>
              <a:t>  komentář/glosu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editorial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možná i něco dalšího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37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Dějiny žurnalistiky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http://mediagram.cz/role-medii-v-modernich-dejinach/jak-spolecnost-komunikovala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http://mediagram.cz/role-medii-v-modernich-dejinach/cim-se-lisi-postaveni-cloveka-v-tradicni-a-moderni-spolecnosti-2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01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žurnalistiky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Informovat</a:t>
            </a:r>
            <a:r>
              <a:rPr lang="cs-CZ" dirty="0" smtClean="0"/>
              <a:t> (co potřebujeme vědět, abychom se mohli rozhodovat… rozhodovat jako kdo?)</a:t>
            </a:r>
          </a:p>
          <a:p>
            <a:r>
              <a:rPr lang="cs-CZ" b="1" dirty="0" smtClean="0"/>
              <a:t>Formulovat, zveřejňovat</a:t>
            </a:r>
            <a:r>
              <a:rPr lang="cs-CZ" dirty="0" smtClean="0"/>
              <a:t> (dělat z problémů věc veřejnou – včasný výstražný systém; „hlídací pes demokracie“) </a:t>
            </a:r>
          </a:p>
          <a:p>
            <a:r>
              <a:rPr lang="cs-CZ" b="1" dirty="0" smtClean="0"/>
              <a:t>Kritizovat a kontrolovat</a:t>
            </a:r>
            <a:r>
              <a:rPr lang="cs-CZ" dirty="0" smtClean="0"/>
              <a:t> (pokud existuje svoboda tisku; čtvrtá velmoc/sedmá velmoc; nejsou mocná moc?)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297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žurnalistiky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Agenda </a:t>
            </a:r>
            <a:r>
              <a:rPr lang="cs-CZ" b="1" dirty="0" err="1" smtClean="0"/>
              <a:t>setting</a:t>
            </a:r>
            <a:r>
              <a:rPr lang="cs-CZ" b="1" dirty="0" smtClean="0"/>
              <a:t> </a:t>
            </a:r>
            <a:r>
              <a:rPr lang="cs-CZ" dirty="0" smtClean="0"/>
              <a:t>(soustředit naši pozornost na několik málo témat a událostí; určují běh veřejného života; kdo ale ovlivňuje novináře)</a:t>
            </a:r>
          </a:p>
          <a:p>
            <a:r>
              <a:rPr lang="cs-CZ" b="1" dirty="0" smtClean="0"/>
              <a:t>Bavit</a:t>
            </a:r>
            <a:r>
              <a:rPr lang="cs-CZ" dirty="0" smtClean="0"/>
              <a:t> (</a:t>
            </a:r>
            <a:r>
              <a:rPr lang="cs-CZ" dirty="0" err="1" smtClean="0"/>
              <a:t>entertainment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, </a:t>
            </a:r>
            <a:r>
              <a:rPr lang="cs-CZ" dirty="0" err="1" smtClean="0"/>
              <a:t>infotainment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Vzdělávat a vych</a:t>
            </a:r>
            <a:r>
              <a:rPr lang="cs-CZ" dirty="0" smtClean="0"/>
              <a:t>ovávat </a:t>
            </a:r>
          </a:p>
          <a:p>
            <a:r>
              <a:rPr lang="cs-CZ" b="1" dirty="0" smtClean="0"/>
              <a:t>Socializovat a vést </a:t>
            </a:r>
          </a:p>
          <a:p>
            <a:r>
              <a:rPr lang="cs-CZ" b="1" dirty="0" smtClean="0"/>
              <a:t>Integrovat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2597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TITULKY – Jakou má titulek funkci?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Prodat zprávu</a:t>
            </a:r>
          </a:p>
          <a:p>
            <a:r>
              <a:rPr lang="cs-CZ" dirty="0" smtClean="0"/>
              <a:t>Hierarchizovat zprávy (velikost písma)</a:t>
            </a:r>
          </a:p>
          <a:p>
            <a:r>
              <a:rPr lang="cs-CZ" dirty="0" smtClean="0"/>
              <a:t>Sdělit fakta (přesná)</a:t>
            </a:r>
          </a:p>
          <a:p>
            <a:r>
              <a:rPr lang="cs-CZ" dirty="0" smtClean="0"/>
              <a:t>Graficky rozčlenit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50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Titulky – Jak je napsat?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Obsahová věcnost</a:t>
            </a:r>
          </a:p>
          <a:p>
            <a:r>
              <a:rPr lang="cs-CZ" dirty="0" smtClean="0"/>
              <a:t>Poutavost </a:t>
            </a:r>
          </a:p>
          <a:p>
            <a:r>
              <a:rPr lang="cs-CZ" dirty="0" smtClean="0"/>
              <a:t>Aktivní slovesa</a:t>
            </a:r>
          </a:p>
          <a:p>
            <a:r>
              <a:rPr lang="cs-CZ" dirty="0" smtClean="0"/>
              <a:t>Používání běžných slov</a:t>
            </a:r>
          </a:p>
          <a:p>
            <a:r>
              <a:rPr lang="cs-CZ" dirty="0" smtClean="0"/>
              <a:t>Jednotná grafika titulku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75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zásad jinak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být stručný, výstižný, lákavý a měl by obsahovat tu nejdůležitější informaci, která je ve zprávě.</a:t>
            </a:r>
          </a:p>
          <a:p>
            <a:r>
              <a:rPr lang="cs-CZ" dirty="0" smtClean="0"/>
              <a:t>Nikdy by neměl být zavádějící nebo nesmyslný.</a:t>
            </a:r>
          </a:p>
          <a:p>
            <a:r>
              <a:rPr lang="cs-CZ" dirty="0" smtClean="0"/>
              <a:t>V titulku by mělo být sloveso.</a:t>
            </a:r>
          </a:p>
          <a:p>
            <a:r>
              <a:rPr lang="cs-CZ" dirty="0" smtClean="0"/>
              <a:t>V jednoduchosti je krása.</a:t>
            </a:r>
          </a:p>
          <a:p>
            <a:r>
              <a:rPr lang="cs-CZ" dirty="0" smtClean="0"/>
              <a:t>Titulek musí zvonit. </a:t>
            </a:r>
          </a:p>
        </p:txBody>
      </p:sp>
    </p:spTree>
    <p:extLst>
      <p:ext uri="{BB962C8B-B14F-4D97-AF65-F5344CB8AC3E}">
        <p14:creationId xmlns:p14="http://schemas.microsoft.com/office/powerpoint/2010/main" val="320064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675</Words>
  <Application>Microsoft Office PowerPoint</Application>
  <PresentationFormat>Předvádění na obrazovce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Co budete dělat? </vt:lpstr>
      <vt:lpstr>Co budete dělat</vt:lpstr>
      <vt:lpstr>Co budete psát? </vt:lpstr>
      <vt:lpstr>Dějiny žurnalistiky</vt:lpstr>
      <vt:lpstr>Funkce žurnalistiky </vt:lpstr>
      <vt:lpstr>Funkce žurnalistiky </vt:lpstr>
      <vt:lpstr>TITULKY – Jakou má titulek funkci?</vt:lpstr>
      <vt:lpstr>Titulky – Jak je napsat?</vt:lpstr>
      <vt:lpstr>Několik zásad jinak</vt:lpstr>
      <vt:lpstr>Jak se zprávy vybírají</vt:lpstr>
      <vt:lpstr>Zpravodajské hodnoty </vt:lpstr>
      <vt:lpstr>Rozhovor – základní rady</vt:lpstr>
      <vt:lpstr>Rozhovor - rady</vt:lpstr>
      <vt:lpstr>Rozhovory - rady</vt:lpstr>
      <vt:lpstr>Rozhovor - rady</vt:lpstr>
      <vt:lpstr>Rozhovory - rady</vt:lpstr>
      <vt:lpstr>Rozhovory - rady</vt:lpstr>
      <vt:lpstr>Rozhovory - rady</vt:lpstr>
      <vt:lpstr>Rozhovory – typy rozhovorů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budete dělat?</dc:title>
  <dc:creator>acer</dc:creator>
  <cp:lastModifiedBy>acer</cp:lastModifiedBy>
  <cp:revision>15</cp:revision>
  <dcterms:created xsi:type="dcterms:W3CDTF">2014-09-04T16:02:09Z</dcterms:created>
  <dcterms:modified xsi:type="dcterms:W3CDTF">2014-10-09T20:11:08Z</dcterms:modified>
</cp:coreProperties>
</file>